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8" r:id="rId4"/>
    <p:sldId id="279" r:id="rId5"/>
    <p:sldId id="341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FF3399"/>
    <a:srgbClr val="FF3300"/>
    <a:srgbClr val="009900"/>
    <a:srgbClr val="F20000"/>
    <a:srgbClr val="FFE89F"/>
    <a:srgbClr val="DAA600"/>
    <a:srgbClr val="FFD44B"/>
    <a:srgbClr val="FFFFF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38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12/09/2021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9842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12/09/2021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2632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12/09/2021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2569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12/09/2021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5066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12/09/2021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4981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12/09/2021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7686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12/09/2021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0976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12/09/2021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69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12/09/2021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15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12/09/2021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0910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12/09/2021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5281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A3491-DB03-4EA5-A9F0-ADF1BB90FAC6}" type="datetimeFigureOut">
              <a:rPr lang="fr-FR" smtClean="0"/>
              <a:t>12/09/2021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1936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2118097"/>
          </a:xfrm>
        </p:spPr>
        <p:txBody>
          <a:bodyPr/>
          <a:lstStyle/>
          <a:p>
            <a:r>
              <a:rPr lang="fr-FR" sz="5400" dirty="0" smtClean="0">
                <a:solidFill>
                  <a:srgbClr val="FFFFFF"/>
                </a:solidFill>
                <a:latin typeface="Cursif" panose="020B0603050302020204" pitchFamily="34" charset="0"/>
              </a:rPr>
              <a:t>Orthographe</a:t>
            </a:r>
            <a:endParaRPr lang="fr-FR" dirty="0">
              <a:solidFill>
                <a:srgbClr val="FFFFFF"/>
              </a:solidFill>
              <a:latin typeface="Cursif" panose="020B06030503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7344816" cy="2135088"/>
          </a:xfrm>
        </p:spPr>
        <p:txBody>
          <a:bodyPr>
            <a:noAutofit/>
          </a:bodyPr>
          <a:lstStyle/>
          <a:p>
            <a:r>
              <a:rPr lang="fr-FR" sz="4400" dirty="0" smtClean="0">
                <a:solidFill>
                  <a:schemeClr val="bg1"/>
                </a:solidFill>
              </a:rPr>
              <a:t>La lettre h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683568" y="764704"/>
            <a:ext cx="1152128" cy="1152128"/>
          </a:xfrm>
          <a:prstGeom prst="ellipse">
            <a:avLst/>
          </a:prstGeom>
          <a:solidFill>
            <a:srgbClr val="FF99CC"/>
          </a:solidFill>
          <a:ln>
            <a:solidFill>
              <a:srgbClr val="FF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O2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27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539552" y="1149802"/>
            <a:ext cx="7988424" cy="4824536"/>
          </a:xfrm>
        </p:spPr>
        <p:txBody>
          <a:bodyPr>
            <a:noAutofit/>
          </a:bodyPr>
          <a:lstStyle/>
          <a:p>
            <a:r>
              <a:rPr lang="fr-FR" sz="36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Aujourd’hui, nous allons travailler en </a:t>
            </a:r>
            <a:r>
              <a:rPr lang="fr-FR" sz="3600" b="1" dirty="0" smtClean="0">
                <a:solidFill>
                  <a:srgbClr val="FF99CC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orthographe</a:t>
            </a:r>
            <a:r>
              <a:rPr lang="fr-FR" sz="36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. </a:t>
            </a:r>
            <a:br>
              <a:rPr lang="fr-FR" sz="36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</a:br>
            <a:r>
              <a:rPr lang="fr-FR" sz="36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Nous allons apprendre </a:t>
            </a:r>
            <a:r>
              <a:rPr lang="fr-FR" sz="3600" b="1" dirty="0" smtClean="0">
                <a:solidFill>
                  <a:srgbClr val="FF00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à donner les différentes prononciations de la lettre h.</a:t>
            </a:r>
            <a:r>
              <a:rPr lang="fr-FR" dirty="0" smtClean="0">
                <a:solidFill>
                  <a:schemeClr val="bg1"/>
                </a:solidFill>
              </a:rPr>
              <a:t/>
            </a:r>
            <a:br>
              <a:rPr lang="fr-FR" dirty="0" smtClean="0">
                <a:solidFill>
                  <a:schemeClr val="bg1"/>
                </a:solidFill>
              </a:rPr>
            </a:b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026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8136904" cy="1224136"/>
          </a:xfrm>
        </p:spPr>
        <p:txBody>
          <a:bodyPr>
            <a:noAutofit/>
          </a:bodyPr>
          <a:lstStyle/>
          <a:p>
            <a:pPr algn="just"/>
            <a:r>
              <a:rPr lang="fr-FR" sz="32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Deux cas </a:t>
            </a:r>
            <a:r>
              <a:rPr lang="fr-FR" sz="3200" b="1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de </a:t>
            </a:r>
            <a:r>
              <a:rPr lang="fr-FR" sz="3200" b="1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figure</a:t>
            </a:r>
            <a:endParaRPr lang="fr-FR" sz="4000" dirty="0">
              <a:solidFill>
                <a:schemeClr val="bg1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607622" y="1676707"/>
            <a:ext cx="73448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rgbClr val="FFC000"/>
                </a:solidFill>
              </a:rPr>
              <a:t>La lettre h en début de mot</a:t>
            </a:r>
          </a:p>
          <a:p>
            <a:r>
              <a:rPr lang="fr-FR" sz="2800" i="1" dirty="0" smtClean="0">
                <a:solidFill>
                  <a:srgbClr val="FF3300"/>
                </a:solidFill>
              </a:rPr>
              <a:t>h</a:t>
            </a:r>
            <a:r>
              <a:rPr lang="fr-FR" sz="2800" i="1" dirty="0" smtClean="0">
                <a:solidFill>
                  <a:srgbClr val="FFC000"/>
                </a:solidFill>
              </a:rPr>
              <a:t>omme, </a:t>
            </a:r>
            <a:r>
              <a:rPr lang="fr-FR" sz="2800" i="1" dirty="0" smtClean="0">
                <a:solidFill>
                  <a:srgbClr val="FF3300"/>
                </a:solidFill>
              </a:rPr>
              <a:t>h</a:t>
            </a:r>
            <a:r>
              <a:rPr lang="fr-FR" sz="2800" i="1" dirty="0" smtClean="0">
                <a:solidFill>
                  <a:srgbClr val="FFC000"/>
                </a:solidFill>
              </a:rPr>
              <a:t>ippopotame, </a:t>
            </a:r>
            <a:r>
              <a:rPr lang="fr-FR" sz="2800" i="1" dirty="0" smtClean="0">
                <a:solidFill>
                  <a:srgbClr val="FF3300"/>
                </a:solidFill>
              </a:rPr>
              <a:t>h</a:t>
            </a:r>
            <a:r>
              <a:rPr lang="fr-FR" sz="2800" i="1" dirty="0" smtClean="0">
                <a:solidFill>
                  <a:srgbClr val="FFC000"/>
                </a:solidFill>
              </a:rPr>
              <a:t>ôtel, </a:t>
            </a:r>
            <a:r>
              <a:rPr lang="fr-FR" sz="2800" i="1" dirty="0" smtClean="0">
                <a:solidFill>
                  <a:srgbClr val="FF3300"/>
                </a:solidFill>
              </a:rPr>
              <a:t>h</a:t>
            </a:r>
            <a:r>
              <a:rPr lang="fr-FR" sz="2800" i="1" dirty="0" smtClean="0">
                <a:solidFill>
                  <a:srgbClr val="FFC000"/>
                </a:solidFill>
              </a:rPr>
              <a:t>élicoptère…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607622" y="4409274"/>
            <a:ext cx="66286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rgbClr val="FFD44B"/>
                </a:solidFill>
              </a:rPr>
              <a:t>La lettre h à l’intérieur d’un mot</a:t>
            </a:r>
          </a:p>
          <a:p>
            <a:r>
              <a:rPr lang="fr-FR" sz="2800" i="1" dirty="0" smtClean="0">
                <a:solidFill>
                  <a:srgbClr val="FFD44B"/>
                </a:solidFill>
              </a:rPr>
              <a:t>vé</a:t>
            </a:r>
            <a:r>
              <a:rPr lang="fr-FR" sz="2800" i="1" dirty="0" smtClean="0">
                <a:solidFill>
                  <a:srgbClr val="FF3300"/>
                </a:solidFill>
              </a:rPr>
              <a:t>h</a:t>
            </a:r>
            <a:r>
              <a:rPr lang="fr-FR" sz="2800" i="1" dirty="0" smtClean="0">
                <a:solidFill>
                  <a:srgbClr val="FFD44B"/>
                </a:solidFill>
              </a:rPr>
              <a:t>icule, élép</a:t>
            </a:r>
            <a:r>
              <a:rPr lang="fr-FR" sz="2800" i="1" dirty="0" smtClean="0">
                <a:solidFill>
                  <a:srgbClr val="FF3300"/>
                </a:solidFill>
              </a:rPr>
              <a:t>h</a:t>
            </a:r>
            <a:r>
              <a:rPr lang="fr-FR" sz="2800" i="1" dirty="0" smtClean="0">
                <a:solidFill>
                  <a:srgbClr val="FFD44B"/>
                </a:solidFill>
              </a:rPr>
              <a:t>ant, nic</a:t>
            </a:r>
            <a:r>
              <a:rPr lang="fr-FR" sz="2800" i="1" dirty="0" smtClean="0">
                <a:solidFill>
                  <a:srgbClr val="FF3300"/>
                </a:solidFill>
              </a:rPr>
              <a:t>h</a:t>
            </a:r>
            <a:r>
              <a:rPr lang="fr-FR" sz="2800" i="1" dirty="0" smtClean="0">
                <a:solidFill>
                  <a:srgbClr val="FFD44B"/>
                </a:solidFill>
              </a:rPr>
              <a:t>e, s</a:t>
            </a:r>
            <a:r>
              <a:rPr lang="fr-FR" sz="2800" i="1" dirty="0" smtClean="0">
                <a:solidFill>
                  <a:srgbClr val="FF3300"/>
                </a:solidFill>
              </a:rPr>
              <a:t>h</a:t>
            </a:r>
            <a:r>
              <a:rPr lang="fr-FR" sz="2800" i="1" dirty="0" smtClean="0">
                <a:solidFill>
                  <a:srgbClr val="FFD44B"/>
                </a:solidFill>
              </a:rPr>
              <a:t>ort, r</a:t>
            </a:r>
            <a:r>
              <a:rPr lang="fr-FR" sz="2800" i="1" dirty="0" smtClean="0">
                <a:solidFill>
                  <a:srgbClr val="FF3300"/>
                </a:solidFill>
              </a:rPr>
              <a:t>h</a:t>
            </a:r>
            <a:r>
              <a:rPr lang="fr-FR" sz="2800" i="1" dirty="0" smtClean="0">
                <a:solidFill>
                  <a:srgbClr val="FFD44B"/>
                </a:solidFill>
              </a:rPr>
              <a:t>ume…</a:t>
            </a:r>
            <a:endParaRPr lang="fr-FR" sz="2800" i="1" dirty="0">
              <a:solidFill>
                <a:srgbClr val="FFD4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697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La lettre h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7486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4000" b="1" dirty="0" smtClean="0">
                <a:solidFill>
                  <a:srgbClr val="FF0000"/>
                </a:solidFill>
              </a:rPr>
              <a:t>Quand le h est en début de mot :</a:t>
            </a:r>
          </a:p>
          <a:p>
            <a:pPr marL="0" indent="0" algn="just">
              <a:buNone/>
            </a:pPr>
            <a:endParaRPr lang="fr-FR" sz="3600" dirty="0" smtClean="0"/>
          </a:p>
        </p:txBody>
      </p:sp>
      <p:sp>
        <p:nvSpPr>
          <p:cNvPr id="4" name="ZoneTexte 3"/>
          <p:cNvSpPr txBox="1"/>
          <p:nvPr/>
        </p:nvSpPr>
        <p:spPr>
          <a:xfrm>
            <a:off x="673851" y="2401724"/>
            <a:ext cx="7488832" cy="18158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fr-FR" sz="2800" i="1" dirty="0" smtClean="0">
                <a:solidFill>
                  <a:srgbClr val="FF0000"/>
                </a:solidFill>
              </a:rPr>
              <a:t>Si </a:t>
            </a:r>
            <a:r>
              <a:rPr lang="fr-FR" sz="2800" i="1" dirty="0">
                <a:solidFill>
                  <a:srgbClr val="FF0000"/>
                </a:solidFill>
              </a:rPr>
              <a:t>le h est muet</a:t>
            </a:r>
            <a:r>
              <a:rPr lang="fr-FR" sz="28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on fait alors la liaison </a:t>
            </a:r>
            <a:r>
              <a:rPr lang="fr-FR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</a:p>
          <a:p>
            <a:pPr algn="just"/>
            <a:endParaRPr lang="fr-FR" sz="28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fr-FR" sz="2800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fr-FR" sz="28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73851" y="2924944"/>
            <a:ext cx="72008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fr-FR" sz="2800" i="1" dirty="0">
                <a:solidFill>
                  <a:srgbClr val="009900"/>
                </a:solidFill>
              </a:rPr>
              <a:t>l’hippopotame, les </a:t>
            </a:r>
            <a:r>
              <a:rPr lang="fr-FR" sz="2800" i="1" dirty="0" smtClean="0">
                <a:solidFill>
                  <a:srgbClr val="009900"/>
                </a:solidFill>
              </a:rPr>
              <a:t>hippopotames</a:t>
            </a:r>
          </a:p>
          <a:p>
            <a:pPr lvl="0" algn="just"/>
            <a:endParaRPr lang="fr-FR" sz="1100" i="1" dirty="0">
              <a:solidFill>
                <a:srgbClr val="009900"/>
              </a:solidFill>
            </a:endParaRPr>
          </a:p>
          <a:p>
            <a:pPr lvl="0" algn="just"/>
            <a:r>
              <a:rPr lang="fr-FR" sz="2800" i="1" dirty="0" smtClean="0">
                <a:solidFill>
                  <a:srgbClr val="009900"/>
                </a:solidFill>
              </a:rPr>
              <a:t>l’hélice, les hélices</a:t>
            </a:r>
            <a:endParaRPr lang="fr-FR" sz="2800" i="1" dirty="0">
              <a:solidFill>
                <a:srgbClr val="009900"/>
              </a:solidFill>
            </a:endParaRPr>
          </a:p>
        </p:txBody>
      </p:sp>
      <p:sp>
        <p:nvSpPr>
          <p:cNvPr id="8" name="Arc 7"/>
          <p:cNvSpPr/>
          <p:nvPr/>
        </p:nvSpPr>
        <p:spPr>
          <a:xfrm rot="10627814">
            <a:off x="739781" y="3222075"/>
            <a:ext cx="369757" cy="252028"/>
          </a:xfrm>
          <a:prstGeom prst="arc">
            <a:avLst>
              <a:gd name="adj1" fmla="val 11167104"/>
              <a:gd name="adj2" fmla="val 0"/>
            </a:avLst>
          </a:prstGeom>
          <a:ln w="2857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Arc 8"/>
          <p:cNvSpPr/>
          <p:nvPr/>
        </p:nvSpPr>
        <p:spPr>
          <a:xfrm rot="10627814">
            <a:off x="3281933" y="3239362"/>
            <a:ext cx="369757" cy="252028"/>
          </a:xfrm>
          <a:prstGeom prst="arc">
            <a:avLst>
              <a:gd name="adj1" fmla="val 11167104"/>
              <a:gd name="adj2" fmla="val 0"/>
            </a:avLst>
          </a:prstGeom>
          <a:ln w="2857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Arc 12"/>
          <p:cNvSpPr/>
          <p:nvPr/>
        </p:nvSpPr>
        <p:spPr>
          <a:xfrm rot="10627814">
            <a:off x="739782" y="3789184"/>
            <a:ext cx="369757" cy="252028"/>
          </a:xfrm>
          <a:prstGeom prst="arc">
            <a:avLst>
              <a:gd name="adj1" fmla="val 11167104"/>
              <a:gd name="adj2" fmla="val 0"/>
            </a:avLst>
          </a:prstGeom>
          <a:ln w="2857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Arc 13"/>
          <p:cNvSpPr/>
          <p:nvPr/>
        </p:nvSpPr>
        <p:spPr>
          <a:xfrm rot="10627814">
            <a:off x="2201813" y="3789183"/>
            <a:ext cx="369757" cy="252028"/>
          </a:xfrm>
          <a:prstGeom prst="arc">
            <a:avLst>
              <a:gd name="adj1" fmla="val 11167104"/>
              <a:gd name="adj2" fmla="val 0"/>
            </a:avLst>
          </a:prstGeom>
          <a:ln w="2857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673851" y="1829160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On ne le prononce pas mais</a:t>
            </a:r>
            <a:r>
              <a:rPr lang="fr-FR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…</a:t>
            </a:r>
            <a:endParaRPr lang="fr-FR" sz="28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673851" y="4383672"/>
            <a:ext cx="7488832" cy="18158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fr-FR" sz="2800" i="1" dirty="0" smtClean="0">
                <a:solidFill>
                  <a:srgbClr val="FF0000"/>
                </a:solidFill>
              </a:rPr>
              <a:t>Si </a:t>
            </a:r>
            <a:r>
              <a:rPr lang="fr-FR" sz="2800" i="1" dirty="0">
                <a:solidFill>
                  <a:srgbClr val="FF0000"/>
                </a:solidFill>
              </a:rPr>
              <a:t>le h est </a:t>
            </a:r>
            <a:r>
              <a:rPr lang="fr-FR" sz="2800" i="1" dirty="0" smtClean="0">
                <a:solidFill>
                  <a:srgbClr val="FF0000"/>
                </a:solidFill>
              </a:rPr>
              <a:t>aspiré</a:t>
            </a:r>
            <a:r>
              <a:rPr lang="fr-FR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fr-FR" sz="28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on </a:t>
            </a:r>
            <a:r>
              <a:rPr lang="fr-FR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ne fait pas la </a:t>
            </a:r>
            <a:r>
              <a:rPr lang="fr-FR" sz="28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liaison </a:t>
            </a:r>
            <a:r>
              <a:rPr lang="fr-FR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</a:p>
          <a:p>
            <a:pPr algn="just"/>
            <a:endParaRPr lang="fr-FR" sz="28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fr-FR" sz="2800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fr-FR" sz="28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765489" y="4869160"/>
            <a:ext cx="72008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fr-FR" sz="2800" i="1" dirty="0" smtClean="0">
                <a:solidFill>
                  <a:srgbClr val="009900"/>
                </a:solidFill>
              </a:rPr>
              <a:t>le homard, </a:t>
            </a:r>
            <a:r>
              <a:rPr lang="fr-FR" sz="2800" i="1" dirty="0">
                <a:solidFill>
                  <a:srgbClr val="009900"/>
                </a:solidFill>
              </a:rPr>
              <a:t>les </a:t>
            </a:r>
            <a:r>
              <a:rPr lang="fr-FR" sz="2800" i="1" dirty="0" smtClean="0">
                <a:solidFill>
                  <a:srgbClr val="009900"/>
                </a:solidFill>
              </a:rPr>
              <a:t>homards</a:t>
            </a:r>
          </a:p>
          <a:p>
            <a:pPr lvl="0" algn="just"/>
            <a:endParaRPr lang="fr-FR" sz="1100" i="1" dirty="0">
              <a:solidFill>
                <a:srgbClr val="009900"/>
              </a:solidFill>
            </a:endParaRPr>
          </a:p>
          <a:p>
            <a:pPr lvl="0" algn="just"/>
            <a:r>
              <a:rPr lang="fr-FR" sz="2800" i="1" dirty="0" smtClean="0">
                <a:solidFill>
                  <a:srgbClr val="009900"/>
                </a:solidFill>
              </a:rPr>
              <a:t>la hyène, les hyènes</a:t>
            </a:r>
            <a:endParaRPr lang="fr-FR" sz="2800" i="1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43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8" grpId="0" animBg="1"/>
      <p:bldP spid="9" grpId="0" animBg="1"/>
      <p:bldP spid="13" grpId="0" animBg="1"/>
      <p:bldP spid="14" grpId="0" animBg="1"/>
      <p:bldP spid="15" grpId="0"/>
      <p:bldP spid="16" grpId="0" animBg="1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La lettre h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7486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4000" b="1" dirty="0" smtClean="0">
                <a:solidFill>
                  <a:srgbClr val="FF0000"/>
                </a:solidFill>
              </a:rPr>
              <a:t>Quand le h est en milieu de mot :</a:t>
            </a:r>
          </a:p>
          <a:p>
            <a:pPr marL="0" indent="0" algn="just">
              <a:buNone/>
            </a:pPr>
            <a:endParaRPr lang="fr-FR" sz="3600" dirty="0" smtClean="0"/>
          </a:p>
        </p:txBody>
      </p:sp>
      <p:sp>
        <p:nvSpPr>
          <p:cNvPr id="6" name="ZoneTexte 5"/>
          <p:cNvSpPr txBox="1"/>
          <p:nvPr/>
        </p:nvSpPr>
        <p:spPr>
          <a:xfrm>
            <a:off x="539552" y="1916832"/>
            <a:ext cx="7416824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rgbClr val="FF3300"/>
                </a:solidFill>
              </a:rPr>
              <a:t>Il peut séparer la prononciation de deux voyelles :</a:t>
            </a:r>
          </a:p>
          <a:p>
            <a:pPr marL="285750" indent="-285750">
              <a:buFontTx/>
              <a:buChar char="-"/>
            </a:pP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539552" y="2203575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/>
              <a:t>une tra</a:t>
            </a:r>
            <a:r>
              <a:rPr lang="fr-FR" i="1" dirty="0" smtClean="0">
                <a:solidFill>
                  <a:srgbClr val="FF3300"/>
                </a:solidFill>
              </a:rPr>
              <a:t>h</a:t>
            </a:r>
            <a:r>
              <a:rPr lang="fr-FR" i="1" dirty="0" smtClean="0"/>
              <a:t>ison, une co</a:t>
            </a:r>
            <a:r>
              <a:rPr lang="fr-FR" i="1" dirty="0" smtClean="0">
                <a:solidFill>
                  <a:srgbClr val="FF3300"/>
                </a:solidFill>
              </a:rPr>
              <a:t>h</a:t>
            </a:r>
            <a:r>
              <a:rPr lang="fr-FR" i="1" dirty="0" smtClean="0"/>
              <a:t>orte, un ca</a:t>
            </a:r>
            <a:r>
              <a:rPr lang="fr-FR" i="1" dirty="0" smtClean="0">
                <a:solidFill>
                  <a:srgbClr val="FF3300"/>
                </a:solidFill>
              </a:rPr>
              <a:t>h</a:t>
            </a:r>
            <a:r>
              <a:rPr lang="fr-FR" i="1" dirty="0" smtClean="0"/>
              <a:t>ier… </a:t>
            </a:r>
            <a:endParaRPr lang="fr-FR" i="1" dirty="0"/>
          </a:p>
        </p:txBody>
      </p:sp>
      <p:sp>
        <p:nvSpPr>
          <p:cNvPr id="19" name="ZoneTexte 18"/>
          <p:cNvSpPr txBox="1"/>
          <p:nvPr/>
        </p:nvSpPr>
        <p:spPr>
          <a:xfrm>
            <a:off x="539552" y="2751048"/>
            <a:ext cx="7416824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chemeClr val="accent4">
                    <a:lumMod val="75000"/>
                  </a:schemeClr>
                </a:solidFill>
              </a:rPr>
              <a:t>Il se prononce [f] quand il est derrière un p :</a:t>
            </a:r>
          </a:p>
          <a:p>
            <a:pPr marL="285750" indent="-285750">
              <a:buFontTx/>
              <a:buChar char="-"/>
            </a:pP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539552" y="3037791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/>
              <a:t>une </a:t>
            </a:r>
            <a:r>
              <a:rPr lang="fr-FR" i="1" dirty="0" smtClean="0">
                <a:solidFill>
                  <a:schemeClr val="accent4">
                    <a:lumMod val="75000"/>
                  </a:schemeClr>
                </a:solidFill>
              </a:rPr>
              <a:t>ph</a:t>
            </a:r>
            <a:r>
              <a:rPr lang="fr-FR" i="1" dirty="0" smtClean="0"/>
              <a:t>otographie, un élé</a:t>
            </a:r>
            <a:r>
              <a:rPr lang="fr-FR" i="1" dirty="0" smtClean="0">
                <a:solidFill>
                  <a:schemeClr val="accent4">
                    <a:lumMod val="75000"/>
                  </a:schemeClr>
                </a:solidFill>
              </a:rPr>
              <a:t>ph</a:t>
            </a:r>
            <a:r>
              <a:rPr lang="fr-FR" i="1" dirty="0" smtClean="0"/>
              <a:t>ant, une </a:t>
            </a:r>
            <a:r>
              <a:rPr lang="fr-FR" i="1" dirty="0" smtClean="0">
                <a:solidFill>
                  <a:schemeClr val="accent4">
                    <a:lumMod val="75000"/>
                  </a:schemeClr>
                </a:solidFill>
              </a:rPr>
              <a:t>ph</a:t>
            </a:r>
            <a:r>
              <a:rPr lang="fr-FR" i="1" dirty="0" smtClean="0"/>
              <a:t>armacie…</a:t>
            </a:r>
            <a:endParaRPr lang="fr-FR" i="1" dirty="0"/>
          </a:p>
        </p:txBody>
      </p:sp>
      <p:sp>
        <p:nvSpPr>
          <p:cNvPr id="21" name="ZoneTexte 20"/>
          <p:cNvSpPr txBox="1"/>
          <p:nvPr/>
        </p:nvSpPr>
        <p:spPr>
          <a:xfrm>
            <a:off x="539552" y="3646313"/>
            <a:ext cx="7416824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Il se prononce la plupart du temps [ ʃ ] quand il est derrière un c ou un s :</a:t>
            </a:r>
          </a:p>
          <a:p>
            <a:pPr marL="285750" indent="-285750">
              <a:buFontTx/>
              <a:buChar char="-"/>
            </a:pP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539552" y="3933056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/>
              <a:t>un </a:t>
            </a:r>
            <a:r>
              <a:rPr lang="fr-FR" i="1" dirty="0" smtClean="0">
                <a:solidFill>
                  <a:schemeClr val="accent5">
                    <a:lumMod val="75000"/>
                  </a:schemeClr>
                </a:solidFill>
              </a:rPr>
              <a:t>ch</a:t>
            </a:r>
            <a:r>
              <a:rPr lang="fr-FR" i="1" dirty="0" smtClean="0"/>
              <a:t>ien, une </a:t>
            </a:r>
            <a:r>
              <a:rPr lang="fr-FR" i="1" dirty="0" smtClean="0">
                <a:solidFill>
                  <a:schemeClr val="accent5">
                    <a:lumMod val="75000"/>
                  </a:schemeClr>
                </a:solidFill>
              </a:rPr>
              <a:t>ch</a:t>
            </a:r>
            <a:r>
              <a:rPr lang="fr-FR" i="1" dirty="0" smtClean="0"/>
              <a:t>enille, un </a:t>
            </a:r>
            <a:r>
              <a:rPr lang="fr-FR" i="1" dirty="0" smtClean="0">
                <a:solidFill>
                  <a:schemeClr val="accent5">
                    <a:lumMod val="75000"/>
                  </a:schemeClr>
                </a:solidFill>
              </a:rPr>
              <a:t>ch</a:t>
            </a:r>
            <a:r>
              <a:rPr lang="fr-FR" i="1" dirty="0" smtClean="0"/>
              <a:t>ariot, du ha</a:t>
            </a:r>
            <a:r>
              <a:rPr lang="fr-FR" i="1" dirty="0" smtClean="0">
                <a:solidFill>
                  <a:schemeClr val="accent5">
                    <a:lumMod val="75000"/>
                  </a:schemeClr>
                </a:solidFill>
              </a:rPr>
              <a:t>ch</a:t>
            </a:r>
            <a:r>
              <a:rPr lang="fr-FR" i="1" dirty="0" smtClean="0"/>
              <a:t>is, un </a:t>
            </a:r>
            <a:r>
              <a:rPr lang="fr-FR" i="1" dirty="0" smtClean="0">
                <a:solidFill>
                  <a:schemeClr val="accent5">
                    <a:lumMod val="75000"/>
                  </a:schemeClr>
                </a:solidFill>
              </a:rPr>
              <a:t>sh</a:t>
            </a:r>
            <a:r>
              <a:rPr lang="fr-FR" i="1" dirty="0" smtClean="0"/>
              <a:t>ort…</a:t>
            </a:r>
            <a:endParaRPr lang="fr-FR" i="1" dirty="0"/>
          </a:p>
        </p:txBody>
      </p:sp>
      <p:sp>
        <p:nvSpPr>
          <p:cNvPr id="23" name="ZoneTexte 22"/>
          <p:cNvSpPr txBox="1"/>
          <p:nvPr/>
        </p:nvSpPr>
        <p:spPr>
          <a:xfrm>
            <a:off x="532016" y="4456111"/>
            <a:ext cx="7416824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rgbClr val="00B050"/>
                </a:solidFill>
              </a:rPr>
              <a:t>   Il se prononce quelquefois [ k ] quand il est derrière un c :</a:t>
            </a:r>
          </a:p>
          <a:p>
            <a:pPr marL="285750" indent="-285750">
              <a:buFontTx/>
              <a:buChar char="-"/>
            </a:pPr>
            <a:endParaRPr lang="fr-FR" dirty="0"/>
          </a:p>
        </p:txBody>
      </p:sp>
      <p:sp>
        <p:nvSpPr>
          <p:cNvPr id="24" name="ZoneTexte 23"/>
          <p:cNvSpPr txBox="1"/>
          <p:nvPr/>
        </p:nvSpPr>
        <p:spPr>
          <a:xfrm>
            <a:off x="532016" y="4742854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/>
              <a:t>l’é</a:t>
            </a:r>
            <a:r>
              <a:rPr lang="fr-FR" i="1" dirty="0" smtClean="0">
                <a:solidFill>
                  <a:srgbClr val="00B050"/>
                </a:solidFill>
              </a:rPr>
              <a:t>ch</a:t>
            </a:r>
            <a:r>
              <a:rPr lang="fr-FR" i="1" dirty="0" smtClean="0"/>
              <a:t>o, une ar</a:t>
            </a:r>
            <a:r>
              <a:rPr lang="fr-FR" i="1" dirty="0" smtClean="0">
                <a:solidFill>
                  <a:srgbClr val="00B050"/>
                </a:solidFill>
              </a:rPr>
              <a:t>ch</a:t>
            </a:r>
            <a:r>
              <a:rPr lang="fr-FR" i="1" dirty="0" smtClean="0"/>
              <a:t>éologue, la </a:t>
            </a:r>
            <a:r>
              <a:rPr lang="fr-FR" i="1" dirty="0" smtClean="0">
                <a:solidFill>
                  <a:srgbClr val="00B050"/>
                </a:solidFill>
              </a:rPr>
              <a:t>ch</a:t>
            </a:r>
            <a:r>
              <a:rPr lang="fr-FR" i="1" dirty="0" smtClean="0"/>
              <a:t>orale, un </a:t>
            </a:r>
            <a:r>
              <a:rPr lang="fr-FR" i="1" dirty="0" smtClean="0">
                <a:solidFill>
                  <a:srgbClr val="00B050"/>
                </a:solidFill>
              </a:rPr>
              <a:t>ch</a:t>
            </a:r>
            <a:r>
              <a:rPr lang="fr-FR" i="1" dirty="0" smtClean="0"/>
              <a:t>ronomètre…</a:t>
            </a:r>
            <a:endParaRPr lang="fr-FR" i="1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509120"/>
            <a:ext cx="216024" cy="216024"/>
          </a:xfrm>
          <a:prstGeom prst="rect">
            <a:avLst/>
          </a:prstGeom>
        </p:spPr>
      </p:pic>
      <p:sp>
        <p:nvSpPr>
          <p:cNvPr id="25" name="ZoneTexte 24"/>
          <p:cNvSpPr txBox="1"/>
          <p:nvPr/>
        </p:nvSpPr>
        <p:spPr>
          <a:xfrm>
            <a:off x="539552" y="5302497"/>
            <a:ext cx="7416824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rgbClr val="FF3399"/>
                </a:solidFill>
              </a:rPr>
              <a:t>Il est muet avec toutes les autres lettres :</a:t>
            </a:r>
          </a:p>
          <a:p>
            <a:pPr marL="285750" indent="-285750">
              <a:buFontTx/>
              <a:buChar char="-"/>
            </a:pPr>
            <a:endParaRPr lang="fr-FR" dirty="0"/>
          </a:p>
        </p:txBody>
      </p:sp>
      <p:sp>
        <p:nvSpPr>
          <p:cNvPr id="26" name="ZoneTexte 25"/>
          <p:cNvSpPr txBox="1"/>
          <p:nvPr/>
        </p:nvSpPr>
        <p:spPr>
          <a:xfrm>
            <a:off x="539552" y="5589240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/>
              <a:t>un r</a:t>
            </a:r>
            <a:r>
              <a:rPr lang="fr-FR" i="1" dirty="0" smtClean="0">
                <a:solidFill>
                  <a:srgbClr val="FF3399"/>
                </a:solidFill>
              </a:rPr>
              <a:t>h</a:t>
            </a:r>
            <a:r>
              <a:rPr lang="fr-FR" i="1" dirty="0" smtClean="0"/>
              <a:t>ume, du t</a:t>
            </a:r>
            <a:r>
              <a:rPr lang="fr-FR" i="1" dirty="0" smtClean="0">
                <a:solidFill>
                  <a:srgbClr val="FF3399"/>
                </a:solidFill>
              </a:rPr>
              <a:t>h</a:t>
            </a:r>
            <a:r>
              <a:rPr lang="fr-FR" i="1" dirty="0" smtClean="0"/>
              <a:t>é, un ad</a:t>
            </a:r>
            <a:r>
              <a:rPr lang="fr-FR" i="1" dirty="0" smtClean="0">
                <a:solidFill>
                  <a:srgbClr val="FF3399"/>
                </a:solidFill>
              </a:rPr>
              <a:t>h</a:t>
            </a:r>
            <a:r>
              <a:rPr lang="fr-FR" i="1" dirty="0" smtClean="0"/>
              <a:t>ésif, le mal</a:t>
            </a:r>
            <a:r>
              <a:rPr lang="fr-FR" i="1" dirty="0" smtClean="0">
                <a:solidFill>
                  <a:srgbClr val="FF3399"/>
                </a:solidFill>
              </a:rPr>
              <a:t>h</a:t>
            </a:r>
            <a:r>
              <a:rPr lang="fr-FR" i="1" dirty="0" smtClean="0"/>
              <a:t>eur… 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3232168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8" grpId="0"/>
      <p:bldP spid="19" grpId="0" animBg="1"/>
      <p:bldP spid="20" grpId="0"/>
      <p:bldP spid="21" grpId="0" animBg="1"/>
      <p:bldP spid="22" grpId="0"/>
      <p:bldP spid="23" grpId="0" animBg="1"/>
      <p:bldP spid="24" grpId="0"/>
      <p:bldP spid="25" grpId="0" animBg="1"/>
      <p:bldP spid="26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</TotalTime>
  <Words>245</Words>
  <Application>Microsoft Office PowerPoint</Application>
  <PresentationFormat>Affichage à l'écran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Orthographe</vt:lpstr>
      <vt:lpstr>Aujourd’hui, nous allons travailler en orthographe.  Nous allons apprendre à donner les différentes prononciations de la lettre h. </vt:lpstr>
      <vt:lpstr>Deux cas de figure</vt:lpstr>
      <vt:lpstr>La lettre h</vt:lpstr>
      <vt:lpstr>La lettre 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grammaire</dc:title>
  <dc:creator>Utilisateur</dc:creator>
  <cp:lastModifiedBy>Utilisateur</cp:lastModifiedBy>
  <cp:revision>44</cp:revision>
  <dcterms:created xsi:type="dcterms:W3CDTF">2020-05-20T07:22:41Z</dcterms:created>
  <dcterms:modified xsi:type="dcterms:W3CDTF">2021-09-12T08:32:20Z</dcterms:modified>
</cp:coreProperties>
</file>