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78" r:id="rId4"/>
    <p:sldId id="279" r:id="rId5"/>
    <p:sldId id="341" r:id="rId6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CC"/>
    <a:srgbClr val="FF3399"/>
    <a:srgbClr val="FF3300"/>
    <a:srgbClr val="009900"/>
    <a:srgbClr val="F20000"/>
    <a:srgbClr val="FFE89F"/>
    <a:srgbClr val="DAA600"/>
    <a:srgbClr val="FFD44B"/>
    <a:srgbClr val="FFFFFF"/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38"/>
  </p:normalViewPr>
  <p:slideViewPr>
    <p:cSldViewPr>
      <p:cViewPr varScale="1">
        <p:scale>
          <a:sx n="110" d="100"/>
          <a:sy n="110" d="100"/>
        </p:scale>
        <p:origin x="-164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3491-DB03-4EA5-A9F0-ADF1BB90FAC6}" type="datetimeFigureOut">
              <a:rPr lang="fr-FR" smtClean="0"/>
              <a:t>12/09/2021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8BBF8-DB69-403F-9A54-A9B4E30370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498420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3491-DB03-4EA5-A9F0-ADF1BB90FAC6}" type="datetimeFigureOut">
              <a:rPr lang="fr-FR" smtClean="0"/>
              <a:t>12/09/2021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8BBF8-DB69-403F-9A54-A9B4E30370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926322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3491-DB03-4EA5-A9F0-ADF1BB90FAC6}" type="datetimeFigureOut">
              <a:rPr lang="fr-FR" smtClean="0"/>
              <a:t>12/09/2021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8BBF8-DB69-403F-9A54-A9B4E30370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025698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3491-DB03-4EA5-A9F0-ADF1BB90FAC6}" type="datetimeFigureOut">
              <a:rPr lang="fr-FR" smtClean="0"/>
              <a:t>12/09/2021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8BBF8-DB69-403F-9A54-A9B4E30370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450669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3491-DB03-4EA5-A9F0-ADF1BB90FAC6}" type="datetimeFigureOut">
              <a:rPr lang="fr-FR" smtClean="0"/>
              <a:t>12/09/2021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8BBF8-DB69-403F-9A54-A9B4E30370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449813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3491-DB03-4EA5-A9F0-ADF1BB90FAC6}" type="datetimeFigureOut">
              <a:rPr lang="fr-FR" smtClean="0"/>
              <a:t>12/09/2021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8BBF8-DB69-403F-9A54-A9B4E30370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476862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3491-DB03-4EA5-A9F0-ADF1BB90FAC6}" type="datetimeFigureOut">
              <a:rPr lang="fr-FR" smtClean="0"/>
              <a:t>12/09/2021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8BBF8-DB69-403F-9A54-A9B4E30370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209763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3491-DB03-4EA5-A9F0-ADF1BB90FAC6}" type="datetimeFigureOut">
              <a:rPr lang="fr-FR" smtClean="0"/>
              <a:t>12/09/2021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8BBF8-DB69-403F-9A54-A9B4E30370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869386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3491-DB03-4EA5-A9F0-ADF1BB90FAC6}" type="datetimeFigureOut">
              <a:rPr lang="fr-FR" smtClean="0"/>
              <a:t>12/09/2021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8BBF8-DB69-403F-9A54-A9B4E30370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415531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3491-DB03-4EA5-A9F0-ADF1BB90FAC6}" type="datetimeFigureOut">
              <a:rPr lang="fr-FR" smtClean="0"/>
              <a:t>12/09/2021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8BBF8-DB69-403F-9A54-A9B4E30370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709101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3491-DB03-4EA5-A9F0-ADF1BB90FAC6}" type="datetimeFigureOut">
              <a:rPr lang="fr-FR" smtClean="0"/>
              <a:t>12/09/2021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8BBF8-DB69-403F-9A54-A9B4E30370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152814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4A3491-DB03-4EA5-A9F0-ADF1BB90FAC6}" type="datetimeFigureOut">
              <a:rPr lang="fr-FR" smtClean="0"/>
              <a:t>12/09/2021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38BBF8-DB69-403F-9A54-A9B4E30370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219361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microsoft.com/office/2007/relationships/hdphoto" Target="../media/hdphoto2.wdp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microsoft.com/office/2007/relationships/hdphoto" Target="../media/hdphoto2.wdp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3568" y="548680"/>
            <a:ext cx="7772400" cy="2118097"/>
          </a:xfrm>
        </p:spPr>
        <p:txBody>
          <a:bodyPr/>
          <a:lstStyle/>
          <a:p>
            <a:r>
              <a:rPr lang="fr-FR" sz="5400" dirty="0" smtClean="0">
                <a:solidFill>
                  <a:srgbClr val="FFFFFF"/>
                </a:solidFill>
                <a:latin typeface="Cursif" panose="020B0603050302020204" pitchFamily="34" charset="0"/>
              </a:rPr>
              <a:t>Orthographe</a:t>
            </a:r>
            <a:endParaRPr lang="fr-FR" dirty="0">
              <a:solidFill>
                <a:srgbClr val="FFFFFF"/>
              </a:solidFill>
              <a:latin typeface="Cursif" panose="020B0603050302020204" pitchFamily="34" charset="0"/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899592" y="3886200"/>
            <a:ext cx="7344816" cy="2135088"/>
          </a:xfrm>
        </p:spPr>
        <p:txBody>
          <a:bodyPr>
            <a:noAutofit/>
          </a:bodyPr>
          <a:lstStyle/>
          <a:p>
            <a:r>
              <a:rPr lang="fr-FR" sz="4400" dirty="0" smtClean="0">
                <a:solidFill>
                  <a:schemeClr val="bg1"/>
                </a:solidFill>
              </a:rPr>
              <a:t>La lettre h</a:t>
            </a:r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 rotWithShape="1"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44385" b="68923" l="30200" r="508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7105" t="41474" r="44797" b="29263"/>
          <a:stretch/>
        </p:blipFill>
        <p:spPr>
          <a:xfrm rot="19183318">
            <a:off x="6810610" y="5190555"/>
            <a:ext cx="1112809" cy="1506628"/>
          </a:xfrm>
          <a:prstGeom prst="rect">
            <a:avLst/>
          </a:prstGeom>
        </p:spPr>
      </p:pic>
      <p:sp>
        <p:nvSpPr>
          <p:cNvPr id="5" name="Ellipse 4"/>
          <p:cNvSpPr/>
          <p:nvPr/>
        </p:nvSpPr>
        <p:spPr>
          <a:xfrm>
            <a:off x="683568" y="764704"/>
            <a:ext cx="1152128" cy="1152128"/>
          </a:xfrm>
          <a:prstGeom prst="ellipse">
            <a:avLst/>
          </a:prstGeom>
          <a:solidFill>
            <a:srgbClr val="FF99CC"/>
          </a:solidFill>
          <a:ln>
            <a:solidFill>
              <a:srgbClr val="FF99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600" dirty="0" smtClean="0">
                <a:solidFill>
                  <a:schemeClr val="tx1"/>
                </a:solidFill>
              </a:rPr>
              <a:t>O2</a:t>
            </a:r>
            <a:endParaRPr lang="fr-FR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8274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 5"/>
          <p:cNvPicPr>
            <a:picLocks noChangeAspect="1"/>
          </p:cNvPicPr>
          <p:nvPr/>
        </p:nvPicPr>
        <p:blipFill rotWithShape="1"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44385" b="68923" l="30200" r="508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7105" t="41474" r="44797" b="29263"/>
          <a:stretch/>
        </p:blipFill>
        <p:spPr>
          <a:xfrm rot="19183318">
            <a:off x="6810610" y="5190555"/>
            <a:ext cx="1112809" cy="1506628"/>
          </a:xfrm>
          <a:prstGeom prst="rect">
            <a:avLst/>
          </a:prstGeom>
        </p:spPr>
      </p:pic>
      <p:sp>
        <p:nvSpPr>
          <p:cNvPr id="4" name="Titre 3"/>
          <p:cNvSpPr>
            <a:spLocks noGrp="1"/>
          </p:cNvSpPr>
          <p:nvPr>
            <p:ph type="ctrTitle"/>
          </p:nvPr>
        </p:nvSpPr>
        <p:spPr>
          <a:xfrm>
            <a:off x="539552" y="1149802"/>
            <a:ext cx="7988424" cy="4824536"/>
          </a:xfrm>
        </p:spPr>
        <p:txBody>
          <a:bodyPr>
            <a:noAutofit/>
          </a:bodyPr>
          <a:lstStyle/>
          <a:p>
            <a:r>
              <a:rPr lang="fr-FR" sz="3600" b="1" dirty="0" smtClean="0">
                <a:solidFill>
                  <a:schemeClr val="bg1"/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Aujourd’hui, nous allons travailler en </a:t>
            </a:r>
            <a:r>
              <a:rPr lang="fr-FR" sz="3600" b="1" dirty="0" smtClean="0">
                <a:solidFill>
                  <a:srgbClr val="FF99CC"/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orthographe</a:t>
            </a:r>
            <a:r>
              <a:rPr lang="fr-FR" sz="3600" b="1" dirty="0" smtClean="0">
                <a:solidFill>
                  <a:schemeClr val="bg1"/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. </a:t>
            </a:r>
            <a:br>
              <a:rPr lang="fr-FR" sz="3600" b="1" dirty="0" smtClean="0">
                <a:solidFill>
                  <a:schemeClr val="bg1"/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</a:br>
            <a:r>
              <a:rPr lang="fr-FR" sz="3600" b="1" dirty="0" smtClean="0">
                <a:solidFill>
                  <a:schemeClr val="bg1"/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Nous allons apprendre </a:t>
            </a:r>
            <a:r>
              <a:rPr lang="fr-FR" sz="3600" b="1" dirty="0" smtClean="0">
                <a:solidFill>
                  <a:srgbClr val="FF0000"/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à donner les différentes prononciations de la lettre h.</a:t>
            </a:r>
            <a:r>
              <a:rPr lang="fr-FR" dirty="0" smtClean="0">
                <a:solidFill>
                  <a:schemeClr val="bg1"/>
                </a:solidFill>
              </a:rPr>
              <a:t/>
            </a:r>
            <a:br>
              <a:rPr lang="fr-FR" dirty="0" smtClean="0">
                <a:solidFill>
                  <a:schemeClr val="bg1"/>
                </a:solidFill>
              </a:rPr>
            </a:br>
            <a:endParaRPr lang="fr-FR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00262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 5"/>
          <p:cNvPicPr>
            <a:picLocks noChangeAspect="1"/>
          </p:cNvPicPr>
          <p:nvPr/>
        </p:nvPicPr>
        <p:blipFill rotWithShape="1"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44385" b="68923" l="30200" r="508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7105" t="41474" r="44797" b="29263"/>
          <a:stretch/>
        </p:blipFill>
        <p:spPr>
          <a:xfrm rot="19183318">
            <a:off x="6810610" y="5190555"/>
            <a:ext cx="1112809" cy="1506628"/>
          </a:xfrm>
          <a:prstGeom prst="rect">
            <a:avLst/>
          </a:prstGeom>
        </p:spPr>
      </p:pic>
      <p:sp>
        <p:nvSpPr>
          <p:cNvPr id="4" name="Titre 3"/>
          <p:cNvSpPr>
            <a:spLocks noGrp="1"/>
          </p:cNvSpPr>
          <p:nvPr>
            <p:ph type="ctrTitle"/>
          </p:nvPr>
        </p:nvSpPr>
        <p:spPr>
          <a:xfrm>
            <a:off x="611560" y="476672"/>
            <a:ext cx="8136904" cy="1224136"/>
          </a:xfrm>
        </p:spPr>
        <p:txBody>
          <a:bodyPr>
            <a:noAutofit/>
          </a:bodyPr>
          <a:lstStyle/>
          <a:p>
            <a:pPr algn="just"/>
            <a:r>
              <a:rPr lang="fr-FR" sz="3200" b="1" dirty="0" smtClean="0">
                <a:solidFill>
                  <a:schemeClr val="bg1"/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Deux cas </a:t>
            </a:r>
            <a:r>
              <a:rPr lang="fr-FR" sz="3200" b="1" smtClean="0">
                <a:solidFill>
                  <a:schemeClr val="bg1"/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de </a:t>
            </a:r>
            <a:r>
              <a:rPr lang="fr-FR" sz="3200" b="1" smtClean="0">
                <a:solidFill>
                  <a:schemeClr val="bg1"/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figure</a:t>
            </a:r>
            <a:endParaRPr lang="fr-FR" sz="4000" dirty="0">
              <a:solidFill>
                <a:schemeClr val="bg1"/>
              </a:solidFill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607622" y="1676707"/>
            <a:ext cx="734481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dirty="0" smtClean="0">
                <a:solidFill>
                  <a:srgbClr val="FFC000"/>
                </a:solidFill>
              </a:rPr>
              <a:t>La lettre h en début de mot</a:t>
            </a:r>
          </a:p>
          <a:p>
            <a:r>
              <a:rPr lang="fr-FR" sz="2800" i="1" dirty="0" smtClean="0">
                <a:solidFill>
                  <a:srgbClr val="FF3300"/>
                </a:solidFill>
              </a:rPr>
              <a:t>h</a:t>
            </a:r>
            <a:r>
              <a:rPr lang="fr-FR" sz="2800" i="1" dirty="0" smtClean="0">
                <a:solidFill>
                  <a:srgbClr val="FFC000"/>
                </a:solidFill>
              </a:rPr>
              <a:t>omme, </a:t>
            </a:r>
            <a:r>
              <a:rPr lang="fr-FR" sz="2800" i="1" dirty="0" smtClean="0">
                <a:solidFill>
                  <a:srgbClr val="FF3300"/>
                </a:solidFill>
              </a:rPr>
              <a:t>h</a:t>
            </a:r>
            <a:r>
              <a:rPr lang="fr-FR" sz="2800" i="1" dirty="0" smtClean="0">
                <a:solidFill>
                  <a:srgbClr val="FFC000"/>
                </a:solidFill>
              </a:rPr>
              <a:t>ippopotame, </a:t>
            </a:r>
            <a:r>
              <a:rPr lang="fr-FR" sz="2800" i="1" dirty="0" smtClean="0">
                <a:solidFill>
                  <a:srgbClr val="FF3300"/>
                </a:solidFill>
              </a:rPr>
              <a:t>h</a:t>
            </a:r>
            <a:r>
              <a:rPr lang="fr-FR" sz="2800" i="1" dirty="0" smtClean="0">
                <a:solidFill>
                  <a:srgbClr val="FFC000"/>
                </a:solidFill>
              </a:rPr>
              <a:t>ôtel, </a:t>
            </a:r>
            <a:r>
              <a:rPr lang="fr-FR" sz="2800" i="1" dirty="0" smtClean="0">
                <a:solidFill>
                  <a:srgbClr val="FF3300"/>
                </a:solidFill>
              </a:rPr>
              <a:t>h</a:t>
            </a:r>
            <a:r>
              <a:rPr lang="fr-FR" sz="2800" i="1" dirty="0" smtClean="0">
                <a:solidFill>
                  <a:srgbClr val="FFC000"/>
                </a:solidFill>
              </a:rPr>
              <a:t>élicoptère…</a:t>
            </a:r>
          </a:p>
        </p:txBody>
      </p:sp>
      <p:sp>
        <p:nvSpPr>
          <p:cNvPr id="7" name="ZoneTexte 6"/>
          <p:cNvSpPr txBox="1"/>
          <p:nvPr/>
        </p:nvSpPr>
        <p:spPr>
          <a:xfrm>
            <a:off x="607622" y="4409274"/>
            <a:ext cx="662867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dirty="0" smtClean="0">
                <a:solidFill>
                  <a:srgbClr val="FFD44B"/>
                </a:solidFill>
              </a:rPr>
              <a:t>La lettre h à l’intérieur d’un mot</a:t>
            </a:r>
          </a:p>
          <a:p>
            <a:r>
              <a:rPr lang="fr-FR" sz="2800" i="1" dirty="0" smtClean="0">
                <a:solidFill>
                  <a:srgbClr val="FFD44B"/>
                </a:solidFill>
              </a:rPr>
              <a:t>vé</a:t>
            </a:r>
            <a:r>
              <a:rPr lang="fr-FR" sz="2800" i="1" dirty="0" smtClean="0">
                <a:solidFill>
                  <a:srgbClr val="FF3300"/>
                </a:solidFill>
              </a:rPr>
              <a:t>h</a:t>
            </a:r>
            <a:r>
              <a:rPr lang="fr-FR" sz="2800" i="1" dirty="0" smtClean="0">
                <a:solidFill>
                  <a:srgbClr val="FFD44B"/>
                </a:solidFill>
              </a:rPr>
              <a:t>icule, élép</a:t>
            </a:r>
            <a:r>
              <a:rPr lang="fr-FR" sz="2800" i="1" dirty="0" smtClean="0">
                <a:solidFill>
                  <a:srgbClr val="FF3300"/>
                </a:solidFill>
              </a:rPr>
              <a:t>h</a:t>
            </a:r>
            <a:r>
              <a:rPr lang="fr-FR" sz="2800" i="1" dirty="0" smtClean="0">
                <a:solidFill>
                  <a:srgbClr val="FFD44B"/>
                </a:solidFill>
              </a:rPr>
              <a:t>ant, nic</a:t>
            </a:r>
            <a:r>
              <a:rPr lang="fr-FR" sz="2800" i="1" dirty="0" smtClean="0">
                <a:solidFill>
                  <a:srgbClr val="FF3300"/>
                </a:solidFill>
              </a:rPr>
              <a:t>h</a:t>
            </a:r>
            <a:r>
              <a:rPr lang="fr-FR" sz="2800" i="1" dirty="0" smtClean="0">
                <a:solidFill>
                  <a:srgbClr val="FFD44B"/>
                </a:solidFill>
              </a:rPr>
              <a:t>e, s</a:t>
            </a:r>
            <a:r>
              <a:rPr lang="fr-FR" sz="2800" i="1" dirty="0" smtClean="0">
                <a:solidFill>
                  <a:srgbClr val="FF3300"/>
                </a:solidFill>
              </a:rPr>
              <a:t>h</a:t>
            </a:r>
            <a:r>
              <a:rPr lang="fr-FR" sz="2800" i="1" dirty="0" smtClean="0">
                <a:solidFill>
                  <a:srgbClr val="FFD44B"/>
                </a:solidFill>
              </a:rPr>
              <a:t>ort, r</a:t>
            </a:r>
            <a:r>
              <a:rPr lang="fr-FR" sz="2800" i="1" dirty="0" smtClean="0">
                <a:solidFill>
                  <a:srgbClr val="FF3300"/>
                </a:solidFill>
              </a:rPr>
              <a:t>h</a:t>
            </a:r>
            <a:r>
              <a:rPr lang="fr-FR" sz="2800" i="1" dirty="0" smtClean="0">
                <a:solidFill>
                  <a:srgbClr val="FFD44B"/>
                </a:solidFill>
              </a:rPr>
              <a:t>ume…</a:t>
            </a:r>
            <a:endParaRPr lang="fr-FR" sz="2800" i="1" dirty="0">
              <a:solidFill>
                <a:srgbClr val="FFD44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46970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931224" cy="562074"/>
          </a:xfrm>
        </p:spPr>
        <p:txBody>
          <a:bodyPr>
            <a:normAutofit fontScale="90000"/>
          </a:bodyPr>
          <a:lstStyle/>
          <a:p>
            <a:r>
              <a:rPr lang="fr-FR" dirty="0" smtClean="0">
                <a:solidFill>
                  <a:srgbClr val="C00000"/>
                </a:solidFill>
              </a:rPr>
              <a:t>La lettre h</a:t>
            </a:r>
            <a:endParaRPr lang="fr-FR" dirty="0">
              <a:solidFill>
                <a:srgbClr val="C0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7544" y="980728"/>
            <a:ext cx="8229600" cy="74868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fr-FR" sz="4000" b="1" dirty="0" smtClean="0">
                <a:solidFill>
                  <a:srgbClr val="FF0000"/>
                </a:solidFill>
              </a:rPr>
              <a:t>Quand le h est en début de mot :</a:t>
            </a:r>
          </a:p>
          <a:p>
            <a:pPr marL="0" indent="0" algn="just">
              <a:buNone/>
            </a:pPr>
            <a:endParaRPr lang="fr-FR" sz="3600" dirty="0" smtClean="0"/>
          </a:p>
        </p:txBody>
      </p:sp>
      <p:sp>
        <p:nvSpPr>
          <p:cNvPr id="4" name="ZoneTexte 3"/>
          <p:cNvSpPr txBox="1"/>
          <p:nvPr/>
        </p:nvSpPr>
        <p:spPr>
          <a:xfrm>
            <a:off x="673851" y="2401724"/>
            <a:ext cx="7488832" cy="181588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algn="just"/>
            <a:r>
              <a:rPr lang="fr-FR" sz="2800" i="1" dirty="0" smtClean="0">
                <a:solidFill>
                  <a:srgbClr val="FF0000"/>
                </a:solidFill>
              </a:rPr>
              <a:t>Si </a:t>
            </a:r>
            <a:r>
              <a:rPr lang="fr-FR" sz="2800" i="1" dirty="0">
                <a:solidFill>
                  <a:srgbClr val="FF0000"/>
                </a:solidFill>
              </a:rPr>
              <a:t>le h est muet</a:t>
            </a:r>
            <a:r>
              <a:rPr lang="fr-FR" sz="2800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, on fait alors la liaison </a:t>
            </a:r>
            <a:r>
              <a:rPr lang="fr-FR" sz="2800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:</a:t>
            </a:r>
          </a:p>
          <a:p>
            <a:pPr algn="just"/>
            <a:endParaRPr lang="fr-FR" sz="2800" i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just"/>
            <a:endParaRPr lang="fr-FR" sz="2800" i="1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just"/>
            <a:endParaRPr lang="fr-FR" sz="2800" i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673851" y="2924944"/>
            <a:ext cx="7200800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/>
            <a:r>
              <a:rPr lang="fr-FR" sz="2800" i="1" dirty="0">
                <a:solidFill>
                  <a:srgbClr val="009900"/>
                </a:solidFill>
              </a:rPr>
              <a:t>l’hippopotame, les </a:t>
            </a:r>
            <a:r>
              <a:rPr lang="fr-FR" sz="2800" i="1" dirty="0" smtClean="0">
                <a:solidFill>
                  <a:srgbClr val="009900"/>
                </a:solidFill>
              </a:rPr>
              <a:t>hippopotames</a:t>
            </a:r>
          </a:p>
          <a:p>
            <a:pPr lvl="0" algn="just"/>
            <a:endParaRPr lang="fr-FR" sz="1100" i="1" dirty="0">
              <a:solidFill>
                <a:srgbClr val="009900"/>
              </a:solidFill>
            </a:endParaRPr>
          </a:p>
          <a:p>
            <a:pPr lvl="0" algn="just"/>
            <a:r>
              <a:rPr lang="fr-FR" sz="2800" i="1" dirty="0" smtClean="0">
                <a:solidFill>
                  <a:srgbClr val="009900"/>
                </a:solidFill>
              </a:rPr>
              <a:t>l’hélice, les hélices</a:t>
            </a:r>
            <a:endParaRPr lang="fr-FR" sz="2800" i="1" dirty="0">
              <a:solidFill>
                <a:srgbClr val="009900"/>
              </a:solidFill>
            </a:endParaRPr>
          </a:p>
        </p:txBody>
      </p:sp>
      <p:sp>
        <p:nvSpPr>
          <p:cNvPr id="8" name="Arc 7"/>
          <p:cNvSpPr/>
          <p:nvPr/>
        </p:nvSpPr>
        <p:spPr>
          <a:xfrm rot="10627814">
            <a:off x="739781" y="3222075"/>
            <a:ext cx="369757" cy="252028"/>
          </a:xfrm>
          <a:prstGeom prst="arc">
            <a:avLst>
              <a:gd name="adj1" fmla="val 11167104"/>
              <a:gd name="adj2" fmla="val 0"/>
            </a:avLst>
          </a:prstGeom>
          <a:ln w="28575">
            <a:solidFill>
              <a:srgbClr val="009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Arc 8"/>
          <p:cNvSpPr/>
          <p:nvPr/>
        </p:nvSpPr>
        <p:spPr>
          <a:xfrm rot="10627814">
            <a:off x="3281933" y="3239362"/>
            <a:ext cx="369757" cy="252028"/>
          </a:xfrm>
          <a:prstGeom prst="arc">
            <a:avLst>
              <a:gd name="adj1" fmla="val 11167104"/>
              <a:gd name="adj2" fmla="val 0"/>
            </a:avLst>
          </a:prstGeom>
          <a:ln w="28575">
            <a:solidFill>
              <a:srgbClr val="009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Arc 12"/>
          <p:cNvSpPr/>
          <p:nvPr/>
        </p:nvSpPr>
        <p:spPr>
          <a:xfrm rot="10627814">
            <a:off x="739782" y="3789184"/>
            <a:ext cx="369757" cy="252028"/>
          </a:xfrm>
          <a:prstGeom prst="arc">
            <a:avLst>
              <a:gd name="adj1" fmla="val 11167104"/>
              <a:gd name="adj2" fmla="val 0"/>
            </a:avLst>
          </a:prstGeom>
          <a:ln w="28575">
            <a:solidFill>
              <a:srgbClr val="009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Arc 13"/>
          <p:cNvSpPr/>
          <p:nvPr/>
        </p:nvSpPr>
        <p:spPr>
          <a:xfrm rot="10627814">
            <a:off x="2201813" y="3789183"/>
            <a:ext cx="369757" cy="252028"/>
          </a:xfrm>
          <a:prstGeom prst="arc">
            <a:avLst>
              <a:gd name="adj1" fmla="val 11167104"/>
              <a:gd name="adj2" fmla="val 0"/>
            </a:avLst>
          </a:prstGeom>
          <a:ln w="28575">
            <a:solidFill>
              <a:srgbClr val="009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ZoneTexte 14"/>
          <p:cNvSpPr txBox="1"/>
          <p:nvPr/>
        </p:nvSpPr>
        <p:spPr>
          <a:xfrm>
            <a:off x="673851" y="1829160"/>
            <a:ext cx="74888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2800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On ne le prononce pas mais</a:t>
            </a:r>
            <a:r>
              <a:rPr lang="fr-FR" sz="2800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…</a:t>
            </a:r>
            <a:endParaRPr lang="fr-FR" sz="2800" i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6" name="ZoneTexte 15"/>
          <p:cNvSpPr txBox="1"/>
          <p:nvPr/>
        </p:nvSpPr>
        <p:spPr>
          <a:xfrm>
            <a:off x="673851" y="4383672"/>
            <a:ext cx="7488832" cy="181588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algn="just"/>
            <a:r>
              <a:rPr lang="fr-FR" sz="2800" i="1" dirty="0" smtClean="0">
                <a:solidFill>
                  <a:srgbClr val="FF0000"/>
                </a:solidFill>
              </a:rPr>
              <a:t>Si </a:t>
            </a:r>
            <a:r>
              <a:rPr lang="fr-FR" sz="2800" i="1" dirty="0">
                <a:solidFill>
                  <a:srgbClr val="FF0000"/>
                </a:solidFill>
              </a:rPr>
              <a:t>le h est </a:t>
            </a:r>
            <a:r>
              <a:rPr lang="fr-FR" sz="2800" i="1" dirty="0" smtClean="0">
                <a:solidFill>
                  <a:srgbClr val="FF0000"/>
                </a:solidFill>
              </a:rPr>
              <a:t>aspiré</a:t>
            </a:r>
            <a:r>
              <a:rPr lang="fr-FR" sz="2800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, </a:t>
            </a:r>
            <a:r>
              <a:rPr lang="fr-FR" sz="2800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on </a:t>
            </a:r>
            <a:r>
              <a:rPr lang="fr-FR" sz="2800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ne fait pas la </a:t>
            </a:r>
            <a:r>
              <a:rPr lang="fr-FR" sz="2800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liaison </a:t>
            </a:r>
            <a:r>
              <a:rPr lang="fr-FR" sz="2800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:</a:t>
            </a:r>
          </a:p>
          <a:p>
            <a:pPr algn="just"/>
            <a:endParaRPr lang="fr-FR" sz="2800" i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just"/>
            <a:endParaRPr lang="fr-FR" sz="2800" i="1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just"/>
            <a:endParaRPr lang="fr-FR" sz="2800" i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7" name="ZoneTexte 16"/>
          <p:cNvSpPr txBox="1"/>
          <p:nvPr/>
        </p:nvSpPr>
        <p:spPr>
          <a:xfrm>
            <a:off x="765489" y="4869160"/>
            <a:ext cx="7200800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/>
            <a:r>
              <a:rPr lang="fr-FR" sz="2800" i="1" dirty="0" smtClean="0">
                <a:solidFill>
                  <a:srgbClr val="009900"/>
                </a:solidFill>
              </a:rPr>
              <a:t>le homard, </a:t>
            </a:r>
            <a:r>
              <a:rPr lang="fr-FR" sz="2800" i="1" dirty="0">
                <a:solidFill>
                  <a:srgbClr val="009900"/>
                </a:solidFill>
              </a:rPr>
              <a:t>les </a:t>
            </a:r>
            <a:r>
              <a:rPr lang="fr-FR" sz="2800" i="1" dirty="0" smtClean="0">
                <a:solidFill>
                  <a:srgbClr val="009900"/>
                </a:solidFill>
              </a:rPr>
              <a:t>homards</a:t>
            </a:r>
          </a:p>
          <a:p>
            <a:pPr lvl="0" algn="just"/>
            <a:endParaRPr lang="fr-FR" sz="1100" i="1" dirty="0">
              <a:solidFill>
                <a:srgbClr val="009900"/>
              </a:solidFill>
            </a:endParaRPr>
          </a:p>
          <a:p>
            <a:pPr lvl="0" algn="just"/>
            <a:r>
              <a:rPr lang="fr-FR" sz="2800" i="1" dirty="0" smtClean="0">
                <a:solidFill>
                  <a:srgbClr val="009900"/>
                </a:solidFill>
              </a:rPr>
              <a:t>la hyène, les hyènes</a:t>
            </a:r>
            <a:endParaRPr lang="fr-FR" sz="2800" i="1" dirty="0">
              <a:solidFill>
                <a:srgbClr val="0099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0437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  <p:bldP spid="8" grpId="0" animBg="1"/>
      <p:bldP spid="9" grpId="0" animBg="1"/>
      <p:bldP spid="13" grpId="0" animBg="1"/>
      <p:bldP spid="14" grpId="0" animBg="1"/>
      <p:bldP spid="15" grpId="0"/>
      <p:bldP spid="16" grpId="0" animBg="1"/>
      <p:bldP spid="1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931224" cy="562074"/>
          </a:xfrm>
        </p:spPr>
        <p:txBody>
          <a:bodyPr>
            <a:normAutofit fontScale="90000"/>
          </a:bodyPr>
          <a:lstStyle/>
          <a:p>
            <a:r>
              <a:rPr lang="fr-FR" dirty="0" smtClean="0">
                <a:solidFill>
                  <a:srgbClr val="C00000"/>
                </a:solidFill>
              </a:rPr>
              <a:t>La lettre h</a:t>
            </a:r>
            <a:endParaRPr lang="fr-FR" dirty="0">
              <a:solidFill>
                <a:srgbClr val="C0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7544" y="980728"/>
            <a:ext cx="8229600" cy="74868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fr-FR" sz="4000" b="1" dirty="0" smtClean="0">
                <a:solidFill>
                  <a:srgbClr val="FF0000"/>
                </a:solidFill>
              </a:rPr>
              <a:t>Quand le h est en milieu de mot :</a:t>
            </a:r>
          </a:p>
          <a:p>
            <a:pPr marL="0" indent="0" algn="just">
              <a:buNone/>
            </a:pPr>
            <a:endParaRPr lang="fr-FR" sz="3600" dirty="0" smtClean="0"/>
          </a:p>
        </p:txBody>
      </p:sp>
      <p:sp>
        <p:nvSpPr>
          <p:cNvPr id="6" name="ZoneTexte 5"/>
          <p:cNvSpPr txBox="1"/>
          <p:nvPr/>
        </p:nvSpPr>
        <p:spPr>
          <a:xfrm>
            <a:off x="539552" y="1916832"/>
            <a:ext cx="7416824" cy="64633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fr-FR" dirty="0" smtClean="0">
                <a:solidFill>
                  <a:srgbClr val="FF3300"/>
                </a:solidFill>
              </a:rPr>
              <a:t>Il peut séparer la prononciation de deux voyelles :</a:t>
            </a:r>
          </a:p>
          <a:p>
            <a:pPr marL="285750" indent="-285750">
              <a:buFontTx/>
              <a:buChar char="-"/>
            </a:pPr>
            <a:endParaRPr lang="fr-FR" dirty="0"/>
          </a:p>
        </p:txBody>
      </p:sp>
      <p:sp>
        <p:nvSpPr>
          <p:cNvPr id="18" name="ZoneTexte 17"/>
          <p:cNvSpPr txBox="1"/>
          <p:nvPr/>
        </p:nvSpPr>
        <p:spPr>
          <a:xfrm>
            <a:off x="539552" y="2203575"/>
            <a:ext cx="74168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i="1" dirty="0" smtClean="0"/>
              <a:t>une tra</a:t>
            </a:r>
            <a:r>
              <a:rPr lang="fr-FR" i="1" dirty="0" smtClean="0">
                <a:solidFill>
                  <a:srgbClr val="FF3300"/>
                </a:solidFill>
              </a:rPr>
              <a:t>h</a:t>
            </a:r>
            <a:r>
              <a:rPr lang="fr-FR" i="1" dirty="0" smtClean="0"/>
              <a:t>ison, une co</a:t>
            </a:r>
            <a:r>
              <a:rPr lang="fr-FR" i="1" dirty="0" smtClean="0">
                <a:solidFill>
                  <a:srgbClr val="FF3300"/>
                </a:solidFill>
              </a:rPr>
              <a:t>h</a:t>
            </a:r>
            <a:r>
              <a:rPr lang="fr-FR" i="1" dirty="0" smtClean="0"/>
              <a:t>orte, un ca</a:t>
            </a:r>
            <a:r>
              <a:rPr lang="fr-FR" i="1" dirty="0" smtClean="0">
                <a:solidFill>
                  <a:srgbClr val="FF3300"/>
                </a:solidFill>
              </a:rPr>
              <a:t>h</a:t>
            </a:r>
            <a:r>
              <a:rPr lang="fr-FR" i="1" dirty="0" smtClean="0"/>
              <a:t>ier… </a:t>
            </a:r>
            <a:endParaRPr lang="fr-FR" i="1" dirty="0"/>
          </a:p>
        </p:txBody>
      </p:sp>
      <p:sp>
        <p:nvSpPr>
          <p:cNvPr id="19" name="ZoneTexte 18"/>
          <p:cNvSpPr txBox="1"/>
          <p:nvPr/>
        </p:nvSpPr>
        <p:spPr>
          <a:xfrm>
            <a:off x="539552" y="2751048"/>
            <a:ext cx="7416824" cy="64633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fr-FR" dirty="0" smtClean="0">
                <a:solidFill>
                  <a:schemeClr val="accent4">
                    <a:lumMod val="75000"/>
                  </a:schemeClr>
                </a:solidFill>
              </a:rPr>
              <a:t>Il se prononce [f] quand il est derrière un p :</a:t>
            </a:r>
          </a:p>
          <a:p>
            <a:pPr marL="285750" indent="-285750">
              <a:buFontTx/>
              <a:buChar char="-"/>
            </a:pPr>
            <a:endParaRPr lang="fr-FR" dirty="0"/>
          </a:p>
        </p:txBody>
      </p:sp>
      <p:sp>
        <p:nvSpPr>
          <p:cNvPr id="20" name="ZoneTexte 19"/>
          <p:cNvSpPr txBox="1"/>
          <p:nvPr/>
        </p:nvSpPr>
        <p:spPr>
          <a:xfrm>
            <a:off x="539552" y="3037791"/>
            <a:ext cx="74168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i="1" dirty="0" smtClean="0"/>
              <a:t>une </a:t>
            </a:r>
            <a:r>
              <a:rPr lang="fr-FR" i="1" dirty="0" smtClean="0">
                <a:solidFill>
                  <a:schemeClr val="accent4">
                    <a:lumMod val="75000"/>
                  </a:schemeClr>
                </a:solidFill>
              </a:rPr>
              <a:t>ph</a:t>
            </a:r>
            <a:r>
              <a:rPr lang="fr-FR" i="1" dirty="0" smtClean="0"/>
              <a:t>otographie, un élé</a:t>
            </a:r>
            <a:r>
              <a:rPr lang="fr-FR" i="1" dirty="0" smtClean="0">
                <a:solidFill>
                  <a:schemeClr val="accent4">
                    <a:lumMod val="75000"/>
                  </a:schemeClr>
                </a:solidFill>
              </a:rPr>
              <a:t>ph</a:t>
            </a:r>
            <a:r>
              <a:rPr lang="fr-FR" i="1" dirty="0" smtClean="0"/>
              <a:t>ant, une </a:t>
            </a:r>
            <a:r>
              <a:rPr lang="fr-FR" i="1" dirty="0" smtClean="0">
                <a:solidFill>
                  <a:schemeClr val="accent4">
                    <a:lumMod val="75000"/>
                  </a:schemeClr>
                </a:solidFill>
              </a:rPr>
              <a:t>ph</a:t>
            </a:r>
            <a:r>
              <a:rPr lang="fr-FR" i="1" dirty="0" smtClean="0"/>
              <a:t>armacie…</a:t>
            </a:r>
            <a:endParaRPr lang="fr-FR" i="1" dirty="0"/>
          </a:p>
        </p:txBody>
      </p:sp>
      <p:sp>
        <p:nvSpPr>
          <p:cNvPr id="21" name="ZoneTexte 20"/>
          <p:cNvSpPr txBox="1"/>
          <p:nvPr/>
        </p:nvSpPr>
        <p:spPr>
          <a:xfrm>
            <a:off x="539552" y="3646313"/>
            <a:ext cx="7416824" cy="64633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fr-FR" dirty="0" smtClean="0">
                <a:solidFill>
                  <a:schemeClr val="accent5">
                    <a:lumMod val="75000"/>
                  </a:schemeClr>
                </a:solidFill>
              </a:rPr>
              <a:t>Il se prononce la plupart du temps [ ʃ ] quand il est derrière un c ou un s :</a:t>
            </a:r>
          </a:p>
          <a:p>
            <a:pPr marL="285750" indent="-285750">
              <a:buFontTx/>
              <a:buChar char="-"/>
            </a:pPr>
            <a:endParaRPr lang="fr-FR" dirty="0"/>
          </a:p>
        </p:txBody>
      </p:sp>
      <p:sp>
        <p:nvSpPr>
          <p:cNvPr id="22" name="ZoneTexte 21"/>
          <p:cNvSpPr txBox="1"/>
          <p:nvPr/>
        </p:nvSpPr>
        <p:spPr>
          <a:xfrm>
            <a:off x="539552" y="3933056"/>
            <a:ext cx="74168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i="1" dirty="0" smtClean="0"/>
              <a:t>un </a:t>
            </a:r>
            <a:r>
              <a:rPr lang="fr-FR" i="1" dirty="0" smtClean="0">
                <a:solidFill>
                  <a:schemeClr val="accent5">
                    <a:lumMod val="75000"/>
                  </a:schemeClr>
                </a:solidFill>
              </a:rPr>
              <a:t>ch</a:t>
            </a:r>
            <a:r>
              <a:rPr lang="fr-FR" i="1" dirty="0" smtClean="0"/>
              <a:t>ien, une </a:t>
            </a:r>
            <a:r>
              <a:rPr lang="fr-FR" i="1" dirty="0" smtClean="0">
                <a:solidFill>
                  <a:schemeClr val="accent5">
                    <a:lumMod val="75000"/>
                  </a:schemeClr>
                </a:solidFill>
              </a:rPr>
              <a:t>ch</a:t>
            </a:r>
            <a:r>
              <a:rPr lang="fr-FR" i="1" dirty="0" smtClean="0"/>
              <a:t>enille, un </a:t>
            </a:r>
            <a:r>
              <a:rPr lang="fr-FR" i="1" dirty="0" smtClean="0">
                <a:solidFill>
                  <a:schemeClr val="accent5">
                    <a:lumMod val="75000"/>
                  </a:schemeClr>
                </a:solidFill>
              </a:rPr>
              <a:t>ch</a:t>
            </a:r>
            <a:r>
              <a:rPr lang="fr-FR" i="1" dirty="0" smtClean="0"/>
              <a:t>ariot, du ha</a:t>
            </a:r>
            <a:r>
              <a:rPr lang="fr-FR" i="1" dirty="0" smtClean="0">
                <a:solidFill>
                  <a:schemeClr val="accent5">
                    <a:lumMod val="75000"/>
                  </a:schemeClr>
                </a:solidFill>
              </a:rPr>
              <a:t>ch</a:t>
            </a:r>
            <a:r>
              <a:rPr lang="fr-FR" i="1" dirty="0" smtClean="0"/>
              <a:t>is, un </a:t>
            </a:r>
            <a:r>
              <a:rPr lang="fr-FR" i="1" dirty="0" smtClean="0">
                <a:solidFill>
                  <a:schemeClr val="accent5">
                    <a:lumMod val="75000"/>
                  </a:schemeClr>
                </a:solidFill>
              </a:rPr>
              <a:t>sh</a:t>
            </a:r>
            <a:r>
              <a:rPr lang="fr-FR" i="1" dirty="0" smtClean="0"/>
              <a:t>ort…</a:t>
            </a:r>
            <a:endParaRPr lang="fr-FR" i="1" dirty="0"/>
          </a:p>
        </p:txBody>
      </p:sp>
      <p:sp>
        <p:nvSpPr>
          <p:cNvPr id="23" name="ZoneTexte 22"/>
          <p:cNvSpPr txBox="1"/>
          <p:nvPr/>
        </p:nvSpPr>
        <p:spPr>
          <a:xfrm>
            <a:off x="532016" y="4456111"/>
            <a:ext cx="7416824" cy="64633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fr-FR" dirty="0" smtClean="0">
                <a:solidFill>
                  <a:srgbClr val="00B050"/>
                </a:solidFill>
              </a:rPr>
              <a:t>   Il se prononce quelquefois [ k ] quand il est derrière un c :</a:t>
            </a:r>
          </a:p>
          <a:p>
            <a:pPr marL="285750" indent="-285750">
              <a:buFontTx/>
              <a:buChar char="-"/>
            </a:pPr>
            <a:endParaRPr lang="fr-FR" dirty="0"/>
          </a:p>
        </p:txBody>
      </p:sp>
      <p:sp>
        <p:nvSpPr>
          <p:cNvPr id="24" name="ZoneTexte 23"/>
          <p:cNvSpPr txBox="1"/>
          <p:nvPr/>
        </p:nvSpPr>
        <p:spPr>
          <a:xfrm>
            <a:off x="532016" y="4742854"/>
            <a:ext cx="74168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i="1" dirty="0" smtClean="0"/>
              <a:t>l’é</a:t>
            </a:r>
            <a:r>
              <a:rPr lang="fr-FR" i="1" dirty="0" smtClean="0">
                <a:solidFill>
                  <a:srgbClr val="00B050"/>
                </a:solidFill>
              </a:rPr>
              <a:t>ch</a:t>
            </a:r>
            <a:r>
              <a:rPr lang="fr-FR" i="1" dirty="0" smtClean="0"/>
              <a:t>o, une ar</a:t>
            </a:r>
            <a:r>
              <a:rPr lang="fr-FR" i="1" dirty="0" smtClean="0">
                <a:solidFill>
                  <a:srgbClr val="00B050"/>
                </a:solidFill>
              </a:rPr>
              <a:t>ch</a:t>
            </a:r>
            <a:r>
              <a:rPr lang="fr-FR" i="1" dirty="0" smtClean="0"/>
              <a:t>éologue, la </a:t>
            </a:r>
            <a:r>
              <a:rPr lang="fr-FR" i="1" dirty="0" smtClean="0">
                <a:solidFill>
                  <a:srgbClr val="00B050"/>
                </a:solidFill>
              </a:rPr>
              <a:t>ch</a:t>
            </a:r>
            <a:r>
              <a:rPr lang="fr-FR" i="1" dirty="0" smtClean="0"/>
              <a:t>orale, un </a:t>
            </a:r>
            <a:r>
              <a:rPr lang="fr-FR" i="1" dirty="0" smtClean="0">
                <a:solidFill>
                  <a:srgbClr val="00B050"/>
                </a:solidFill>
              </a:rPr>
              <a:t>ch</a:t>
            </a:r>
            <a:r>
              <a:rPr lang="fr-FR" i="1" dirty="0" smtClean="0"/>
              <a:t>ronomètre…</a:t>
            </a:r>
            <a:endParaRPr lang="fr-FR" i="1" dirty="0"/>
          </a:p>
        </p:txBody>
      </p:sp>
      <p:pic>
        <p:nvPicPr>
          <p:cNvPr id="7" name="Imag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6" y="4509120"/>
            <a:ext cx="216024" cy="216024"/>
          </a:xfrm>
          <a:prstGeom prst="rect">
            <a:avLst/>
          </a:prstGeom>
        </p:spPr>
      </p:pic>
      <p:sp>
        <p:nvSpPr>
          <p:cNvPr id="25" name="ZoneTexte 24"/>
          <p:cNvSpPr txBox="1"/>
          <p:nvPr/>
        </p:nvSpPr>
        <p:spPr>
          <a:xfrm>
            <a:off x="539552" y="5302497"/>
            <a:ext cx="7416824" cy="64633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fr-FR" dirty="0" smtClean="0">
                <a:solidFill>
                  <a:srgbClr val="FF3399"/>
                </a:solidFill>
              </a:rPr>
              <a:t>Il est muet avec toutes les autres lettres :</a:t>
            </a:r>
          </a:p>
          <a:p>
            <a:pPr marL="285750" indent="-285750">
              <a:buFontTx/>
              <a:buChar char="-"/>
            </a:pPr>
            <a:endParaRPr lang="fr-FR" dirty="0"/>
          </a:p>
        </p:txBody>
      </p:sp>
      <p:sp>
        <p:nvSpPr>
          <p:cNvPr id="26" name="ZoneTexte 25"/>
          <p:cNvSpPr txBox="1"/>
          <p:nvPr/>
        </p:nvSpPr>
        <p:spPr>
          <a:xfrm>
            <a:off x="539552" y="5589240"/>
            <a:ext cx="74168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i="1" dirty="0" smtClean="0"/>
              <a:t>un r</a:t>
            </a:r>
            <a:r>
              <a:rPr lang="fr-FR" i="1" dirty="0" smtClean="0">
                <a:solidFill>
                  <a:srgbClr val="FF3399"/>
                </a:solidFill>
              </a:rPr>
              <a:t>h</a:t>
            </a:r>
            <a:r>
              <a:rPr lang="fr-FR" i="1" dirty="0" smtClean="0"/>
              <a:t>ume, du t</a:t>
            </a:r>
            <a:r>
              <a:rPr lang="fr-FR" i="1" dirty="0" smtClean="0">
                <a:solidFill>
                  <a:srgbClr val="FF3399"/>
                </a:solidFill>
              </a:rPr>
              <a:t>h</a:t>
            </a:r>
            <a:r>
              <a:rPr lang="fr-FR" i="1" dirty="0" smtClean="0"/>
              <a:t>é, un ad</a:t>
            </a:r>
            <a:r>
              <a:rPr lang="fr-FR" i="1" dirty="0" smtClean="0">
                <a:solidFill>
                  <a:srgbClr val="FF3399"/>
                </a:solidFill>
              </a:rPr>
              <a:t>h</a:t>
            </a:r>
            <a:r>
              <a:rPr lang="fr-FR" i="1" dirty="0" smtClean="0"/>
              <a:t>ésif, le mal</a:t>
            </a:r>
            <a:r>
              <a:rPr lang="fr-FR" i="1" dirty="0" smtClean="0">
                <a:solidFill>
                  <a:srgbClr val="FF3399"/>
                </a:solidFill>
              </a:rPr>
              <a:t>h</a:t>
            </a:r>
            <a:r>
              <a:rPr lang="fr-FR" i="1" dirty="0" smtClean="0"/>
              <a:t>eur… </a:t>
            </a:r>
            <a:endParaRPr lang="fr-FR" i="1" dirty="0"/>
          </a:p>
        </p:txBody>
      </p:sp>
    </p:spTree>
    <p:extLst>
      <p:ext uri="{BB962C8B-B14F-4D97-AF65-F5344CB8AC3E}">
        <p14:creationId xmlns:p14="http://schemas.microsoft.com/office/powerpoint/2010/main" val="32321685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8" grpId="0"/>
      <p:bldP spid="19" grpId="0" animBg="1"/>
      <p:bldP spid="20" grpId="0"/>
      <p:bldP spid="21" grpId="0" animBg="1"/>
      <p:bldP spid="22" grpId="0"/>
      <p:bldP spid="23" grpId="0" animBg="1"/>
      <p:bldP spid="24" grpId="0"/>
      <p:bldP spid="25" grpId="0" animBg="1"/>
      <p:bldP spid="26" grpId="0"/>
    </p:bld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541</TotalTime>
  <Words>245</Words>
  <Application>Microsoft Office PowerPoint</Application>
  <PresentationFormat>Affichage à l'écran (4:3)</PresentationFormat>
  <Paragraphs>34</Paragraphs>
  <Slides>5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6" baseType="lpstr">
      <vt:lpstr>Thème Office</vt:lpstr>
      <vt:lpstr>Orthographe</vt:lpstr>
      <vt:lpstr>Aujourd’hui, nous allons travailler en orthographe.  Nous allons apprendre à donner les différentes prononciations de la lettre h. </vt:lpstr>
      <vt:lpstr>Deux cas de figure</vt:lpstr>
      <vt:lpstr>La lettre h</vt:lpstr>
      <vt:lpstr>La lettre h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grammaire</dc:title>
  <dc:creator>Utilisateur</dc:creator>
  <cp:lastModifiedBy>Utilisateur</cp:lastModifiedBy>
  <cp:revision>44</cp:revision>
  <dcterms:created xsi:type="dcterms:W3CDTF">2020-05-20T07:22:41Z</dcterms:created>
  <dcterms:modified xsi:type="dcterms:W3CDTF">2021-09-12T08:32:20Z</dcterms:modified>
</cp:coreProperties>
</file>