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81" r:id="rId5"/>
    <p:sldId id="282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61B0"/>
    <a:srgbClr val="F20000"/>
    <a:srgbClr val="FF99CC"/>
    <a:srgbClr val="FF3300"/>
    <a:srgbClr val="009900"/>
    <a:srgbClr val="FFE89F"/>
    <a:srgbClr val="DAA600"/>
    <a:srgbClr val="FFD44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90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26/05/2021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84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26/05/2021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63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26/05/2021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56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26/05/2021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06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26/05/2021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98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26/05/2021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68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26/05/2021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97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26/05/2021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9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26/05/2021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5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26/05/2021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1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26/05/2021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28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3491-DB03-4EA5-A9F0-ADF1BB90FAC6}" type="datetimeFigureOut">
              <a:rPr lang="fr-FR" smtClean="0"/>
              <a:t>26/05/2021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93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118097"/>
          </a:xfrm>
        </p:spPr>
        <p:txBody>
          <a:bodyPr/>
          <a:lstStyle/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Orthographe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344816" cy="2135088"/>
          </a:xfrm>
        </p:spPr>
        <p:txBody>
          <a:bodyPr>
            <a:noAutofit/>
          </a:bodyPr>
          <a:lstStyle/>
          <a:p>
            <a:r>
              <a:rPr lang="fr-FR" sz="4400" dirty="0" smtClean="0">
                <a:solidFill>
                  <a:schemeClr val="bg1"/>
                </a:solidFill>
              </a:rPr>
              <a:t>L’accord dans le groupe nominal.</a:t>
            </a:r>
            <a:endParaRPr lang="fr-FR" sz="4400" dirty="0" smtClean="0">
              <a:solidFill>
                <a:schemeClr val="bg1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683568" y="548680"/>
            <a:ext cx="1440160" cy="1440160"/>
          </a:xfrm>
          <a:prstGeom prst="ellipse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O24</a:t>
            </a:r>
            <a:endParaRPr lang="fr-F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7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39552" y="1149802"/>
            <a:ext cx="7988424" cy="4824536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Aujourd’hui, nous allons travailler en </a:t>
            </a:r>
            <a:r>
              <a:rPr lang="fr-FR" sz="4000" b="1" dirty="0" smtClean="0">
                <a:solidFill>
                  <a:srgbClr val="FF99CC"/>
                </a:solidFill>
                <a:latin typeface="+mn-lt"/>
                <a:ea typeface="Script Ecole 2" panose="02000400000000000000" pitchFamily="2" charset="0"/>
              </a:rPr>
              <a:t>orthographe</a:t>
            </a:r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. </a:t>
            </a:r>
            <a:b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</a:br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Nous allons apprendre </a:t>
            </a:r>
            <a:r>
              <a:rPr lang="fr-FR" sz="4000" b="1" dirty="0" smtClean="0">
                <a:solidFill>
                  <a:srgbClr val="FF99CC"/>
                </a:solidFill>
                <a:latin typeface="+mn-lt"/>
                <a:ea typeface="Script Ecole 2" panose="02000400000000000000" pitchFamily="2" charset="0"/>
              </a:rPr>
              <a:t>à former </a:t>
            </a:r>
            <a:r>
              <a:rPr lang="fr-FR" sz="4000" b="1" dirty="0" smtClean="0">
                <a:solidFill>
                  <a:srgbClr val="FF99CC"/>
                </a:solidFill>
                <a:latin typeface="+mn-lt"/>
                <a:ea typeface="Script Ecole 2" panose="02000400000000000000" pitchFamily="2" charset="0"/>
              </a:rPr>
              <a:t>la chaîne d’accord dans le groupe nominal</a:t>
            </a:r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.</a:t>
            </a:r>
            <a:endParaRPr lang="fr-FR" sz="48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2002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Petit rappel</a:t>
            </a:r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569221" y="1196752"/>
            <a:ext cx="82882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Pour former </a:t>
            </a:r>
            <a:r>
              <a:rPr lang="fr-FR" sz="3200" dirty="0" smtClean="0">
                <a:solidFill>
                  <a:srgbClr val="FF0000"/>
                </a:solidFill>
              </a:rPr>
              <a:t>le féminin d’un nom ou d’un adjectif</a:t>
            </a:r>
            <a:r>
              <a:rPr lang="fr-FR" sz="3200" dirty="0" smtClean="0"/>
              <a:t>, on ajoute souvent un…</a:t>
            </a:r>
            <a:endParaRPr lang="fr-FR" sz="3200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5906197" y="1692097"/>
            <a:ext cx="4660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>
                <a:solidFill>
                  <a:srgbClr val="FF0000"/>
                </a:solidFill>
              </a:rPr>
              <a:t>e</a:t>
            </a:r>
            <a:endParaRPr lang="fr-FR" sz="3200" dirty="0" smtClean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69221" y="2636912"/>
            <a:ext cx="82882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Pour former </a:t>
            </a:r>
            <a:r>
              <a:rPr lang="fr-FR" sz="3200" dirty="0" smtClean="0">
                <a:solidFill>
                  <a:srgbClr val="0070C0"/>
                </a:solidFill>
              </a:rPr>
              <a:t>le pluriel d’un nom</a:t>
            </a:r>
            <a:r>
              <a:rPr lang="fr-FR" sz="3200" dirty="0" smtClean="0"/>
              <a:t>, on ajoute souvent un…</a:t>
            </a:r>
            <a:endParaRPr lang="fr-FR" sz="3200" dirty="0" smtClean="0"/>
          </a:p>
        </p:txBody>
      </p:sp>
      <p:sp>
        <p:nvSpPr>
          <p:cNvPr id="9" name="ZoneTexte 8"/>
          <p:cNvSpPr txBox="1"/>
          <p:nvPr/>
        </p:nvSpPr>
        <p:spPr>
          <a:xfrm>
            <a:off x="2843808" y="3129355"/>
            <a:ext cx="4660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>
                <a:solidFill>
                  <a:srgbClr val="0070C0"/>
                </a:solidFill>
              </a:rPr>
              <a:t>s</a:t>
            </a:r>
            <a:endParaRPr lang="fr-FR" sz="3200" dirty="0" smtClean="0">
              <a:solidFill>
                <a:srgbClr val="0070C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69221" y="4149080"/>
            <a:ext cx="82882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Pour former </a:t>
            </a:r>
            <a:r>
              <a:rPr lang="fr-FR" sz="3200" dirty="0" smtClean="0">
                <a:solidFill>
                  <a:srgbClr val="00B050"/>
                </a:solidFill>
              </a:rPr>
              <a:t>le pluriel d’un adjectif</a:t>
            </a:r>
            <a:r>
              <a:rPr lang="fr-FR" sz="3200" dirty="0" smtClean="0"/>
              <a:t>, on ajoute souvent un…</a:t>
            </a:r>
            <a:endParaRPr lang="fr-FR" sz="3200" dirty="0" smtClean="0"/>
          </a:p>
        </p:txBody>
      </p:sp>
      <p:sp>
        <p:nvSpPr>
          <p:cNvPr id="11" name="ZoneTexte 10"/>
          <p:cNvSpPr txBox="1"/>
          <p:nvPr/>
        </p:nvSpPr>
        <p:spPr>
          <a:xfrm>
            <a:off x="2843808" y="4641523"/>
            <a:ext cx="4660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>
                <a:solidFill>
                  <a:srgbClr val="00B050"/>
                </a:solidFill>
              </a:rPr>
              <a:t>s</a:t>
            </a:r>
            <a:endParaRPr lang="fr-FR" sz="3200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4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3399"/>
                </a:solidFill>
              </a:rPr>
              <a:t>Le groupe nominal</a:t>
            </a:r>
            <a:endParaRPr lang="fr-FR" b="1" dirty="0">
              <a:solidFill>
                <a:srgbClr val="FF3399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67544" y="1196752"/>
            <a:ext cx="82882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Un groupe nominal est généralement composé d’un </a:t>
            </a:r>
            <a:r>
              <a:rPr lang="fr-FR" sz="32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déterminant</a:t>
            </a:r>
            <a:r>
              <a:rPr lang="fr-FR" sz="3200" dirty="0" smtClean="0"/>
              <a:t> et d’un </a:t>
            </a:r>
            <a:r>
              <a:rPr lang="fr-FR" sz="3200" dirty="0" smtClean="0">
                <a:solidFill>
                  <a:srgbClr val="0070C0"/>
                </a:solidFill>
              </a:rPr>
              <a:t>nom</a:t>
            </a:r>
            <a:r>
              <a:rPr lang="fr-FR" sz="3200" dirty="0" smtClean="0"/>
              <a:t>.</a:t>
            </a:r>
            <a:endParaRPr lang="fr-FR" sz="2400" i="1" dirty="0"/>
          </a:p>
        </p:txBody>
      </p:sp>
      <p:sp>
        <p:nvSpPr>
          <p:cNvPr id="7" name="ZoneTexte 6"/>
          <p:cNvSpPr txBox="1"/>
          <p:nvPr/>
        </p:nvSpPr>
        <p:spPr>
          <a:xfrm>
            <a:off x="3667372" y="2319090"/>
            <a:ext cx="18885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i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un</a:t>
            </a:r>
            <a:r>
              <a:rPr lang="fr-FR" sz="3200" i="1" dirty="0" smtClean="0"/>
              <a:t> </a:t>
            </a:r>
            <a:r>
              <a:rPr lang="fr-FR" sz="3200" i="1" dirty="0" smtClean="0">
                <a:solidFill>
                  <a:srgbClr val="0070C0"/>
                </a:solidFill>
              </a:rPr>
              <a:t>garçon</a:t>
            </a:r>
            <a:endParaRPr lang="fr-FR" sz="2400" i="1" dirty="0">
              <a:solidFill>
                <a:srgbClr val="0070C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67544" y="3060780"/>
            <a:ext cx="82882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Ce groupe nominal peut avoir également un ou plusieurs </a:t>
            </a:r>
            <a:r>
              <a:rPr lang="fr-FR" sz="3200" dirty="0" smtClean="0">
                <a:solidFill>
                  <a:srgbClr val="00B050"/>
                </a:solidFill>
              </a:rPr>
              <a:t>adjectifs</a:t>
            </a:r>
            <a:r>
              <a:rPr lang="fr-FR" sz="3200" dirty="0" smtClean="0"/>
              <a:t>.</a:t>
            </a:r>
            <a:endParaRPr lang="fr-FR" sz="2400" i="1" dirty="0"/>
          </a:p>
        </p:txBody>
      </p:sp>
      <p:sp>
        <p:nvSpPr>
          <p:cNvPr id="9" name="ZoneTexte 8"/>
          <p:cNvSpPr txBox="1"/>
          <p:nvPr/>
        </p:nvSpPr>
        <p:spPr>
          <a:xfrm>
            <a:off x="2539155" y="4183118"/>
            <a:ext cx="41449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i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un</a:t>
            </a:r>
            <a:r>
              <a:rPr lang="fr-FR" sz="3200" i="1" dirty="0" smtClean="0"/>
              <a:t> </a:t>
            </a:r>
            <a:r>
              <a:rPr lang="fr-FR" sz="3200" i="1" dirty="0" smtClean="0">
                <a:solidFill>
                  <a:srgbClr val="00B050"/>
                </a:solidFill>
              </a:rPr>
              <a:t>petit</a:t>
            </a:r>
            <a:r>
              <a:rPr lang="fr-FR" sz="3200" i="1" dirty="0" smtClean="0"/>
              <a:t> </a:t>
            </a:r>
            <a:r>
              <a:rPr lang="fr-FR" sz="3200" i="1" dirty="0" smtClean="0">
                <a:solidFill>
                  <a:srgbClr val="0070C0"/>
                </a:solidFill>
              </a:rPr>
              <a:t>garçon</a:t>
            </a:r>
            <a:r>
              <a:rPr lang="fr-FR" sz="3200" i="1" dirty="0" smtClean="0"/>
              <a:t> </a:t>
            </a:r>
            <a:r>
              <a:rPr lang="fr-FR" sz="3200" i="1" dirty="0" smtClean="0">
                <a:solidFill>
                  <a:srgbClr val="00B050"/>
                </a:solidFill>
              </a:rPr>
              <a:t>poli</a:t>
            </a:r>
            <a:endParaRPr lang="fr-FR" sz="24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09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3399"/>
                </a:solidFill>
              </a:rPr>
              <a:t>L’accord dans le groupe nominal</a:t>
            </a:r>
            <a:endParaRPr lang="fr-FR" b="1" dirty="0">
              <a:solidFill>
                <a:srgbClr val="FF3399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67544" y="1196752"/>
            <a:ext cx="82882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Le </a:t>
            </a:r>
            <a:r>
              <a:rPr lang="fr-FR" sz="32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déterminant</a:t>
            </a:r>
            <a:r>
              <a:rPr lang="fr-FR" sz="3200" dirty="0" smtClean="0"/>
              <a:t> et les </a:t>
            </a:r>
            <a:r>
              <a:rPr lang="fr-FR" sz="3200" dirty="0" smtClean="0">
                <a:solidFill>
                  <a:srgbClr val="00B050"/>
                </a:solidFill>
              </a:rPr>
              <a:t>adjectifs</a:t>
            </a:r>
            <a:r>
              <a:rPr lang="fr-FR" sz="3200" dirty="0" smtClean="0"/>
              <a:t> s’accordent toujours avec le </a:t>
            </a:r>
            <a:r>
              <a:rPr lang="fr-FR" sz="3200" dirty="0" smtClean="0">
                <a:solidFill>
                  <a:srgbClr val="0070C0"/>
                </a:solidFill>
              </a:rPr>
              <a:t>nom</a:t>
            </a:r>
            <a:r>
              <a:rPr lang="fr-FR" sz="3200" dirty="0" smtClean="0"/>
              <a:t>.</a:t>
            </a:r>
            <a:endParaRPr lang="fr-FR" sz="2400" i="1" dirty="0"/>
          </a:p>
        </p:txBody>
      </p:sp>
      <p:sp>
        <p:nvSpPr>
          <p:cNvPr id="9" name="ZoneTexte 8"/>
          <p:cNvSpPr txBox="1"/>
          <p:nvPr/>
        </p:nvSpPr>
        <p:spPr>
          <a:xfrm>
            <a:off x="466656" y="3136409"/>
            <a:ext cx="41449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i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un</a:t>
            </a:r>
            <a:r>
              <a:rPr lang="fr-FR" sz="3200" i="1" dirty="0" smtClean="0"/>
              <a:t> </a:t>
            </a:r>
            <a:r>
              <a:rPr lang="fr-FR" sz="3200" i="1" dirty="0" smtClean="0">
                <a:solidFill>
                  <a:srgbClr val="00B050"/>
                </a:solidFill>
              </a:rPr>
              <a:t>petit</a:t>
            </a:r>
            <a:r>
              <a:rPr lang="fr-FR" sz="3200" i="1" dirty="0" smtClean="0"/>
              <a:t> </a:t>
            </a:r>
            <a:r>
              <a:rPr lang="fr-FR" sz="3200" i="1" dirty="0" smtClean="0">
                <a:solidFill>
                  <a:srgbClr val="0070C0"/>
                </a:solidFill>
              </a:rPr>
              <a:t>garçon</a:t>
            </a:r>
            <a:r>
              <a:rPr lang="fr-FR" sz="3200" i="1" dirty="0" smtClean="0"/>
              <a:t> </a:t>
            </a:r>
            <a:r>
              <a:rPr lang="fr-FR" sz="3200" i="1" dirty="0" smtClean="0">
                <a:solidFill>
                  <a:srgbClr val="00B050"/>
                </a:solidFill>
              </a:rPr>
              <a:t>poli</a:t>
            </a:r>
            <a:endParaRPr lang="fr-FR" sz="2400" i="1" dirty="0">
              <a:solidFill>
                <a:srgbClr val="00B050"/>
              </a:solidFill>
            </a:endParaRPr>
          </a:p>
        </p:txBody>
      </p:sp>
      <p:sp>
        <p:nvSpPr>
          <p:cNvPr id="3" name="Arc 2"/>
          <p:cNvSpPr/>
          <p:nvPr/>
        </p:nvSpPr>
        <p:spPr>
          <a:xfrm>
            <a:off x="754688" y="2425631"/>
            <a:ext cx="2233135" cy="1358850"/>
          </a:xfrm>
          <a:prstGeom prst="arc">
            <a:avLst>
              <a:gd name="adj1" fmla="val 10804803"/>
              <a:gd name="adj2" fmla="val 0"/>
            </a:avLst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Arc 9"/>
          <p:cNvSpPr/>
          <p:nvPr/>
        </p:nvSpPr>
        <p:spPr>
          <a:xfrm>
            <a:off x="1827565" y="2752420"/>
            <a:ext cx="1160258" cy="767978"/>
          </a:xfrm>
          <a:prstGeom prst="arc">
            <a:avLst>
              <a:gd name="adj1" fmla="val 10804803"/>
              <a:gd name="adj2" fmla="val 0"/>
            </a:avLst>
          </a:prstGeom>
          <a:ln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Arc 10"/>
          <p:cNvSpPr/>
          <p:nvPr/>
        </p:nvSpPr>
        <p:spPr>
          <a:xfrm flipH="1">
            <a:off x="2987823" y="2803369"/>
            <a:ext cx="719191" cy="625427"/>
          </a:xfrm>
          <a:prstGeom prst="arc">
            <a:avLst>
              <a:gd name="adj1" fmla="val 10804803"/>
              <a:gd name="adj2" fmla="val 0"/>
            </a:avLst>
          </a:prstGeom>
          <a:ln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467544" y="5211084"/>
            <a:ext cx="41449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i="1" u="sng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une</a:t>
            </a:r>
            <a:r>
              <a:rPr lang="fr-FR" sz="3200" i="1" dirty="0" smtClean="0"/>
              <a:t> </a:t>
            </a:r>
            <a:r>
              <a:rPr lang="fr-FR" sz="3200" i="1" dirty="0" smtClean="0">
                <a:solidFill>
                  <a:srgbClr val="00B050"/>
                </a:solidFill>
              </a:rPr>
              <a:t>petit</a:t>
            </a:r>
            <a:r>
              <a:rPr lang="fr-FR" sz="3200" i="1" u="sng" dirty="0" smtClean="0">
                <a:solidFill>
                  <a:srgbClr val="00B050"/>
                </a:solidFill>
              </a:rPr>
              <a:t>e</a:t>
            </a:r>
            <a:r>
              <a:rPr lang="fr-FR" sz="3200" i="1" dirty="0" smtClean="0"/>
              <a:t> </a:t>
            </a:r>
            <a:r>
              <a:rPr lang="fr-FR" sz="3200" i="1" dirty="0" smtClean="0">
                <a:solidFill>
                  <a:srgbClr val="0070C0"/>
                </a:solidFill>
              </a:rPr>
              <a:t>fille</a:t>
            </a:r>
            <a:r>
              <a:rPr lang="fr-FR" sz="3200" i="1" dirty="0" smtClean="0"/>
              <a:t> </a:t>
            </a:r>
            <a:r>
              <a:rPr lang="fr-FR" sz="3200" i="1" dirty="0" smtClean="0">
                <a:solidFill>
                  <a:srgbClr val="00B050"/>
                </a:solidFill>
              </a:rPr>
              <a:t>poli</a:t>
            </a:r>
            <a:r>
              <a:rPr lang="fr-FR" sz="3200" i="1" u="sng" dirty="0" smtClean="0">
                <a:solidFill>
                  <a:srgbClr val="00B050"/>
                </a:solidFill>
              </a:rPr>
              <a:t>e</a:t>
            </a:r>
            <a:endParaRPr lang="fr-FR" sz="2400" i="1" u="sng" dirty="0">
              <a:solidFill>
                <a:srgbClr val="00B050"/>
              </a:solidFill>
            </a:endParaRPr>
          </a:p>
        </p:txBody>
      </p:sp>
      <p:sp>
        <p:nvSpPr>
          <p:cNvPr id="13" name="Arc 12"/>
          <p:cNvSpPr/>
          <p:nvPr/>
        </p:nvSpPr>
        <p:spPr>
          <a:xfrm>
            <a:off x="1060265" y="4500306"/>
            <a:ext cx="1783542" cy="1358850"/>
          </a:xfrm>
          <a:prstGeom prst="arc">
            <a:avLst>
              <a:gd name="adj1" fmla="val 10804803"/>
              <a:gd name="adj2" fmla="val 0"/>
            </a:avLst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Arc 13"/>
          <p:cNvSpPr/>
          <p:nvPr/>
        </p:nvSpPr>
        <p:spPr>
          <a:xfrm>
            <a:off x="2140385" y="4827094"/>
            <a:ext cx="703422" cy="865231"/>
          </a:xfrm>
          <a:prstGeom prst="arc">
            <a:avLst>
              <a:gd name="adj1" fmla="val 10804803"/>
              <a:gd name="adj2" fmla="val 0"/>
            </a:avLst>
          </a:prstGeom>
          <a:ln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Arc 14"/>
          <p:cNvSpPr/>
          <p:nvPr/>
        </p:nvSpPr>
        <p:spPr>
          <a:xfrm flipH="1">
            <a:off x="2843807" y="4878044"/>
            <a:ext cx="864095" cy="625427"/>
          </a:xfrm>
          <a:prstGeom prst="arc">
            <a:avLst>
              <a:gd name="adj1" fmla="val 10804803"/>
              <a:gd name="adj2" fmla="val 0"/>
            </a:avLst>
          </a:prstGeom>
          <a:ln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4834719" y="5211084"/>
            <a:ext cx="41449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i="1" u="sng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des</a:t>
            </a:r>
            <a:r>
              <a:rPr lang="fr-FR" sz="3200" i="1" dirty="0" smtClean="0"/>
              <a:t> </a:t>
            </a:r>
            <a:r>
              <a:rPr lang="fr-FR" sz="3200" i="1" dirty="0" smtClean="0">
                <a:solidFill>
                  <a:srgbClr val="00B050"/>
                </a:solidFill>
              </a:rPr>
              <a:t>petit</a:t>
            </a:r>
            <a:r>
              <a:rPr lang="fr-FR" sz="3200" i="1" u="sng" dirty="0" smtClean="0">
                <a:solidFill>
                  <a:srgbClr val="00B050"/>
                </a:solidFill>
              </a:rPr>
              <a:t>es</a:t>
            </a:r>
            <a:r>
              <a:rPr lang="fr-FR" sz="3200" i="1" dirty="0" smtClean="0"/>
              <a:t> </a:t>
            </a:r>
            <a:r>
              <a:rPr lang="fr-FR" sz="3200" i="1" dirty="0" smtClean="0">
                <a:solidFill>
                  <a:srgbClr val="0070C0"/>
                </a:solidFill>
              </a:rPr>
              <a:t>filles</a:t>
            </a:r>
            <a:r>
              <a:rPr lang="fr-FR" sz="3200" i="1" dirty="0" smtClean="0"/>
              <a:t> </a:t>
            </a:r>
            <a:r>
              <a:rPr lang="fr-FR" sz="3200" i="1" dirty="0" smtClean="0">
                <a:solidFill>
                  <a:srgbClr val="00B050"/>
                </a:solidFill>
              </a:rPr>
              <a:t>poli</a:t>
            </a:r>
            <a:r>
              <a:rPr lang="fr-FR" sz="3200" i="1" u="sng" dirty="0" smtClean="0">
                <a:solidFill>
                  <a:srgbClr val="00B050"/>
                </a:solidFill>
              </a:rPr>
              <a:t>es</a:t>
            </a:r>
            <a:endParaRPr lang="fr-FR" sz="2400" i="1" u="sng" dirty="0">
              <a:solidFill>
                <a:srgbClr val="00B050"/>
              </a:solidFill>
            </a:endParaRPr>
          </a:p>
        </p:txBody>
      </p:sp>
      <p:sp>
        <p:nvSpPr>
          <p:cNvPr id="17" name="Arc 16"/>
          <p:cNvSpPr/>
          <p:nvPr/>
        </p:nvSpPr>
        <p:spPr>
          <a:xfrm>
            <a:off x="5450532" y="4500306"/>
            <a:ext cx="2073796" cy="1358850"/>
          </a:xfrm>
          <a:prstGeom prst="arc">
            <a:avLst>
              <a:gd name="adj1" fmla="val 10804803"/>
              <a:gd name="adj2" fmla="val 0"/>
            </a:avLst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Arc 17"/>
          <p:cNvSpPr/>
          <p:nvPr/>
        </p:nvSpPr>
        <p:spPr>
          <a:xfrm>
            <a:off x="6674668" y="4827095"/>
            <a:ext cx="849660" cy="762146"/>
          </a:xfrm>
          <a:prstGeom prst="arc">
            <a:avLst>
              <a:gd name="adj1" fmla="val 10804803"/>
              <a:gd name="adj2" fmla="val 0"/>
            </a:avLst>
          </a:prstGeom>
          <a:ln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Arc 18"/>
          <p:cNvSpPr/>
          <p:nvPr/>
        </p:nvSpPr>
        <p:spPr>
          <a:xfrm flipH="1">
            <a:off x="7524327" y="4878044"/>
            <a:ext cx="950539" cy="625427"/>
          </a:xfrm>
          <a:prstGeom prst="arc">
            <a:avLst>
              <a:gd name="adj1" fmla="val 10804803"/>
              <a:gd name="adj2" fmla="val 0"/>
            </a:avLst>
          </a:prstGeom>
          <a:ln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4835488" y="3136409"/>
            <a:ext cx="41449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i="1" u="sng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des</a:t>
            </a:r>
            <a:r>
              <a:rPr lang="fr-FR" sz="3200" i="1" dirty="0" smtClean="0"/>
              <a:t> </a:t>
            </a:r>
            <a:r>
              <a:rPr lang="fr-FR" sz="3200" i="1" dirty="0" smtClean="0">
                <a:solidFill>
                  <a:srgbClr val="00B050"/>
                </a:solidFill>
              </a:rPr>
              <a:t>petit</a:t>
            </a:r>
            <a:r>
              <a:rPr lang="fr-FR" sz="3200" i="1" u="sng" dirty="0" smtClean="0">
                <a:solidFill>
                  <a:srgbClr val="00B050"/>
                </a:solidFill>
              </a:rPr>
              <a:t>s</a:t>
            </a:r>
            <a:r>
              <a:rPr lang="fr-FR" sz="3200" i="1" dirty="0" smtClean="0"/>
              <a:t> </a:t>
            </a:r>
            <a:r>
              <a:rPr lang="fr-FR" sz="3200" i="1" dirty="0" smtClean="0">
                <a:solidFill>
                  <a:srgbClr val="0070C0"/>
                </a:solidFill>
              </a:rPr>
              <a:t>garçon</a:t>
            </a:r>
            <a:r>
              <a:rPr lang="fr-FR" sz="3200" i="1" u="sng" dirty="0" smtClean="0">
                <a:solidFill>
                  <a:srgbClr val="0070C0"/>
                </a:solidFill>
              </a:rPr>
              <a:t>s</a:t>
            </a:r>
            <a:r>
              <a:rPr lang="fr-FR" sz="3200" i="1" dirty="0" smtClean="0"/>
              <a:t> </a:t>
            </a:r>
            <a:r>
              <a:rPr lang="fr-FR" sz="3200" i="1" dirty="0" smtClean="0">
                <a:solidFill>
                  <a:srgbClr val="00B050"/>
                </a:solidFill>
              </a:rPr>
              <a:t>poli</a:t>
            </a:r>
            <a:r>
              <a:rPr lang="fr-FR" sz="3200" i="1" u="sng" dirty="0" smtClean="0">
                <a:solidFill>
                  <a:srgbClr val="00B050"/>
                </a:solidFill>
              </a:rPr>
              <a:t>s</a:t>
            </a:r>
            <a:endParaRPr lang="fr-FR" sz="2400" i="1" u="sng" dirty="0">
              <a:solidFill>
                <a:srgbClr val="00B050"/>
              </a:solidFill>
            </a:endParaRPr>
          </a:p>
        </p:txBody>
      </p:sp>
      <p:sp>
        <p:nvSpPr>
          <p:cNvPr id="25" name="Arc 24"/>
          <p:cNvSpPr/>
          <p:nvPr/>
        </p:nvSpPr>
        <p:spPr>
          <a:xfrm>
            <a:off x="5123520" y="2425631"/>
            <a:ext cx="2696389" cy="1295553"/>
          </a:xfrm>
          <a:prstGeom prst="arc">
            <a:avLst>
              <a:gd name="adj1" fmla="val 10804803"/>
              <a:gd name="adj2" fmla="val 0"/>
            </a:avLst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Arc 26"/>
          <p:cNvSpPr/>
          <p:nvPr/>
        </p:nvSpPr>
        <p:spPr>
          <a:xfrm>
            <a:off x="6196397" y="2752420"/>
            <a:ext cx="1623512" cy="767978"/>
          </a:xfrm>
          <a:prstGeom prst="arc">
            <a:avLst>
              <a:gd name="adj1" fmla="val 10804803"/>
              <a:gd name="adj2" fmla="val 0"/>
            </a:avLst>
          </a:prstGeom>
          <a:ln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Arc 27"/>
          <p:cNvSpPr/>
          <p:nvPr/>
        </p:nvSpPr>
        <p:spPr>
          <a:xfrm flipH="1">
            <a:off x="7819909" y="2803369"/>
            <a:ext cx="784538" cy="625427"/>
          </a:xfrm>
          <a:prstGeom prst="arc">
            <a:avLst>
              <a:gd name="adj1" fmla="val 10804803"/>
              <a:gd name="adj2" fmla="val 0"/>
            </a:avLst>
          </a:prstGeom>
          <a:ln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1383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9" grpId="0"/>
      <p:bldP spid="3" grpId="0" animBg="1"/>
      <p:bldP spid="10" grpId="0" animBg="1"/>
      <p:bldP spid="11" grpId="0" animBg="1"/>
      <p:bldP spid="12" grpId="0"/>
      <p:bldP spid="13" grpId="0" animBg="1"/>
      <p:bldP spid="14" grpId="0" animBg="1"/>
      <p:bldP spid="15" grpId="0" animBg="1"/>
      <p:bldP spid="16" grpId="0"/>
      <p:bldP spid="17" grpId="0" animBg="1"/>
      <p:bldP spid="18" grpId="0" animBg="1"/>
      <p:bldP spid="19" grpId="0" animBg="1"/>
      <p:bldP spid="24" grpId="0"/>
      <p:bldP spid="25" grpId="0" animBg="1"/>
      <p:bldP spid="27" grpId="0" animBg="1"/>
      <p:bldP spid="28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1214</TotalTime>
  <Words>124</Words>
  <Application>Microsoft Office PowerPoint</Application>
  <PresentationFormat>Affichage à l'écran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Orthographe</vt:lpstr>
      <vt:lpstr>Aujourd’hui, nous allons travailler en orthographe.  Nous allons apprendre à former la chaîne d’accord dans le groupe nominal.</vt:lpstr>
      <vt:lpstr>Petit rappel</vt:lpstr>
      <vt:lpstr>Le groupe nominal</vt:lpstr>
      <vt:lpstr>L’accord dans le groupe nominal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grammaire</dc:title>
  <dc:creator>Utilisateur</dc:creator>
  <cp:lastModifiedBy>Utilisateur</cp:lastModifiedBy>
  <cp:revision>91</cp:revision>
  <dcterms:created xsi:type="dcterms:W3CDTF">2020-05-20T07:22:41Z</dcterms:created>
  <dcterms:modified xsi:type="dcterms:W3CDTF">2021-05-26T19:54:05Z</dcterms:modified>
</cp:coreProperties>
</file>