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1" r:id="rId5"/>
    <p:sldId id="28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1B0"/>
    <a:srgbClr val="F20000"/>
    <a:srgbClr val="FF99CC"/>
    <a:srgbClr val="FF3300"/>
    <a:srgbClr val="0099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9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L’accord dans le groupe nominal.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548680"/>
            <a:ext cx="1440160" cy="1440160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O24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à former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la chaîne d’accord dans le groupe nominal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</a:t>
            </a:r>
            <a:endParaRPr lang="fr-FR" sz="4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Petit rappel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569221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Pour former </a:t>
            </a:r>
            <a:r>
              <a:rPr lang="fr-FR" sz="3200" dirty="0" smtClean="0">
                <a:solidFill>
                  <a:srgbClr val="FF0000"/>
                </a:solidFill>
              </a:rPr>
              <a:t>le féminin d’un nom ou d’un adjectif</a:t>
            </a:r>
            <a:r>
              <a:rPr lang="fr-FR" sz="3200" dirty="0" smtClean="0"/>
              <a:t>, on ajoute souvent un…</a:t>
            </a:r>
            <a:endParaRPr lang="fr-FR" sz="32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5906197" y="1692097"/>
            <a:ext cx="46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rgbClr val="FF0000"/>
                </a:solidFill>
              </a:rPr>
              <a:t>e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69221" y="263691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Pour former </a:t>
            </a:r>
            <a:r>
              <a:rPr lang="fr-FR" sz="3200" dirty="0" smtClean="0">
                <a:solidFill>
                  <a:srgbClr val="0070C0"/>
                </a:solidFill>
              </a:rPr>
              <a:t>le pluriel d’un nom</a:t>
            </a:r>
            <a:r>
              <a:rPr lang="fr-FR" sz="3200" dirty="0" smtClean="0"/>
              <a:t>, on ajoute souvent un…</a:t>
            </a:r>
            <a:endParaRPr lang="fr-FR" sz="3200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2843808" y="3129355"/>
            <a:ext cx="46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rgbClr val="0070C0"/>
                </a:solidFill>
              </a:rPr>
              <a:t>s</a:t>
            </a:r>
            <a:endParaRPr lang="fr-FR" sz="3200" dirty="0" smtClean="0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69221" y="4149080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Pour former </a:t>
            </a:r>
            <a:r>
              <a:rPr lang="fr-FR" sz="3200" dirty="0" smtClean="0">
                <a:solidFill>
                  <a:srgbClr val="00B050"/>
                </a:solidFill>
              </a:rPr>
              <a:t>le pluriel d’un adjectif</a:t>
            </a:r>
            <a:r>
              <a:rPr lang="fr-FR" sz="3200" dirty="0" smtClean="0"/>
              <a:t>, on ajoute souvent un…</a:t>
            </a:r>
            <a:endParaRPr lang="fr-FR" sz="3200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2843808" y="4641523"/>
            <a:ext cx="46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rgbClr val="00B050"/>
                </a:solidFill>
              </a:rPr>
              <a:t>s</a:t>
            </a:r>
            <a:endParaRPr lang="fr-FR" sz="32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groupe nominal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Un groupe nominal est généralement composé d’un </a:t>
            </a:r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déterminant</a:t>
            </a:r>
            <a:r>
              <a:rPr lang="fr-FR" sz="3200" dirty="0" smtClean="0"/>
              <a:t> et d’un </a:t>
            </a:r>
            <a:r>
              <a:rPr lang="fr-FR" sz="3200" dirty="0" smtClean="0">
                <a:solidFill>
                  <a:srgbClr val="0070C0"/>
                </a:solidFill>
              </a:rPr>
              <a:t>nom</a:t>
            </a:r>
            <a:r>
              <a:rPr lang="fr-FR" sz="3200" dirty="0" smtClean="0"/>
              <a:t>.</a:t>
            </a:r>
            <a:endParaRPr lang="fr-FR" sz="24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3667372" y="2319090"/>
            <a:ext cx="1888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un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garçon</a:t>
            </a:r>
            <a:endParaRPr lang="fr-FR" sz="2400" i="1" dirty="0"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7544" y="3060780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Ce groupe nominal peut avoir également un ou plusieurs </a:t>
            </a:r>
            <a:r>
              <a:rPr lang="fr-FR" sz="3200" dirty="0" smtClean="0">
                <a:solidFill>
                  <a:srgbClr val="00B050"/>
                </a:solidFill>
              </a:rPr>
              <a:t>adjectifs</a:t>
            </a:r>
            <a:r>
              <a:rPr lang="fr-FR" sz="3200" dirty="0" smtClean="0"/>
              <a:t>.</a:t>
            </a:r>
            <a:endParaRPr lang="fr-FR" sz="24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2539155" y="4183118"/>
            <a:ext cx="4144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un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petit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garçon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poli</a:t>
            </a:r>
            <a:endParaRPr lang="fr-FR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9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L’accord dans le groupe nominal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 </a:t>
            </a:r>
            <a:r>
              <a:rPr lang="fr-FR" sz="32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déterminant</a:t>
            </a:r>
            <a:r>
              <a:rPr lang="fr-FR" sz="3200" dirty="0" smtClean="0"/>
              <a:t> et les </a:t>
            </a:r>
            <a:r>
              <a:rPr lang="fr-FR" sz="3200" dirty="0" smtClean="0">
                <a:solidFill>
                  <a:srgbClr val="00B050"/>
                </a:solidFill>
              </a:rPr>
              <a:t>adjectifs</a:t>
            </a:r>
            <a:r>
              <a:rPr lang="fr-FR" sz="3200" dirty="0" smtClean="0"/>
              <a:t> s’accordent toujours avec le </a:t>
            </a:r>
            <a:r>
              <a:rPr lang="fr-FR" sz="3200" dirty="0" smtClean="0">
                <a:solidFill>
                  <a:srgbClr val="0070C0"/>
                </a:solidFill>
              </a:rPr>
              <a:t>nom</a:t>
            </a:r>
            <a:r>
              <a:rPr lang="fr-FR" sz="3200" dirty="0" smtClean="0"/>
              <a:t>.</a:t>
            </a:r>
            <a:endParaRPr lang="fr-FR" sz="24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466656" y="3136409"/>
            <a:ext cx="4144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un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petit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garçon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poli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3" name="Arc 2"/>
          <p:cNvSpPr/>
          <p:nvPr/>
        </p:nvSpPr>
        <p:spPr>
          <a:xfrm>
            <a:off x="754688" y="2425631"/>
            <a:ext cx="2233135" cy="1358850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Arc 9"/>
          <p:cNvSpPr/>
          <p:nvPr/>
        </p:nvSpPr>
        <p:spPr>
          <a:xfrm>
            <a:off x="1827565" y="2752420"/>
            <a:ext cx="1160258" cy="767978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Arc 10"/>
          <p:cNvSpPr/>
          <p:nvPr/>
        </p:nvSpPr>
        <p:spPr>
          <a:xfrm flipH="1">
            <a:off x="2987823" y="2803369"/>
            <a:ext cx="719191" cy="625427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67544" y="5211084"/>
            <a:ext cx="4144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u="sng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une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petit</a:t>
            </a:r>
            <a:r>
              <a:rPr lang="fr-FR" sz="3200" i="1" u="sng" dirty="0" smtClean="0">
                <a:solidFill>
                  <a:srgbClr val="00B050"/>
                </a:solidFill>
              </a:rPr>
              <a:t>e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fille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poli</a:t>
            </a:r>
            <a:r>
              <a:rPr lang="fr-FR" sz="3200" i="1" u="sng" dirty="0" smtClean="0">
                <a:solidFill>
                  <a:srgbClr val="00B050"/>
                </a:solidFill>
              </a:rPr>
              <a:t>e</a:t>
            </a:r>
            <a:endParaRPr lang="fr-FR" sz="2400" i="1" u="sng" dirty="0">
              <a:solidFill>
                <a:srgbClr val="00B050"/>
              </a:solidFill>
            </a:endParaRPr>
          </a:p>
        </p:txBody>
      </p:sp>
      <p:sp>
        <p:nvSpPr>
          <p:cNvPr id="13" name="Arc 12"/>
          <p:cNvSpPr/>
          <p:nvPr/>
        </p:nvSpPr>
        <p:spPr>
          <a:xfrm>
            <a:off x="1060265" y="4500306"/>
            <a:ext cx="1783542" cy="1358850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>
            <a:off x="2140385" y="4827094"/>
            <a:ext cx="703422" cy="865231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rc 14"/>
          <p:cNvSpPr/>
          <p:nvPr/>
        </p:nvSpPr>
        <p:spPr>
          <a:xfrm flipH="1">
            <a:off x="2843807" y="4878044"/>
            <a:ext cx="864095" cy="625427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4834719" y="5211084"/>
            <a:ext cx="4144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u="sng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des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petit</a:t>
            </a:r>
            <a:r>
              <a:rPr lang="fr-FR" sz="3200" i="1" u="sng" dirty="0" smtClean="0">
                <a:solidFill>
                  <a:srgbClr val="00B050"/>
                </a:solidFill>
              </a:rPr>
              <a:t>es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filles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poli</a:t>
            </a:r>
            <a:r>
              <a:rPr lang="fr-FR" sz="3200" i="1" u="sng" dirty="0" smtClean="0">
                <a:solidFill>
                  <a:srgbClr val="00B050"/>
                </a:solidFill>
              </a:rPr>
              <a:t>es</a:t>
            </a:r>
            <a:endParaRPr lang="fr-FR" sz="2400" i="1" u="sng" dirty="0">
              <a:solidFill>
                <a:srgbClr val="00B050"/>
              </a:solidFill>
            </a:endParaRPr>
          </a:p>
        </p:txBody>
      </p:sp>
      <p:sp>
        <p:nvSpPr>
          <p:cNvPr id="17" name="Arc 16"/>
          <p:cNvSpPr/>
          <p:nvPr/>
        </p:nvSpPr>
        <p:spPr>
          <a:xfrm>
            <a:off x="5450532" y="4500306"/>
            <a:ext cx="2073796" cy="1358850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Arc 17"/>
          <p:cNvSpPr/>
          <p:nvPr/>
        </p:nvSpPr>
        <p:spPr>
          <a:xfrm>
            <a:off x="6674668" y="4827095"/>
            <a:ext cx="849660" cy="762146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rc 18"/>
          <p:cNvSpPr/>
          <p:nvPr/>
        </p:nvSpPr>
        <p:spPr>
          <a:xfrm flipH="1">
            <a:off x="7524327" y="4878044"/>
            <a:ext cx="950539" cy="625427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835488" y="3136409"/>
            <a:ext cx="4144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u="sng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des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petit</a:t>
            </a:r>
            <a:r>
              <a:rPr lang="fr-FR" sz="3200" i="1" u="sng" dirty="0" smtClean="0">
                <a:solidFill>
                  <a:srgbClr val="00B050"/>
                </a:solidFill>
              </a:rPr>
              <a:t>s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garçon</a:t>
            </a:r>
            <a:r>
              <a:rPr lang="fr-FR" sz="3200" i="1" u="sng" dirty="0" smtClean="0">
                <a:solidFill>
                  <a:srgbClr val="0070C0"/>
                </a:solidFill>
              </a:rPr>
              <a:t>s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poli</a:t>
            </a:r>
            <a:r>
              <a:rPr lang="fr-FR" sz="3200" i="1" u="sng" dirty="0" smtClean="0">
                <a:solidFill>
                  <a:srgbClr val="00B050"/>
                </a:solidFill>
              </a:rPr>
              <a:t>s</a:t>
            </a:r>
            <a:endParaRPr lang="fr-FR" sz="2400" i="1" u="sng" dirty="0">
              <a:solidFill>
                <a:srgbClr val="00B050"/>
              </a:solidFill>
            </a:endParaRPr>
          </a:p>
        </p:txBody>
      </p:sp>
      <p:sp>
        <p:nvSpPr>
          <p:cNvPr id="25" name="Arc 24"/>
          <p:cNvSpPr/>
          <p:nvPr/>
        </p:nvSpPr>
        <p:spPr>
          <a:xfrm>
            <a:off x="5123520" y="2425631"/>
            <a:ext cx="2696389" cy="1295553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Arc 26"/>
          <p:cNvSpPr/>
          <p:nvPr/>
        </p:nvSpPr>
        <p:spPr>
          <a:xfrm>
            <a:off x="6196397" y="2752420"/>
            <a:ext cx="1623512" cy="767978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Arc 27"/>
          <p:cNvSpPr/>
          <p:nvPr/>
        </p:nvSpPr>
        <p:spPr>
          <a:xfrm flipH="1">
            <a:off x="7819909" y="2803369"/>
            <a:ext cx="784538" cy="625427"/>
          </a:xfrm>
          <a:prstGeom prst="arc">
            <a:avLst>
              <a:gd name="adj1" fmla="val 10804803"/>
              <a:gd name="adj2" fmla="val 0"/>
            </a:avLst>
          </a:prstGeom>
          <a:ln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38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9" grpId="0"/>
      <p:bldP spid="3" grpId="0" animBg="1"/>
      <p:bldP spid="10" grpId="0" animBg="1"/>
      <p:bldP spid="11" grpId="0" animBg="1"/>
      <p:bldP spid="12" grpId="0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24" grpId="0"/>
      <p:bldP spid="25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124</Words>
  <Application>Microsoft Office PowerPoint</Application>
  <PresentationFormat>Affichage à l'écran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Orthographe</vt:lpstr>
      <vt:lpstr>Aujourd’hui, nous allons travailler en orthographe.  Nous allons apprendre à former la chaîne d’accord dans le groupe nominal.</vt:lpstr>
      <vt:lpstr>Petit rappel</vt:lpstr>
      <vt:lpstr>Le groupe nominal</vt:lpstr>
      <vt:lpstr>L’accord dans le groupe nominal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91</cp:revision>
  <dcterms:created xsi:type="dcterms:W3CDTF">2020-05-20T07:22:41Z</dcterms:created>
  <dcterms:modified xsi:type="dcterms:W3CDTF">2021-05-26T19:54:05Z</dcterms:modified>
</cp:coreProperties>
</file>