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1" r:id="rId5"/>
    <p:sldId id="282" r:id="rId6"/>
    <p:sldId id="284" r:id="rId7"/>
    <p:sldId id="28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1B0"/>
    <a:srgbClr val="F20000"/>
    <a:srgbClr val="FF99CC"/>
    <a:srgbClr val="FF3300"/>
    <a:srgbClr val="0099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pluriel des adjectifs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548680"/>
            <a:ext cx="1440160" cy="1440160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O23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à former le pluriel des adjectifs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</a:t>
            </a:r>
            <a:endParaRPr lang="fr-FR" sz="4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Petit rappel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69221" y="1196752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L’</a:t>
            </a:r>
            <a:r>
              <a:rPr lang="fr-FR" sz="3200" dirty="0" smtClean="0">
                <a:solidFill>
                  <a:srgbClr val="00B050"/>
                </a:solidFill>
              </a:rPr>
              <a:t>adjectif</a:t>
            </a:r>
            <a:r>
              <a:rPr lang="fr-FR" sz="3200" dirty="0" smtClean="0"/>
              <a:t> </a:t>
            </a:r>
            <a:r>
              <a:rPr lang="fr-FR" sz="3200" dirty="0"/>
              <a:t>est un mot qui est employé avec un </a:t>
            </a:r>
            <a:r>
              <a:rPr lang="fr-FR" sz="3200" dirty="0">
                <a:solidFill>
                  <a:srgbClr val="0070C0"/>
                </a:solidFill>
              </a:rPr>
              <a:t>nom</a:t>
            </a:r>
            <a:r>
              <a:rPr lang="fr-FR" sz="3200" dirty="0"/>
              <a:t> et qui donne des précisions sur la chose ou l'être désigné par le nom</a:t>
            </a:r>
            <a:r>
              <a:rPr lang="fr-FR" sz="3200" dirty="0" smtClean="0"/>
              <a:t>. (nuageux, parisien, fleuri…)</a:t>
            </a: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adjectifs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En général, on forme le pluriel des adjectifs en ajoutant un « </a:t>
            </a:r>
            <a:r>
              <a:rPr lang="fr-FR" sz="3200" dirty="0" smtClean="0">
                <a:solidFill>
                  <a:srgbClr val="FF3399"/>
                </a:solidFill>
              </a:rPr>
              <a:t>s</a:t>
            </a:r>
            <a:r>
              <a:rPr lang="fr-FR" sz="3200" dirty="0" smtClean="0"/>
              <a:t> ».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4248472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de </a:t>
            </a:r>
            <a:r>
              <a:rPr lang="fr-FR" sz="3200" i="1" dirty="0" smtClean="0">
                <a:solidFill>
                  <a:srgbClr val="00B050"/>
                </a:solidFill>
              </a:rPr>
              <a:t>gentil</a:t>
            </a:r>
            <a:r>
              <a:rPr lang="fr-FR" sz="3200" i="1" dirty="0" smtClean="0">
                <a:solidFill>
                  <a:srgbClr val="FF3399"/>
                </a:solidFill>
              </a:rPr>
              <a:t>s </a:t>
            </a:r>
            <a:r>
              <a:rPr lang="fr-FR" sz="3200" i="1" dirty="0" smtClean="0"/>
              <a:t>garçons</a:t>
            </a:r>
          </a:p>
          <a:p>
            <a:r>
              <a:rPr lang="fr-FR" sz="3200" i="1" dirty="0" smtClean="0"/>
              <a:t>des </a:t>
            </a:r>
            <a:r>
              <a:rPr lang="fr-FR" sz="3200" i="1" dirty="0" smtClean="0">
                <a:solidFill>
                  <a:srgbClr val="00B050"/>
                </a:solidFill>
              </a:rPr>
              <a:t>petite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  <a:r>
              <a:rPr lang="fr-FR" sz="3200" i="1" dirty="0" smtClean="0"/>
              <a:t> filles</a:t>
            </a:r>
            <a:endParaRPr lang="fr-FR" sz="3200" i="1" dirty="0" smtClean="0">
              <a:solidFill>
                <a:srgbClr val="FF3399"/>
              </a:solidFill>
            </a:endParaRPr>
          </a:p>
          <a:p>
            <a:r>
              <a:rPr lang="fr-FR" sz="3100" i="1" dirty="0" smtClean="0"/>
              <a:t>des messages </a:t>
            </a:r>
            <a:r>
              <a:rPr lang="fr-FR" sz="3100" i="1" dirty="0" smtClean="0">
                <a:solidFill>
                  <a:srgbClr val="00B050"/>
                </a:solidFill>
              </a:rPr>
              <a:t>personnel</a:t>
            </a:r>
            <a:r>
              <a:rPr lang="fr-FR" sz="31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nuages </a:t>
            </a:r>
            <a:r>
              <a:rPr lang="fr-FR" sz="3200" i="1" dirty="0" smtClean="0">
                <a:solidFill>
                  <a:srgbClr val="00B050"/>
                </a:solidFill>
              </a:rPr>
              <a:t>menaçant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trousses </a:t>
            </a:r>
            <a:r>
              <a:rPr lang="fr-FR" sz="3200" i="1" dirty="0" smtClean="0">
                <a:solidFill>
                  <a:srgbClr val="00B050"/>
                </a:solidFill>
              </a:rPr>
              <a:t>colorée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</a:p>
          <a:p>
            <a:r>
              <a:rPr lang="fr-FR" sz="3200" i="1" dirty="0" smtClean="0"/>
              <a:t>des ballons</a:t>
            </a:r>
            <a:r>
              <a:rPr lang="fr-FR" sz="3200" i="1" dirty="0" smtClean="0">
                <a:solidFill>
                  <a:srgbClr val="00B050"/>
                </a:solidFill>
              </a:rPr>
              <a:t> dirigeables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2499767"/>
            <a:ext cx="388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</a:t>
            </a:r>
            <a:r>
              <a:rPr lang="fr-FR" sz="3200" i="1" dirty="0" smtClean="0">
                <a:solidFill>
                  <a:srgbClr val="00B050"/>
                </a:solidFill>
              </a:rPr>
              <a:t>gentil</a:t>
            </a:r>
            <a:r>
              <a:rPr lang="fr-FR" sz="3200" i="1" dirty="0" smtClean="0"/>
              <a:t> garçon</a:t>
            </a:r>
          </a:p>
          <a:p>
            <a:pPr algn="r"/>
            <a:r>
              <a:rPr lang="fr-FR" sz="3200" i="1" dirty="0" smtClean="0"/>
              <a:t>une </a:t>
            </a:r>
            <a:r>
              <a:rPr lang="fr-FR" sz="3200" i="1" dirty="0" smtClean="0">
                <a:solidFill>
                  <a:srgbClr val="00B050"/>
                </a:solidFill>
              </a:rPr>
              <a:t>petite</a:t>
            </a:r>
            <a:r>
              <a:rPr lang="fr-FR" sz="3200" i="1" dirty="0" smtClean="0"/>
              <a:t> fille </a:t>
            </a:r>
          </a:p>
          <a:p>
            <a:pPr algn="r"/>
            <a:r>
              <a:rPr lang="fr-FR" sz="3100" i="1" dirty="0" smtClean="0"/>
              <a:t>un message </a:t>
            </a:r>
            <a:r>
              <a:rPr lang="fr-FR" sz="3100" i="1" dirty="0" smtClean="0">
                <a:solidFill>
                  <a:srgbClr val="00B050"/>
                </a:solidFill>
              </a:rPr>
              <a:t>personnel</a:t>
            </a:r>
          </a:p>
          <a:p>
            <a:pPr algn="r"/>
            <a:r>
              <a:rPr lang="fr-FR" sz="3200" i="1" dirty="0" smtClean="0"/>
              <a:t>un nuage </a:t>
            </a:r>
            <a:r>
              <a:rPr lang="fr-FR" sz="3200" i="1" dirty="0" smtClean="0">
                <a:solidFill>
                  <a:srgbClr val="00B050"/>
                </a:solidFill>
              </a:rPr>
              <a:t>menaçant</a:t>
            </a:r>
          </a:p>
          <a:p>
            <a:pPr algn="r"/>
            <a:r>
              <a:rPr lang="fr-FR" sz="3200" i="1" dirty="0" smtClean="0"/>
              <a:t>une trousse </a:t>
            </a:r>
            <a:r>
              <a:rPr lang="fr-FR" sz="3200" i="1" dirty="0" smtClean="0">
                <a:solidFill>
                  <a:srgbClr val="00B050"/>
                </a:solidFill>
              </a:rPr>
              <a:t>colorée</a:t>
            </a:r>
          </a:p>
          <a:p>
            <a:pPr algn="r"/>
            <a:r>
              <a:rPr lang="fr-FR" sz="3200" i="1" dirty="0" smtClean="0"/>
              <a:t>un ballon </a:t>
            </a:r>
            <a:r>
              <a:rPr lang="fr-FR" sz="3200" i="1" dirty="0" smtClean="0">
                <a:solidFill>
                  <a:srgbClr val="00B050"/>
                </a:solidFill>
              </a:rPr>
              <a:t>dirigeable</a:t>
            </a:r>
            <a:endParaRPr lang="fr-FR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adjectifs en –s et en -x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terminés par « </a:t>
            </a:r>
            <a:r>
              <a:rPr lang="fr-FR" sz="3200" dirty="0" smtClean="0">
                <a:solidFill>
                  <a:srgbClr val="FF3399"/>
                </a:solidFill>
              </a:rPr>
              <a:t>s</a:t>
            </a:r>
            <a:r>
              <a:rPr lang="fr-FR" sz="3200" dirty="0" smtClean="0"/>
              <a:t> » et en « </a:t>
            </a:r>
            <a:r>
              <a:rPr lang="fr-FR" sz="3200" dirty="0" smtClean="0">
                <a:solidFill>
                  <a:srgbClr val="FF3399"/>
                </a:solidFill>
              </a:rPr>
              <a:t>x</a:t>
            </a:r>
            <a:r>
              <a:rPr lang="fr-FR" sz="3200" dirty="0" smtClean="0"/>
              <a:t> » ne changent pas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2499767"/>
            <a:ext cx="3744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un chat </a:t>
            </a:r>
            <a:r>
              <a:rPr lang="fr-FR" sz="3200" i="1" dirty="0" smtClean="0">
                <a:solidFill>
                  <a:srgbClr val="00B050"/>
                </a:solidFill>
              </a:rPr>
              <a:t>gris</a:t>
            </a:r>
          </a:p>
          <a:p>
            <a:pPr algn="r"/>
            <a:r>
              <a:rPr lang="fr-FR" sz="3200" i="1" dirty="0" smtClean="0"/>
              <a:t>un tissu </a:t>
            </a:r>
            <a:r>
              <a:rPr lang="fr-FR" sz="3200" i="1" dirty="0" smtClean="0">
                <a:solidFill>
                  <a:srgbClr val="00B050"/>
                </a:solidFill>
              </a:rPr>
              <a:t>soyeux</a:t>
            </a:r>
          </a:p>
          <a:p>
            <a:pPr algn="r"/>
            <a:r>
              <a:rPr lang="fr-FR" sz="3200" i="1" dirty="0" smtClean="0"/>
              <a:t>un chant </a:t>
            </a:r>
            <a:r>
              <a:rPr lang="fr-FR" sz="3200" i="1" dirty="0" smtClean="0">
                <a:solidFill>
                  <a:srgbClr val="00B050"/>
                </a:solidFill>
              </a:rPr>
              <a:t>mélodieux</a:t>
            </a:r>
          </a:p>
          <a:p>
            <a:pPr algn="r"/>
            <a:r>
              <a:rPr lang="fr-FR" sz="3200" i="1" dirty="0" smtClean="0"/>
              <a:t>un </a:t>
            </a:r>
            <a:r>
              <a:rPr lang="fr-FR" sz="3200" i="1" dirty="0" smtClean="0">
                <a:solidFill>
                  <a:srgbClr val="00B050"/>
                </a:solidFill>
              </a:rPr>
              <a:t>mauvais</a:t>
            </a:r>
            <a:r>
              <a:rPr lang="fr-FR" sz="3200" i="1" dirty="0" smtClean="0"/>
              <a:t> résultat</a:t>
            </a:r>
          </a:p>
          <a:p>
            <a:pPr algn="r"/>
            <a:r>
              <a:rPr lang="fr-FR" sz="3200" i="1" dirty="0" smtClean="0"/>
              <a:t>un </a:t>
            </a:r>
            <a:r>
              <a:rPr lang="fr-FR" sz="3200" i="1" dirty="0" smtClean="0">
                <a:solidFill>
                  <a:srgbClr val="00B050"/>
                </a:solidFill>
              </a:rPr>
              <a:t>gros</a:t>
            </a:r>
            <a:r>
              <a:rPr lang="fr-FR" sz="3200" i="1" dirty="0" smtClean="0"/>
              <a:t> gâteau</a:t>
            </a:r>
          </a:p>
          <a:p>
            <a:pPr algn="r"/>
            <a:r>
              <a:rPr lang="fr-FR" sz="3200" i="1" dirty="0" smtClean="0"/>
              <a:t>un homme </a:t>
            </a:r>
            <a:r>
              <a:rPr lang="fr-FR" sz="3200" i="1" dirty="0" smtClean="0">
                <a:solidFill>
                  <a:srgbClr val="00B050"/>
                </a:solidFill>
              </a:rPr>
              <a:t>anxieux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60032" y="2492896"/>
            <a:ext cx="38957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des chats </a:t>
            </a:r>
            <a:r>
              <a:rPr lang="fr-FR" sz="3200" i="1" dirty="0" smtClean="0">
                <a:solidFill>
                  <a:srgbClr val="00B050"/>
                </a:solidFill>
              </a:rPr>
              <a:t>gris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tissus </a:t>
            </a:r>
            <a:r>
              <a:rPr lang="fr-FR" sz="3200" i="1" dirty="0" smtClean="0">
                <a:solidFill>
                  <a:srgbClr val="00B050"/>
                </a:solidFill>
              </a:rPr>
              <a:t>soyeux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chants </a:t>
            </a:r>
            <a:r>
              <a:rPr lang="fr-FR" sz="3200" i="1" dirty="0" smtClean="0">
                <a:solidFill>
                  <a:srgbClr val="00B050"/>
                </a:solidFill>
              </a:rPr>
              <a:t>mélodieux</a:t>
            </a:r>
          </a:p>
          <a:p>
            <a:r>
              <a:rPr lang="fr-FR" sz="3200" i="1" dirty="0"/>
              <a:t>des </a:t>
            </a:r>
            <a:r>
              <a:rPr lang="fr-FR" sz="3200" i="1" dirty="0" smtClean="0">
                <a:solidFill>
                  <a:srgbClr val="00B050"/>
                </a:solidFill>
              </a:rPr>
              <a:t>mauvais</a:t>
            </a:r>
            <a:r>
              <a:rPr lang="fr-FR" sz="3200" i="1" dirty="0" smtClean="0"/>
              <a:t> résultats</a:t>
            </a:r>
          </a:p>
          <a:p>
            <a:r>
              <a:rPr lang="fr-FR" sz="3200" i="1" dirty="0"/>
              <a:t>des </a:t>
            </a:r>
            <a:r>
              <a:rPr lang="fr-FR" sz="3200" i="1" dirty="0" smtClean="0">
                <a:solidFill>
                  <a:srgbClr val="00B050"/>
                </a:solidFill>
              </a:rPr>
              <a:t>gros</a:t>
            </a:r>
            <a:r>
              <a:rPr lang="fr-FR" sz="3200" i="1" dirty="0" smtClean="0"/>
              <a:t> gâteaux</a:t>
            </a:r>
          </a:p>
          <a:p>
            <a:r>
              <a:rPr lang="fr-FR" sz="3200" i="1" dirty="0"/>
              <a:t>des </a:t>
            </a:r>
            <a:r>
              <a:rPr lang="fr-FR" sz="3200" i="1" dirty="0" smtClean="0"/>
              <a:t>hommes </a:t>
            </a:r>
            <a:r>
              <a:rPr lang="fr-FR" sz="3200" i="1" dirty="0" smtClean="0">
                <a:solidFill>
                  <a:srgbClr val="00B050"/>
                </a:solidFill>
              </a:rPr>
              <a:t>anxieux</a:t>
            </a:r>
            <a:endParaRPr lang="fr-FR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7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146" y="160338"/>
            <a:ext cx="7931224" cy="562074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rgbClr val="FF3399"/>
                </a:solidFill>
              </a:rPr>
              <a:t>Le pluriel des adjectifs en –au</a:t>
            </a:r>
            <a:endParaRPr lang="fr-FR" sz="3600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3259" y="11091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terminés par -</a:t>
            </a:r>
            <a:r>
              <a:rPr lang="fr-FR" sz="3200" dirty="0" smtClean="0">
                <a:solidFill>
                  <a:srgbClr val="FF3399"/>
                </a:solidFill>
              </a:rPr>
              <a:t>au </a:t>
            </a:r>
            <a:r>
              <a:rPr lang="fr-FR" sz="3200" dirty="0" smtClean="0"/>
              <a:t>  prennent un « </a:t>
            </a:r>
            <a:r>
              <a:rPr lang="fr-FR" sz="3200" dirty="0" smtClean="0">
                <a:solidFill>
                  <a:srgbClr val="FF3399"/>
                </a:solidFill>
              </a:rPr>
              <a:t>x</a:t>
            </a:r>
            <a:r>
              <a:rPr lang="fr-FR" sz="3200" dirty="0" smtClean="0"/>
              <a:t>»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793269" y="2643783"/>
            <a:ext cx="828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 smtClean="0">
                <a:sym typeface="Symbol"/>
              </a:rPr>
              <a:t> </a:t>
            </a:r>
          </a:p>
          <a:p>
            <a:pPr algn="r"/>
            <a:r>
              <a:rPr lang="fr-FR" sz="36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657364" y="2636912"/>
            <a:ext cx="4346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i="1" dirty="0" smtClean="0"/>
              <a:t>de </a:t>
            </a:r>
            <a:r>
              <a:rPr lang="fr-FR" sz="3600" i="1" dirty="0" smtClean="0">
                <a:solidFill>
                  <a:srgbClr val="00B050"/>
                </a:solidFill>
              </a:rPr>
              <a:t>beau</a:t>
            </a:r>
            <a:r>
              <a:rPr lang="fr-FR" sz="3600" i="1" dirty="0" smtClean="0">
                <a:solidFill>
                  <a:srgbClr val="FF3399"/>
                </a:solidFill>
              </a:rPr>
              <a:t>x</a:t>
            </a:r>
            <a:r>
              <a:rPr lang="fr-FR" sz="3600" i="1" dirty="0" smtClean="0"/>
              <a:t> vêtement</a:t>
            </a:r>
            <a:r>
              <a:rPr lang="fr-FR" sz="3600" b="1" i="1" dirty="0" smtClean="0"/>
              <a:t>s</a:t>
            </a:r>
            <a:endParaRPr lang="fr-FR" sz="3600" b="1" i="1" dirty="0" smtClean="0">
              <a:solidFill>
                <a:srgbClr val="FF3399"/>
              </a:solidFill>
            </a:endParaRPr>
          </a:p>
          <a:p>
            <a:r>
              <a:rPr lang="fr-FR" sz="3600" i="1" dirty="0" smtClean="0"/>
              <a:t>de </a:t>
            </a:r>
            <a:r>
              <a:rPr lang="fr-FR" sz="3600" i="1" dirty="0" smtClean="0">
                <a:solidFill>
                  <a:srgbClr val="00B050"/>
                </a:solidFill>
              </a:rPr>
              <a:t>nouveau</a:t>
            </a:r>
            <a:r>
              <a:rPr lang="fr-FR" sz="3600" i="1" dirty="0" smtClean="0">
                <a:solidFill>
                  <a:srgbClr val="FF3399"/>
                </a:solidFill>
              </a:rPr>
              <a:t>x </a:t>
            </a:r>
            <a:r>
              <a:rPr lang="fr-FR" sz="3600" i="1" dirty="0" smtClean="0"/>
              <a:t>vélos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67233" y="2643783"/>
            <a:ext cx="3670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i="1" dirty="0" smtClean="0"/>
              <a:t>un </a:t>
            </a:r>
            <a:r>
              <a:rPr lang="fr-FR" sz="3600" i="1" dirty="0" smtClean="0">
                <a:solidFill>
                  <a:srgbClr val="00B050"/>
                </a:solidFill>
              </a:rPr>
              <a:t>beau</a:t>
            </a:r>
            <a:r>
              <a:rPr lang="fr-FR" sz="3600" i="1" dirty="0" smtClean="0"/>
              <a:t> vêtement</a:t>
            </a:r>
          </a:p>
          <a:p>
            <a:pPr algn="r"/>
            <a:r>
              <a:rPr lang="fr-FR" sz="3600" i="1" dirty="0" smtClean="0"/>
              <a:t>un </a:t>
            </a:r>
            <a:r>
              <a:rPr lang="fr-FR" sz="3600" i="1" dirty="0" smtClean="0">
                <a:solidFill>
                  <a:srgbClr val="00B050"/>
                </a:solidFill>
              </a:rPr>
              <a:t>nouveau</a:t>
            </a:r>
            <a:r>
              <a:rPr lang="fr-FR" sz="3600" i="1" dirty="0" smtClean="0"/>
              <a:t> vélo</a:t>
            </a:r>
          </a:p>
        </p:txBody>
      </p:sp>
      <p:sp>
        <p:nvSpPr>
          <p:cNvPr id="7" name="AutoShape 4" descr="Services – Pons Pn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Services – Pons Pneu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807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15" y="18699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3399"/>
                </a:solidFill>
              </a:rPr>
              <a:t>Le pluriel des adjectifs en –al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13259" y="110911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terminés par –</a:t>
            </a:r>
            <a:r>
              <a:rPr lang="fr-FR" sz="3200" dirty="0" smtClean="0">
                <a:solidFill>
                  <a:srgbClr val="FF3399"/>
                </a:solidFill>
              </a:rPr>
              <a:t>al</a:t>
            </a:r>
            <a:r>
              <a:rPr lang="fr-FR" sz="3200" dirty="0" smtClean="0"/>
              <a:t>  s’écrivent «</a:t>
            </a:r>
            <a:r>
              <a:rPr lang="fr-FR" sz="3200" dirty="0" smtClean="0">
                <a:solidFill>
                  <a:srgbClr val="FF3399"/>
                </a:solidFill>
              </a:rPr>
              <a:t>aux</a:t>
            </a:r>
            <a:r>
              <a:rPr lang="fr-FR" sz="3200" dirty="0" smtClean="0"/>
              <a:t>» au pluriel.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681611" y="1980079"/>
            <a:ext cx="8280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dirty="0" smtClean="0">
                <a:sym typeface="Symbol"/>
              </a:rPr>
              <a:t> 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  <a:p>
            <a:pPr algn="r"/>
            <a:r>
              <a:rPr lang="fr-FR" sz="28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45706" y="1973208"/>
            <a:ext cx="38427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des palais </a:t>
            </a:r>
            <a:r>
              <a:rPr lang="fr-FR" sz="2800" i="1" dirty="0" smtClean="0">
                <a:solidFill>
                  <a:srgbClr val="00B050"/>
                </a:solidFill>
              </a:rPr>
              <a:t>roy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réveils </a:t>
            </a:r>
            <a:r>
              <a:rPr lang="fr-FR" sz="2800" i="1" dirty="0" smtClean="0">
                <a:solidFill>
                  <a:srgbClr val="00B050"/>
                </a:solidFill>
              </a:rPr>
              <a:t>matin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vents </a:t>
            </a:r>
            <a:r>
              <a:rPr lang="fr-FR" sz="2800" i="1" dirty="0" smtClean="0">
                <a:solidFill>
                  <a:srgbClr val="00B050"/>
                </a:solidFill>
              </a:rPr>
              <a:t>glaci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livres </a:t>
            </a:r>
            <a:r>
              <a:rPr lang="fr-FR" sz="2800" i="1" dirty="0" smtClean="0">
                <a:solidFill>
                  <a:srgbClr val="00B050"/>
                </a:solidFill>
              </a:rPr>
              <a:t>géni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  <a:p>
            <a:r>
              <a:rPr lang="fr-FR" sz="2800" i="1" dirty="0" smtClean="0"/>
              <a:t>des cas </a:t>
            </a:r>
            <a:r>
              <a:rPr lang="fr-FR" sz="2800" i="1" dirty="0" smtClean="0">
                <a:solidFill>
                  <a:srgbClr val="00B050"/>
                </a:solidFill>
              </a:rPr>
              <a:t>spéci</a:t>
            </a:r>
            <a:r>
              <a:rPr lang="fr-FR" sz="2800" i="1" dirty="0" smtClean="0">
                <a:solidFill>
                  <a:srgbClr val="FF3399"/>
                </a:solidFill>
              </a:rPr>
              <a:t>aux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5575" y="1980079"/>
            <a:ext cx="30700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800" i="1" dirty="0" smtClean="0"/>
              <a:t>un palais </a:t>
            </a:r>
            <a:r>
              <a:rPr lang="fr-FR" sz="2800" i="1" dirty="0" smtClean="0">
                <a:solidFill>
                  <a:srgbClr val="00B050"/>
                </a:solidFill>
              </a:rPr>
              <a:t>royal</a:t>
            </a:r>
          </a:p>
          <a:p>
            <a:pPr algn="r"/>
            <a:r>
              <a:rPr lang="fr-FR" sz="2800" i="1" dirty="0" smtClean="0"/>
              <a:t>un réveil </a:t>
            </a:r>
            <a:r>
              <a:rPr lang="fr-FR" sz="2800" i="1" dirty="0" smtClean="0">
                <a:solidFill>
                  <a:srgbClr val="00B050"/>
                </a:solidFill>
              </a:rPr>
              <a:t>matinal</a:t>
            </a:r>
          </a:p>
          <a:p>
            <a:pPr algn="r"/>
            <a:r>
              <a:rPr lang="fr-FR" sz="2800" i="1" dirty="0" smtClean="0"/>
              <a:t>Un vent </a:t>
            </a:r>
            <a:r>
              <a:rPr lang="fr-FR" sz="2800" i="1" dirty="0" smtClean="0">
                <a:solidFill>
                  <a:srgbClr val="00B050"/>
                </a:solidFill>
              </a:rPr>
              <a:t>glacial</a:t>
            </a:r>
          </a:p>
          <a:p>
            <a:pPr algn="r"/>
            <a:r>
              <a:rPr lang="fr-FR" sz="2800" i="1" dirty="0" smtClean="0"/>
              <a:t>un livre </a:t>
            </a:r>
            <a:r>
              <a:rPr lang="fr-FR" sz="2800" i="1" dirty="0" smtClean="0">
                <a:solidFill>
                  <a:srgbClr val="00B050"/>
                </a:solidFill>
              </a:rPr>
              <a:t>génial</a:t>
            </a:r>
          </a:p>
          <a:p>
            <a:pPr algn="r"/>
            <a:r>
              <a:rPr lang="fr-FR" sz="2800" i="1" dirty="0" smtClean="0"/>
              <a:t>un cas </a:t>
            </a:r>
            <a:r>
              <a:rPr lang="fr-FR" sz="2800" i="1" dirty="0" smtClean="0">
                <a:solidFill>
                  <a:srgbClr val="00B050"/>
                </a:solidFill>
              </a:rPr>
              <a:t>spécial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8" y="5335131"/>
            <a:ext cx="1124744" cy="1124744"/>
          </a:xfrm>
          <a:prstGeom prst="rect">
            <a:avLst/>
          </a:prstGeom>
        </p:spPr>
      </p:pic>
      <p:sp>
        <p:nvSpPr>
          <p:cNvPr id="7" name="AutoShape 4" descr="Services – Pons Pne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Services – Pons Pneu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686419" y="5029746"/>
            <a:ext cx="7110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/>
              <a:t>5</a:t>
            </a:r>
            <a:r>
              <a:rPr lang="fr-FR" sz="2400" i="1" dirty="0" smtClean="0"/>
              <a:t> exceptions à connaître qui  font leur pluriel en -</a:t>
            </a:r>
            <a:r>
              <a:rPr lang="fr-FR" sz="2400" i="1" dirty="0" err="1" smtClean="0"/>
              <a:t>als</a:t>
            </a:r>
            <a:r>
              <a:rPr lang="fr-FR" sz="2400" i="1" dirty="0" smtClean="0"/>
              <a:t>:</a:t>
            </a:r>
          </a:p>
          <a:p>
            <a:r>
              <a:rPr lang="fr-FR" sz="2000" i="1" dirty="0" smtClean="0">
                <a:solidFill>
                  <a:srgbClr val="F20000"/>
                </a:solidFill>
              </a:rPr>
              <a:t>banal– banals		natal - natals</a:t>
            </a:r>
          </a:p>
          <a:p>
            <a:r>
              <a:rPr lang="fr-FR" sz="2000" i="1" dirty="0">
                <a:solidFill>
                  <a:srgbClr val="F20000"/>
                </a:solidFill>
              </a:rPr>
              <a:t>bancal– bancals </a:t>
            </a:r>
            <a:r>
              <a:rPr lang="fr-FR" sz="2000" i="1" dirty="0" smtClean="0">
                <a:solidFill>
                  <a:srgbClr val="F20000"/>
                </a:solidFill>
              </a:rPr>
              <a:t>		naval - navals</a:t>
            </a:r>
          </a:p>
          <a:p>
            <a:r>
              <a:rPr lang="fr-FR" sz="2000" i="1" dirty="0" smtClean="0">
                <a:solidFill>
                  <a:srgbClr val="F20000"/>
                </a:solidFill>
              </a:rPr>
              <a:t>fatal </a:t>
            </a:r>
            <a:r>
              <a:rPr lang="fr-FR" sz="2000" i="1" dirty="0" smtClean="0">
                <a:solidFill>
                  <a:srgbClr val="F20000"/>
                </a:solidFill>
              </a:rPr>
              <a:t>– fatals</a:t>
            </a:r>
            <a:endParaRPr lang="fr-FR" sz="2000" i="1" dirty="0">
              <a:solidFill>
                <a:srgbClr val="F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1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259</Words>
  <Application>Microsoft Office PowerPoint</Application>
  <PresentationFormat>Affichage à l'écran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Orthographe</vt:lpstr>
      <vt:lpstr>Aujourd’hui, nous allons travailler en orthographe.  Nous allons apprendre à former le pluriel des adjectifs.</vt:lpstr>
      <vt:lpstr>Petit rappel</vt:lpstr>
      <vt:lpstr>Le pluriel des adjectifs</vt:lpstr>
      <vt:lpstr>Le pluriel des adjectifs en –s et en -x</vt:lpstr>
      <vt:lpstr>Le pluriel des adjectifs en –au</vt:lpstr>
      <vt:lpstr>Le pluriel des adjectifs en –al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88</cp:revision>
  <dcterms:created xsi:type="dcterms:W3CDTF">2020-05-20T07:22:41Z</dcterms:created>
  <dcterms:modified xsi:type="dcterms:W3CDTF">2021-06-05T13:49:30Z</dcterms:modified>
</cp:coreProperties>
</file>