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0000"/>
    <a:srgbClr val="FF3399"/>
    <a:srgbClr val="0099CC"/>
    <a:srgbClr val="FFFFFF"/>
    <a:srgbClr val="6600CC"/>
    <a:srgbClr val="E28AC5"/>
    <a:srgbClr val="FF33CC"/>
    <a:srgbClr val="FF99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534"/>
  </p:normalViewPr>
  <p:slideViewPr>
    <p:cSldViewPr>
      <p:cViewPr>
        <p:scale>
          <a:sx n="100" d="100"/>
          <a:sy n="100" d="100"/>
        </p:scale>
        <p:origin x="-132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59A3-21E7-4D7D-A26B-F22401ACFC54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CAF78-CF74-4B7B-8460-4CEEF58250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9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28/05/2021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>
                <a:solidFill>
                  <a:srgbClr val="FFFFFF"/>
                </a:solidFill>
                <a:latin typeface="Cursif" panose="020B0603050302020204" pitchFamily="34" charset="0"/>
              </a:rPr>
              <a:t>N</a:t>
            </a:r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umération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Lire et écrire les nombres décimaux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N7</a:t>
            </a:r>
          </a:p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bis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367430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3399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numération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apprendre à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lire et </a:t>
            </a: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écrire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</a:t>
            </a:r>
            <a:r>
              <a:rPr lang="fr-FR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nombres décimaux</a:t>
            </a:r>
            <a:r>
              <a:rPr lang="fr-FR" b="1" dirty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 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3399"/>
                </a:solidFill>
              </a:rPr>
              <a:t>Lire les nombres décimaux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15407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/>
              <a:t>Un nombre décimal est composé </a:t>
            </a:r>
            <a:r>
              <a:rPr lang="fr-FR" b="1" dirty="0">
                <a:solidFill>
                  <a:srgbClr val="0000FF"/>
                </a:solidFill>
              </a:rPr>
              <a:t>d’une partie entière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/>
              <a:t>et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d’une partie décimale</a:t>
            </a:r>
            <a:r>
              <a:rPr lang="fr-FR" dirty="0"/>
              <a:t>. La virgule sépare les deux parties.</a:t>
            </a:r>
            <a:endParaRPr lang="fr-FR" altLang="x-none" dirty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347864" y="2853665"/>
            <a:ext cx="2412269" cy="92192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60876" rIns="90000" bIns="4500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altLang="x-none" sz="4800" dirty="0" smtClean="0">
                <a:solidFill>
                  <a:schemeClr val="tx1"/>
                </a:solidFill>
              </a:rPr>
              <a:t>12,75</a:t>
            </a:r>
            <a:endParaRPr lang="fr-FR" altLang="x-none" sz="4800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513171" y="2853664"/>
            <a:ext cx="1010350" cy="864096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>
              <a:solidFill>
                <a:srgbClr val="0000FF"/>
              </a:solidFill>
            </a:endParaRP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3550792" y="3717761"/>
            <a:ext cx="397662" cy="402029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12"/>
          <p:cNvSpPr txBox="1"/>
          <p:nvPr/>
        </p:nvSpPr>
        <p:spPr>
          <a:xfrm>
            <a:off x="2507298" y="4156135"/>
            <a:ext cx="1632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dirty="0" smtClean="0">
                <a:solidFill>
                  <a:srgbClr val="0000FF"/>
                </a:solidFill>
              </a:rPr>
              <a:t>partie entière</a:t>
            </a:r>
            <a:endParaRPr lang="fr-FR" altLang="x-none" sz="2000" dirty="0">
              <a:solidFill>
                <a:srgbClr val="0000FF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584481" y="2848874"/>
            <a:ext cx="1010350" cy="86409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5244099" y="3775594"/>
            <a:ext cx="350732" cy="3669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16"/>
          <p:cNvSpPr txBox="1"/>
          <p:nvPr/>
        </p:nvSpPr>
        <p:spPr>
          <a:xfrm>
            <a:off x="4932041" y="4156135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sz="2000" smtClean="0">
                <a:solidFill>
                  <a:srgbClr val="FF0000"/>
                </a:solidFill>
              </a:rPr>
              <a:t>partie décimale</a:t>
            </a:r>
            <a:endParaRPr lang="fr-FR" altLang="x-none" sz="2000" dirty="0"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31700" y="5013174"/>
            <a:ext cx="306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rgbClr val="0000FF"/>
                </a:solidFill>
              </a:rPr>
              <a:t>1 est le chiffre des dizaines</a:t>
            </a:r>
          </a:p>
          <a:p>
            <a:r>
              <a:rPr lang="fr-FR" dirty="0" smtClean="0">
                <a:solidFill>
                  <a:srgbClr val="0000FF"/>
                </a:solidFill>
              </a:rPr>
              <a:t>2 est le chiffre des unités</a:t>
            </a:r>
          </a:p>
          <a:p>
            <a:r>
              <a:rPr lang="fr-FR" dirty="0" smtClean="0">
                <a:solidFill>
                  <a:srgbClr val="F20000"/>
                </a:solidFill>
              </a:rPr>
              <a:t>7 est le chiffre des dixièmes</a:t>
            </a:r>
          </a:p>
          <a:p>
            <a:r>
              <a:rPr lang="fr-FR" dirty="0" smtClean="0">
                <a:solidFill>
                  <a:srgbClr val="F20000"/>
                </a:solidFill>
              </a:rPr>
              <a:t>5 est le chiffre des centièmes</a:t>
            </a:r>
            <a:endParaRPr lang="fr-FR" dirty="0">
              <a:solidFill>
                <a:srgbClr val="F2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9225" y="5013173"/>
            <a:ext cx="3966032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1 est le </a:t>
            </a:r>
            <a:r>
              <a:rPr lang="fr-FR" dirty="0" smtClean="0"/>
              <a:t>nombre de dizaines</a:t>
            </a:r>
            <a:endParaRPr lang="fr-FR" dirty="0"/>
          </a:p>
          <a:p>
            <a:r>
              <a:rPr lang="fr-FR" dirty="0" smtClean="0"/>
              <a:t>12 </a:t>
            </a:r>
            <a:r>
              <a:rPr lang="fr-FR" dirty="0"/>
              <a:t>est le </a:t>
            </a:r>
            <a:r>
              <a:rPr lang="fr-FR" dirty="0" smtClean="0"/>
              <a:t>nombre d’unités</a:t>
            </a:r>
            <a:endParaRPr lang="fr-FR" dirty="0"/>
          </a:p>
          <a:p>
            <a:r>
              <a:rPr lang="fr-FR" dirty="0" smtClean="0"/>
              <a:t>127 </a:t>
            </a:r>
            <a:r>
              <a:rPr lang="fr-FR" dirty="0"/>
              <a:t>est le </a:t>
            </a:r>
            <a:r>
              <a:rPr lang="fr-FR" dirty="0" smtClean="0"/>
              <a:t>nombre de dixièmes</a:t>
            </a:r>
            <a:endParaRPr lang="fr-FR" dirty="0"/>
          </a:p>
          <a:p>
            <a:r>
              <a:rPr lang="fr-FR" dirty="0" smtClean="0"/>
              <a:t>1275 est le nombre de centièmes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749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7" grpId="0"/>
      <p:bldP spid="8" grpId="0" animBg="1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3399"/>
                </a:solidFill>
              </a:rPr>
              <a:t>Lire les nombres décimaux</a:t>
            </a:r>
            <a:endParaRPr lang="fr-FR" b="1" dirty="0">
              <a:solidFill>
                <a:srgbClr val="FF3399"/>
              </a:solidFill>
            </a:endParaRPr>
          </a:p>
        </p:txBody>
      </p:sp>
      <p:sp>
        <p:nvSpPr>
          <p:cNvPr id="14" name="ZoneTexte 5"/>
          <p:cNvSpPr txBox="1"/>
          <p:nvPr/>
        </p:nvSpPr>
        <p:spPr>
          <a:xfrm>
            <a:off x="476513" y="1607022"/>
            <a:ext cx="73335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Je peux lire un nombre décimal de </a:t>
            </a:r>
            <a:r>
              <a:rPr lang="fr-FR" sz="2000" b="1" dirty="0" smtClean="0"/>
              <a:t>plusieurs manières</a:t>
            </a:r>
            <a:r>
              <a:rPr lang="fr-FR" sz="2000" dirty="0" smtClean="0"/>
              <a:t>:</a:t>
            </a:r>
            <a:endParaRPr lang="fr-FR" sz="2000" dirty="0"/>
          </a:p>
        </p:txBody>
      </p:sp>
      <p:sp>
        <p:nvSpPr>
          <p:cNvPr id="16" name="ZoneTexte 16"/>
          <p:cNvSpPr txBox="1"/>
          <p:nvPr/>
        </p:nvSpPr>
        <p:spPr>
          <a:xfrm>
            <a:off x="478823" y="1985515"/>
            <a:ext cx="73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Trois virgule cinq</a:t>
            </a:r>
            <a:endParaRPr lang="fr-FR" sz="2000" dirty="0"/>
          </a:p>
        </p:txBody>
      </p:sp>
      <p:sp>
        <p:nvSpPr>
          <p:cNvPr id="17" name="ZoneTexte 17"/>
          <p:cNvSpPr txBox="1"/>
          <p:nvPr/>
        </p:nvSpPr>
        <p:spPr>
          <a:xfrm>
            <a:off x="478823" y="2307871"/>
            <a:ext cx="73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Trois unités et cinq dixièmes</a:t>
            </a:r>
            <a:endParaRPr lang="fr-FR" sz="2000" dirty="0"/>
          </a:p>
        </p:txBody>
      </p:sp>
      <p:sp>
        <p:nvSpPr>
          <p:cNvPr id="18" name="ZoneTexte 18"/>
          <p:cNvSpPr txBox="1"/>
          <p:nvPr/>
        </p:nvSpPr>
        <p:spPr>
          <a:xfrm>
            <a:off x="478823" y="2648460"/>
            <a:ext cx="73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Trente-cinq dixièmes</a:t>
            </a:r>
            <a:endParaRPr lang="fr-F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98582997"/>
                  </p:ext>
                </p:extLst>
              </p:nvPr>
            </p:nvGraphicFramePr>
            <p:xfrm>
              <a:off x="1691680" y="3645024"/>
              <a:ext cx="468052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104"/>
                    <a:gridCol w="936104"/>
                    <a:gridCol w="936104"/>
                    <a:gridCol w="936104"/>
                    <a:gridCol w="936104"/>
                  </a:tblGrid>
                  <a:tr h="287982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37084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 smtClean="0"/>
                            <a:t>3,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 smtClean="0"/>
                            <a:t>5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9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098582997"/>
                  </p:ext>
                </p:extLst>
              </p:nvPr>
            </p:nvGraphicFramePr>
            <p:xfrm>
              <a:off x="1691680" y="3645024"/>
              <a:ext cx="4680520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104"/>
                    <a:gridCol w="936104"/>
                    <a:gridCol w="936104"/>
                    <a:gridCol w="936104"/>
                    <a:gridCol w="936104"/>
                  </a:tblGrid>
                  <a:tr h="33528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06400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99351" t="-86567" r="-100000" b="-2029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401961" t="-86567" r="-654" b="-202985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 smtClean="0"/>
                            <a:t>3,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dirty="0" smtClean="0"/>
                            <a:t>5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0018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97623541"/>
                  </p:ext>
                </p:extLst>
              </p:nvPr>
            </p:nvGraphicFramePr>
            <p:xfrm>
              <a:off x="1907704" y="2420888"/>
              <a:ext cx="4680520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104"/>
                    <a:gridCol w="936104"/>
                    <a:gridCol w="936104"/>
                    <a:gridCol w="936104"/>
                    <a:gridCol w="936104"/>
                  </a:tblGrid>
                  <a:tr h="40689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9320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9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97623541"/>
                  </p:ext>
                </p:extLst>
              </p:nvPr>
            </p:nvGraphicFramePr>
            <p:xfrm>
              <a:off x="1907704" y="2420888"/>
              <a:ext cx="4680520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104"/>
                    <a:gridCol w="936104"/>
                    <a:gridCol w="936104"/>
                    <a:gridCol w="936104"/>
                    <a:gridCol w="936104"/>
                  </a:tblGrid>
                  <a:tr h="40689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9320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301961" t="-86420" r="-100654" b="-1827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399351" t="-86420" b="-182716"/>
                          </a:stretch>
                        </a:blipFill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Ecrire les nombres décimaux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ZoneTexte 5"/>
          <p:cNvSpPr txBox="1"/>
          <p:nvPr/>
        </p:nvSpPr>
        <p:spPr>
          <a:xfrm>
            <a:off x="476513" y="1607022"/>
            <a:ext cx="73335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Je </a:t>
            </a:r>
            <a:r>
              <a:rPr lang="fr-FR" sz="2000" dirty="0" smtClean="0"/>
              <a:t>veux écrire 3 unités et huit centièmes.</a:t>
            </a:r>
            <a:endParaRPr lang="fr-FR" sz="2000" dirty="0"/>
          </a:p>
        </p:txBody>
      </p:sp>
      <p:sp>
        <p:nvSpPr>
          <p:cNvPr id="17" name="ZoneTexte 17"/>
          <p:cNvSpPr txBox="1"/>
          <p:nvPr/>
        </p:nvSpPr>
        <p:spPr>
          <a:xfrm>
            <a:off x="683568" y="4474875"/>
            <a:ext cx="73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</a:t>
            </a:r>
            <a:r>
              <a:rPr lang="fr-FR" sz="2000" dirty="0" smtClean="0"/>
              <a:t>Je lis 3 unités, j’inscris 3 dans la colonne des unités</a:t>
            </a:r>
            <a:endParaRPr lang="fr-FR" sz="2000" dirty="0"/>
          </a:p>
        </p:txBody>
      </p:sp>
      <p:sp>
        <p:nvSpPr>
          <p:cNvPr id="18" name="ZoneTexte 18"/>
          <p:cNvSpPr txBox="1"/>
          <p:nvPr/>
        </p:nvSpPr>
        <p:spPr>
          <a:xfrm>
            <a:off x="3979977" y="37890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/>
              <a:t>3</a:t>
            </a:r>
            <a:endParaRPr lang="fr-FR" sz="2000" dirty="0"/>
          </a:p>
        </p:txBody>
      </p:sp>
      <p:sp>
        <p:nvSpPr>
          <p:cNvPr id="9" name="ZoneTexte 17"/>
          <p:cNvSpPr txBox="1"/>
          <p:nvPr/>
        </p:nvSpPr>
        <p:spPr>
          <a:xfrm>
            <a:off x="683567" y="5045978"/>
            <a:ext cx="73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</a:t>
            </a:r>
            <a:r>
              <a:rPr lang="fr-FR" sz="2000" dirty="0" smtClean="0"/>
              <a:t>Je lis 8 centièmes, j’inscris 8 dans la colonne des centièmes</a:t>
            </a:r>
            <a:endParaRPr lang="fr-FR" sz="2000" dirty="0"/>
          </a:p>
        </p:txBody>
      </p:sp>
      <p:sp>
        <p:nvSpPr>
          <p:cNvPr id="10" name="ZoneTexte 18"/>
          <p:cNvSpPr txBox="1"/>
          <p:nvPr/>
        </p:nvSpPr>
        <p:spPr>
          <a:xfrm>
            <a:off x="5940152" y="37890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/>
              <a:t>8</a:t>
            </a:r>
            <a:endParaRPr lang="fr-FR" sz="2000" dirty="0"/>
          </a:p>
        </p:txBody>
      </p:sp>
      <p:sp>
        <p:nvSpPr>
          <p:cNvPr id="12" name="ZoneTexte 17"/>
          <p:cNvSpPr txBox="1"/>
          <p:nvPr/>
        </p:nvSpPr>
        <p:spPr>
          <a:xfrm>
            <a:off x="683566" y="5577286"/>
            <a:ext cx="7333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</a:t>
            </a:r>
            <a:r>
              <a:rPr lang="fr-FR" sz="2000" dirty="0" smtClean="0"/>
              <a:t>Je mets ma virgule dans la colonne des unités et j’ajoute un zéro dans la colonne des dixièmes.</a:t>
            </a:r>
            <a:endParaRPr lang="fr-FR" sz="2000" dirty="0"/>
          </a:p>
        </p:txBody>
      </p:sp>
      <p:sp>
        <p:nvSpPr>
          <p:cNvPr id="13" name="ZoneTexte 18"/>
          <p:cNvSpPr txBox="1"/>
          <p:nvPr/>
        </p:nvSpPr>
        <p:spPr>
          <a:xfrm>
            <a:off x="4499992" y="378904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,       0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31272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  <p:bldP spid="9" grpId="0"/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9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50989898"/>
                  </p:ext>
                </p:extLst>
              </p:nvPr>
            </p:nvGraphicFramePr>
            <p:xfrm>
              <a:off x="1907704" y="2420888"/>
              <a:ext cx="4680520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104"/>
                    <a:gridCol w="936104"/>
                    <a:gridCol w="936104"/>
                    <a:gridCol w="936104"/>
                    <a:gridCol w="936104"/>
                  </a:tblGrid>
                  <a:tr h="40689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9320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fr-FR" sz="110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fr-FR" sz="1100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fr-FR" sz="11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9" name="Espace réservé du contenu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50989898"/>
                  </p:ext>
                </p:extLst>
              </p:nvPr>
            </p:nvGraphicFramePr>
            <p:xfrm>
              <a:off x="1907704" y="2420888"/>
              <a:ext cx="4680520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936104"/>
                    <a:gridCol w="936104"/>
                    <a:gridCol w="936104"/>
                    <a:gridCol w="936104"/>
                    <a:gridCol w="936104"/>
                  </a:tblGrid>
                  <a:tr h="40689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Partie entière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1600" dirty="0" smtClean="0">
                              <a:solidFill>
                                <a:srgbClr val="FF0000"/>
                              </a:solidFill>
                            </a:rPr>
                            <a:t>Partie décimale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/>
                    </a:tc>
                  </a:tr>
                  <a:tr h="493205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fr-FR" sz="1600" dirty="0" smtClean="0">
                              <a:solidFill>
                                <a:srgbClr val="0070C0"/>
                              </a:solidFill>
                            </a:rPr>
                            <a:t>unités simples</a:t>
                          </a:r>
                          <a:endParaRPr lang="fr-FR" sz="1600" dirty="0">
                            <a:solidFill>
                              <a:srgbClr val="0070C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301961" t="-86420" r="-100654" b="-1827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399351" t="-86420" b="-182716"/>
                          </a:stretch>
                        </a:blipFill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C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D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fr-FR" dirty="0" smtClean="0"/>
                            <a:t>U</a:t>
                          </a: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dixièmes</a:t>
                          </a:r>
                          <a:endParaRPr lang="fr-FR" sz="6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fr-FR" sz="600" dirty="0" smtClean="0">
                              <a:solidFill>
                                <a:srgbClr val="FF0000"/>
                              </a:solidFill>
                            </a:rPr>
                            <a:t>centièmes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  <a:tr h="450050"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Ecrire les nombres décimaux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ZoneTexte 5"/>
          <p:cNvSpPr txBox="1"/>
          <p:nvPr/>
        </p:nvSpPr>
        <p:spPr>
          <a:xfrm>
            <a:off x="476513" y="1607022"/>
            <a:ext cx="733353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Je </a:t>
            </a:r>
            <a:r>
              <a:rPr lang="fr-FR" sz="2000" dirty="0" smtClean="0"/>
              <a:t>veux écrire 714 centièmes.</a:t>
            </a:r>
            <a:endParaRPr lang="fr-FR" sz="2000" dirty="0"/>
          </a:p>
        </p:txBody>
      </p:sp>
      <p:sp>
        <p:nvSpPr>
          <p:cNvPr id="17" name="ZoneTexte 17"/>
          <p:cNvSpPr txBox="1"/>
          <p:nvPr/>
        </p:nvSpPr>
        <p:spPr>
          <a:xfrm>
            <a:off x="683568" y="4474875"/>
            <a:ext cx="73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</a:t>
            </a:r>
            <a:r>
              <a:rPr lang="fr-FR" sz="2000" dirty="0" smtClean="0"/>
              <a:t>J’écris 714 à partir de la colonne des centièmes.</a:t>
            </a:r>
            <a:endParaRPr lang="fr-FR" sz="2000" dirty="0"/>
          </a:p>
        </p:txBody>
      </p:sp>
      <p:sp>
        <p:nvSpPr>
          <p:cNvPr id="9" name="ZoneTexte 17"/>
          <p:cNvSpPr txBox="1"/>
          <p:nvPr/>
        </p:nvSpPr>
        <p:spPr>
          <a:xfrm>
            <a:off x="683567" y="5045978"/>
            <a:ext cx="7333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- </a:t>
            </a:r>
            <a:r>
              <a:rPr lang="fr-FR" sz="2000" dirty="0" smtClean="0"/>
              <a:t>Je mets ma virgule dans la colonne des unités.</a:t>
            </a:r>
            <a:endParaRPr lang="fr-FR" sz="2000" dirty="0"/>
          </a:p>
        </p:txBody>
      </p:sp>
      <p:sp>
        <p:nvSpPr>
          <p:cNvPr id="3" name="ZoneTexte 2"/>
          <p:cNvSpPr txBox="1"/>
          <p:nvPr/>
        </p:nvSpPr>
        <p:spPr>
          <a:xfrm>
            <a:off x="4067944" y="378904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	1	4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4450085" y="3794512"/>
            <a:ext cx="27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620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9" grpId="0"/>
      <p:bldP spid="3" grpId="0"/>
      <p:bldP spid="1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283</Words>
  <Application>Microsoft Office PowerPoint</Application>
  <PresentationFormat>Affichage à l'écran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Numération</vt:lpstr>
      <vt:lpstr>Aujourd’hui, nous allons travailler en numération. Nous allons apprendre à lire et écrire les nombres décimaux.  </vt:lpstr>
      <vt:lpstr>Lire les nombres décimaux</vt:lpstr>
      <vt:lpstr>Lire les nombres décimaux</vt:lpstr>
      <vt:lpstr>Ecrire les nombres décimaux</vt:lpstr>
      <vt:lpstr>Ecrire les nombres décimaux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90</cp:revision>
  <dcterms:created xsi:type="dcterms:W3CDTF">2020-05-20T07:22:41Z</dcterms:created>
  <dcterms:modified xsi:type="dcterms:W3CDTF">2021-05-28T15:39:40Z</dcterms:modified>
</cp:coreProperties>
</file>