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CC00"/>
    <a:srgbClr val="F12A1B"/>
    <a:srgbClr val="D9D9D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/>
    <p:restoredTop sz="94571"/>
  </p:normalViewPr>
  <p:slideViewPr>
    <p:cSldViewPr>
      <p:cViewPr>
        <p:scale>
          <a:sx n="82" d="100"/>
          <a:sy n="82" d="100"/>
        </p:scale>
        <p:origin x="-2454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aires</a:t>
            </a:r>
          </a:p>
          <a:p>
            <a:pPr algn="ctr"/>
            <a:r>
              <a:rPr lang="fr-FR" sz="4800" dirty="0" smtClean="0">
                <a:solidFill>
                  <a:schemeClr val="bg1"/>
                </a:solidFill>
              </a:rPr>
              <a:t>Mesurer, comparer et utiliser les unités d’aire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M8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découvrir la notion d’aire. </a:t>
            </a:r>
          </a:p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également 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apprendre à comparer, à mesurer les aires et à utiliser les unités d’aire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Qu’est-ce que l’aire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L’aire est la mesure de la </a:t>
            </a:r>
            <a:r>
              <a:rPr lang="fr-FR" dirty="0">
                <a:solidFill>
                  <a:srgbClr val="00CC00"/>
                </a:solidFill>
              </a:rPr>
              <a:t>surface occupée </a:t>
            </a:r>
            <a:r>
              <a:rPr lang="fr-FR" dirty="0"/>
              <a:t>par une figure.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51720" y="3212976"/>
            <a:ext cx="5184576" cy="2664296"/>
          </a:xfrm>
          <a:prstGeom prst="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051720" y="3212976"/>
            <a:ext cx="5184576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59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8" t="40397"/>
          <a:stretch/>
        </p:blipFill>
        <p:spPr>
          <a:xfrm>
            <a:off x="2191840" y="2924944"/>
            <a:ext cx="3676303" cy="331236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555776" y="3645024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87824" y="3645024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9872" y="3645024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1920" y="3645024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3968" y="3645024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5776" y="4077072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87824" y="4077072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4077072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1920" y="4077072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83968" y="4077072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55776" y="4509120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87824" y="4509120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19872" y="4509120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51920" y="4509120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3968" y="4509120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555776" y="4941168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87824" y="4941168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419872" y="4941168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51920" y="4941168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83968" y="4941168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55776" y="5373216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87824" y="5373216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19872" y="5373216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51920" y="5373216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83968" y="5373216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Comment mesurer l’aire d’une figure par pavage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dirty="0"/>
              <a:t>Pour mesurer l’aire d’une figure, on utilise </a:t>
            </a:r>
            <a:r>
              <a:rPr lang="fr-FR" dirty="0">
                <a:solidFill>
                  <a:srgbClr val="00CC00"/>
                </a:solidFill>
              </a:rPr>
              <a:t>une unité d’aire</a:t>
            </a:r>
            <a:r>
              <a:rPr lang="fr-FR" dirty="0"/>
              <a:t>. On cherche alors </a:t>
            </a:r>
            <a:r>
              <a:rPr lang="fr-FR" dirty="0">
                <a:solidFill>
                  <a:srgbClr val="00CC00"/>
                </a:solidFill>
              </a:rPr>
              <a:t>combien d’unités d’aire « rentrent »</a:t>
            </a:r>
            <a:r>
              <a:rPr lang="fr-FR" dirty="0"/>
              <a:t> dans notre figure.</a:t>
            </a:r>
          </a:p>
        </p:txBody>
      </p:sp>
      <p:sp>
        <p:nvSpPr>
          <p:cNvPr id="6" name="Rectangle 5"/>
          <p:cNvSpPr/>
          <p:nvPr/>
        </p:nvSpPr>
        <p:spPr>
          <a:xfrm>
            <a:off x="2555776" y="3645024"/>
            <a:ext cx="2160240" cy="21602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148064" y="4941168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51673" y="5733256"/>
            <a:ext cx="2952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solidFill>
                  <a:srgbClr val="00CC00"/>
                </a:solidFill>
              </a:rPr>
              <a:t>La figure a une aire de 25 unités d’aire.</a:t>
            </a:r>
            <a:endParaRPr lang="fr-FR" sz="2400" dirty="0">
              <a:solidFill>
                <a:srgbClr val="00CC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405258" y="4718197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unité d’aire</a:t>
            </a:r>
            <a:endParaRPr lang="fr-FR" sz="2000" dirty="0"/>
          </a:p>
        </p:txBody>
      </p:sp>
      <p:cxnSp>
        <p:nvCxnSpPr>
          <p:cNvPr id="37" name="Connecteur droit avec flèche 36"/>
          <p:cNvCxnSpPr/>
          <p:nvPr/>
        </p:nvCxnSpPr>
        <p:spPr>
          <a:xfrm flipH="1">
            <a:off x="5619062" y="4931296"/>
            <a:ext cx="825146" cy="1538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1907704" y="3645024"/>
            <a:ext cx="576064" cy="2057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946993" y="3352023"/>
            <a:ext cx="930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figure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4389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" grpId="0" build="p"/>
      <p:bldP spid="6" grpId="0" animBg="1"/>
      <p:bldP spid="8" grpId="0" animBg="1"/>
      <p:bldP spid="7" grpId="0"/>
      <p:bldP spid="35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8" t="40397"/>
          <a:stretch/>
        </p:blipFill>
        <p:spPr>
          <a:xfrm>
            <a:off x="2191840" y="2924944"/>
            <a:ext cx="3676303" cy="33123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Comment estimer l’aire d’une figure par pavage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 smtClean="0"/>
              <a:t>Certaines figures sont plus compliquées à mesurer. On </a:t>
            </a:r>
            <a:r>
              <a:rPr lang="fr-FR" dirty="0"/>
              <a:t>cherche alors </a:t>
            </a:r>
            <a:r>
              <a:rPr lang="fr-FR" dirty="0" smtClean="0">
                <a:solidFill>
                  <a:srgbClr val="00CC00"/>
                </a:solidFill>
              </a:rPr>
              <a:t>à encadrer </a:t>
            </a:r>
            <a:r>
              <a:rPr lang="fr-FR" dirty="0" smtClean="0"/>
              <a:t>notre </a:t>
            </a:r>
            <a:r>
              <a:rPr lang="fr-FR" dirty="0"/>
              <a:t>figure.</a:t>
            </a:r>
          </a:p>
        </p:txBody>
      </p:sp>
      <p:sp>
        <p:nvSpPr>
          <p:cNvPr id="8" name="Rectangle 7"/>
          <p:cNvSpPr/>
          <p:nvPr/>
        </p:nvSpPr>
        <p:spPr>
          <a:xfrm>
            <a:off x="5148064" y="3216765"/>
            <a:ext cx="432048" cy="43204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16508" y="3990543"/>
            <a:ext cx="29523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rgbClr val="00CC00"/>
                </a:solidFill>
              </a:rPr>
              <a:t>L’aire de la figure rose est comprise :</a:t>
            </a:r>
          </a:p>
          <a:p>
            <a:pPr marL="342900" indent="-342900" algn="just">
              <a:buFontTx/>
              <a:buChar char="-"/>
            </a:pPr>
            <a:r>
              <a:rPr lang="fr-FR" sz="2000" dirty="0" smtClean="0">
                <a:solidFill>
                  <a:srgbClr val="00CC00"/>
                </a:solidFill>
              </a:rPr>
              <a:t>Entre l’aire de la figure verte et l’aire de la figure bleue.</a:t>
            </a:r>
            <a:endParaRPr lang="fr-FR" sz="2000" dirty="0">
              <a:solidFill>
                <a:srgbClr val="00CC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 smtClean="0">
                <a:solidFill>
                  <a:srgbClr val="00CC00"/>
                </a:solidFill>
              </a:rPr>
              <a:t>Entre 8 et 23 unités d’aire.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495969" y="307502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unité d’aire</a:t>
            </a:r>
            <a:endParaRPr lang="fr-FR" sz="2000" dirty="0"/>
          </a:p>
        </p:txBody>
      </p:sp>
      <p:cxnSp>
        <p:nvCxnSpPr>
          <p:cNvPr id="37" name="Connecteur droit avec flèche 36"/>
          <p:cNvCxnSpPr/>
          <p:nvPr/>
        </p:nvCxnSpPr>
        <p:spPr>
          <a:xfrm flipH="1">
            <a:off x="5639100" y="3275079"/>
            <a:ext cx="825146" cy="1538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1907704" y="3645024"/>
            <a:ext cx="576064" cy="2057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946993" y="3352023"/>
            <a:ext cx="930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figure</a:t>
            </a:r>
            <a:endParaRPr lang="fr-FR" sz="2000" dirty="0"/>
          </a:p>
        </p:txBody>
      </p:sp>
      <p:sp>
        <p:nvSpPr>
          <p:cNvPr id="16" name="Forme libre 15"/>
          <p:cNvSpPr/>
          <p:nvPr/>
        </p:nvSpPr>
        <p:spPr>
          <a:xfrm>
            <a:off x="2743200" y="3752134"/>
            <a:ext cx="1972816" cy="1815290"/>
          </a:xfrm>
          <a:custGeom>
            <a:avLst/>
            <a:gdLst>
              <a:gd name="connsiteX0" fmla="*/ 162046 w 1759352"/>
              <a:gd name="connsiteY0" fmla="*/ 358816 h 1632031"/>
              <a:gd name="connsiteX1" fmla="*/ 150471 w 1759352"/>
              <a:gd name="connsiteY1" fmla="*/ 277793 h 1632031"/>
              <a:gd name="connsiteX2" fmla="*/ 138896 w 1759352"/>
              <a:gd name="connsiteY2" fmla="*/ 243069 h 1632031"/>
              <a:gd name="connsiteX3" fmla="*/ 150471 w 1759352"/>
              <a:gd name="connsiteY3" fmla="*/ 104173 h 1632031"/>
              <a:gd name="connsiteX4" fmla="*/ 208344 w 1759352"/>
              <a:gd name="connsiteY4" fmla="*/ 57874 h 1632031"/>
              <a:gd name="connsiteX5" fmla="*/ 254643 w 1759352"/>
              <a:gd name="connsiteY5" fmla="*/ 46299 h 1632031"/>
              <a:gd name="connsiteX6" fmla="*/ 428263 w 1759352"/>
              <a:gd name="connsiteY6" fmla="*/ 23150 h 1632031"/>
              <a:gd name="connsiteX7" fmla="*/ 486137 w 1759352"/>
              <a:gd name="connsiteY7" fmla="*/ 11575 h 1632031"/>
              <a:gd name="connsiteX8" fmla="*/ 520861 w 1759352"/>
              <a:gd name="connsiteY8" fmla="*/ 0 h 1632031"/>
              <a:gd name="connsiteX9" fmla="*/ 740780 w 1759352"/>
              <a:gd name="connsiteY9" fmla="*/ 11575 h 1632031"/>
              <a:gd name="connsiteX10" fmla="*/ 879676 w 1759352"/>
              <a:gd name="connsiteY10" fmla="*/ 34724 h 1632031"/>
              <a:gd name="connsiteX11" fmla="*/ 914400 w 1759352"/>
              <a:gd name="connsiteY11" fmla="*/ 46299 h 1632031"/>
              <a:gd name="connsiteX12" fmla="*/ 983848 w 1759352"/>
              <a:gd name="connsiteY12" fmla="*/ 92598 h 1632031"/>
              <a:gd name="connsiteX13" fmla="*/ 1030147 w 1759352"/>
              <a:gd name="connsiteY13" fmla="*/ 185195 h 1632031"/>
              <a:gd name="connsiteX14" fmla="*/ 1053296 w 1759352"/>
              <a:gd name="connsiteY14" fmla="*/ 219919 h 1632031"/>
              <a:gd name="connsiteX15" fmla="*/ 1215342 w 1759352"/>
              <a:gd name="connsiteY15" fmla="*/ 254643 h 1632031"/>
              <a:gd name="connsiteX16" fmla="*/ 1562582 w 1759352"/>
              <a:gd name="connsiteY16" fmla="*/ 289367 h 1632031"/>
              <a:gd name="connsiteX17" fmla="*/ 1597306 w 1759352"/>
              <a:gd name="connsiteY17" fmla="*/ 300942 h 1632031"/>
              <a:gd name="connsiteX18" fmla="*/ 1620456 w 1759352"/>
              <a:gd name="connsiteY18" fmla="*/ 324092 h 1632031"/>
              <a:gd name="connsiteX19" fmla="*/ 1655180 w 1759352"/>
              <a:gd name="connsiteY19" fmla="*/ 347241 h 1632031"/>
              <a:gd name="connsiteX20" fmla="*/ 1689904 w 1759352"/>
              <a:gd name="connsiteY20" fmla="*/ 451413 h 1632031"/>
              <a:gd name="connsiteX21" fmla="*/ 1701478 w 1759352"/>
              <a:gd name="connsiteY21" fmla="*/ 486137 h 1632031"/>
              <a:gd name="connsiteX22" fmla="*/ 1713053 w 1759352"/>
              <a:gd name="connsiteY22" fmla="*/ 532436 h 1632031"/>
              <a:gd name="connsiteX23" fmla="*/ 1724628 w 1759352"/>
              <a:gd name="connsiteY23" fmla="*/ 729205 h 1632031"/>
              <a:gd name="connsiteX24" fmla="*/ 1736203 w 1759352"/>
              <a:gd name="connsiteY24" fmla="*/ 856527 h 1632031"/>
              <a:gd name="connsiteX25" fmla="*/ 1759352 w 1759352"/>
              <a:gd name="connsiteY25" fmla="*/ 1250066 h 1632031"/>
              <a:gd name="connsiteX26" fmla="*/ 1747777 w 1759352"/>
              <a:gd name="connsiteY26" fmla="*/ 1493135 h 1632031"/>
              <a:gd name="connsiteX27" fmla="*/ 1701478 w 1759352"/>
              <a:gd name="connsiteY27" fmla="*/ 1551008 h 1632031"/>
              <a:gd name="connsiteX28" fmla="*/ 1666754 w 1759352"/>
              <a:gd name="connsiteY28" fmla="*/ 1574157 h 1632031"/>
              <a:gd name="connsiteX29" fmla="*/ 1365813 w 1759352"/>
              <a:gd name="connsiteY29" fmla="*/ 1608881 h 1632031"/>
              <a:gd name="connsiteX30" fmla="*/ 1134319 w 1759352"/>
              <a:gd name="connsiteY30" fmla="*/ 1632031 h 1632031"/>
              <a:gd name="connsiteX31" fmla="*/ 902825 w 1759352"/>
              <a:gd name="connsiteY31" fmla="*/ 1620456 h 1632031"/>
              <a:gd name="connsiteX32" fmla="*/ 787078 w 1759352"/>
              <a:gd name="connsiteY32" fmla="*/ 1597307 h 1632031"/>
              <a:gd name="connsiteX33" fmla="*/ 752354 w 1759352"/>
              <a:gd name="connsiteY33" fmla="*/ 1585732 h 1632031"/>
              <a:gd name="connsiteX34" fmla="*/ 682906 w 1759352"/>
              <a:gd name="connsiteY34" fmla="*/ 1539433 h 1632031"/>
              <a:gd name="connsiteX35" fmla="*/ 625033 w 1759352"/>
              <a:gd name="connsiteY35" fmla="*/ 1469985 h 1632031"/>
              <a:gd name="connsiteX36" fmla="*/ 601884 w 1759352"/>
              <a:gd name="connsiteY36" fmla="*/ 1435261 h 1632031"/>
              <a:gd name="connsiteX37" fmla="*/ 578734 w 1759352"/>
              <a:gd name="connsiteY37" fmla="*/ 1412112 h 1632031"/>
              <a:gd name="connsiteX38" fmla="*/ 532435 w 1759352"/>
              <a:gd name="connsiteY38" fmla="*/ 1354238 h 1632031"/>
              <a:gd name="connsiteX39" fmla="*/ 428263 w 1759352"/>
              <a:gd name="connsiteY39" fmla="*/ 1296365 h 1632031"/>
              <a:gd name="connsiteX40" fmla="*/ 393539 w 1759352"/>
              <a:gd name="connsiteY40" fmla="*/ 1273216 h 1632031"/>
              <a:gd name="connsiteX41" fmla="*/ 358815 w 1759352"/>
              <a:gd name="connsiteY41" fmla="*/ 1261641 h 1632031"/>
              <a:gd name="connsiteX42" fmla="*/ 324091 w 1759352"/>
              <a:gd name="connsiteY42" fmla="*/ 1238492 h 1632031"/>
              <a:gd name="connsiteX43" fmla="*/ 254643 w 1759352"/>
              <a:gd name="connsiteY43" fmla="*/ 1215342 h 1632031"/>
              <a:gd name="connsiteX44" fmla="*/ 185195 w 1759352"/>
              <a:gd name="connsiteY44" fmla="*/ 1192193 h 1632031"/>
              <a:gd name="connsiteX45" fmla="*/ 150471 w 1759352"/>
              <a:gd name="connsiteY45" fmla="*/ 1180618 h 1632031"/>
              <a:gd name="connsiteX46" fmla="*/ 104172 w 1759352"/>
              <a:gd name="connsiteY46" fmla="*/ 1169043 h 1632031"/>
              <a:gd name="connsiteX47" fmla="*/ 92597 w 1759352"/>
              <a:gd name="connsiteY47" fmla="*/ 1134319 h 1632031"/>
              <a:gd name="connsiteX48" fmla="*/ 69448 w 1759352"/>
              <a:gd name="connsiteY48" fmla="*/ 1099595 h 1632031"/>
              <a:gd name="connsiteX49" fmla="*/ 57873 w 1759352"/>
              <a:gd name="connsiteY49" fmla="*/ 1053297 h 1632031"/>
              <a:gd name="connsiteX50" fmla="*/ 34724 w 1759352"/>
              <a:gd name="connsiteY50" fmla="*/ 983849 h 1632031"/>
              <a:gd name="connsiteX51" fmla="*/ 23149 w 1759352"/>
              <a:gd name="connsiteY51" fmla="*/ 949124 h 1632031"/>
              <a:gd name="connsiteX52" fmla="*/ 0 w 1759352"/>
              <a:gd name="connsiteY52" fmla="*/ 868102 h 1632031"/>
              <a:gd name="connsiteX53" fmla="*/ 34724 w 1759352"/>
              <a:gd name="connsiteY53" fmla="*/ 717631 h 1632031"/>
              <a:gd name="connsiteX54" fmla="*/ 46299 w 1759352"/>
              <a:gd name="connsiteY54" fmla="*/ 682907 h 1632031"/>
              <a:gd name="connsiteX55" fmla="*/ 69448 w 1759352"/>
              <a:gd name="connsiteY55" fmla="*/ 659757 h 1632031"/>
              <a:gd name="connsiteX56" fmla="*/ 115747 w 1759352"/>
              <a:gd name="connsiteY56" fmla="*/ 601884 h 1632031"/>
              <a:gd name="connsiteX57" fmla="*/ 127322 w 1759352"/>
              <a:gd name="connsiteY57" fmla="*/ 567160 h 1632031"/>
              <a:gd name="connsiteX58" fmla="*/ 173620 w 1759352"/>
              <a:gd name="connsiteY58" fmla="*/ 509286 h 1632031"/>
              <a:gd name="connsiteX59" fmla="*/ 173620 w 1759352"/>
              <a:gd name="connsiteY59" fmla="*/ 393540 h 1632031"/>
              <a:gd name="connsiteX60" fmla="*/ 162046 w 1759352"/>
              <a:gd name="connsiteY60" fmla="*/ 358816 h 163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759352" h="1632031">
                <a:moveTo>
                  <a:pt x="162046" y="358816"/>
                </a:moveTo>
                <a:cubicBezTo>
                  <a:pt x="158188" y="339525"/>
                  <a:pt x="155822" y="304545"/>
                  <a:pt x="150471" y="277793"/>
                </a:cubicBezTo>
                <a:cubicBezTo>
                  <a:pt x="148078" y="265829"/>
                  <a:pt x="138896" y="255270"/>
                  <a:pt x="138896" y="243069"/>
                </a:cubicBezTo>
                <a:cubicBezTo>
                  <a:pt x="138896" y="196610"/>
                  <a:pt x="140736" y="149601"/>
                  <a:pt x="150471" y="104173"/>
                </a:cubicBezTo>
                <a:cubicBezTo>
                  <a:pt x="152988" y="92425"/>
                  <a:pt x="203379" y="60002"/>
                  <a:pt x="208344" y="57874"/>
                </a:cubicBezTo>
                <a:cubicBezTo>
                  <a:pt x="222966" y="51608"/>
                  <a:pt x="239347" y="50669"/>
                  <a:pt x="254643" y="46299"/>
                </a:cubicBezTo>
                <a:cubicBezTo>
                  <a:pt x="351983" y="18487"/>
                  <a:pt x="206607" y="41620"/>
                  <a:pt x="428263" y="23150"/>
                </a:cubicBezTo>
                <a:cubicBezTo>
                  <a:pt x="447554" y="19292"/>
                  <a:pt x="467051" y="16347"/>
                  <a:pt x="486137" y="11575"/>
                </a:cubicBezTo>
                <a:cubicBezTo>
                  <a:pt x="497974" y="8616"/>
                  <a:pt x="508660" y="0"/>
                  <a:pt x="520861" y="0"/>
                </a:cubicBezTo>
                <a:cubicBezTo>
                  <a:pt x="594269" y="0"/>
                  <a:pt x="667474" y="7717"/>
                  <a:pt x="740780" y="11575"/>
                </a:cubicBezTo>
                <a:cubicBezTo>
                  <a:pt x="786501" y="18107"/>
                  <a:pt x="834551" y="23443"/>
                  <a:pt x="879676" y="34724"/>
                </a:cubicBezTo>
                <a:cubicBezTo>
                  <a:pt x="891513" y="37683"/>
                  <a:pt x="903735" y="40374"/>
                  <a:pt x="914400" y="46299"/>
                </a:cubicBezTo>
                <a:cubicBezTo>
                  <a:pt x="938721" y="59811"/>
                  <a:pt x="983848" y="92598"/>
                  <a:pt x="983848" y="92598"/>
                </a:cubicBezTo>
                <a:cubicBezTo>
                  <a:pt x="1023356" y="211122"/>
                  <a:pt x="983970" y="127474"/>
                  <a:pt x="1030147" y="185195"/>
                </a:cubicBezTo>
                <a:cubicBezTo>
                  <a:pt x="1038837" y="196058"/>
                  <a:pt x="1041500" y="212546"/>
                  <a:pt x="1053296" y="219919"/>
                </a:cubicBezTo>
                <a:cubicBezTo>
                  <a:pt x="1092536" y="244445"/>
                  <a:pt x="1174656" y="250829"/>
                  <a:pt x="1215342" y="254643"/>
                </a:cubicBezTo>
                <a:cubicBezTo>
                  <a:pt x="1559542" y="286912"/>
                  <a:pt x="1390614" y="260707"/>
                  <a:pt x="1562582" y="289367"/>
                </a:cubicBezTo>
                <a:cubicBezTo>
                  <a:pt x="1574157" y="293225"/>
                  <a:pt x="1586844" y="294665"/>
                  <a:pt x="1597306" y="300942"/>
                </a:cubicBezTo>
                <a:cubicBezTo>
                  <a:pt x="1606664" y="306557"/>
                  <a:pt x="1611934" y="317275"/>
                  <a:pt x="1620456" y="324092"/>
                </a:cubicBezTo>
                <a:cubicBezTo>
                  <a:pt x="1631319" y="332782"/>
                  <a:pt x="1643605" y="339525"/>
                  <a:pt x="1655180" y="347241"/>
                </a:cubicBezTo>
                <a:lnTo>
                  <a:pt x="1689904" y="451413"/>
                </a:lnTo>
                <a:cubicBezTo>
                  <a:pt x="1693762" y="462988"/>
                  <a:pt x="1698519" y="474301"/>
                  <a:pt x="1701478" y="486137"/>
                </a:cubicBezTo>
                <a:lnTo>
                  <a:pt x="1713053" y="532436"/>
                </a:lnTo>
                <a:cubicBezTo>
                  <a:pt x="1716911" y="598026"/>
                  <a:pt x="1719947" y="663669"/>
                  <a:pt x="1724628" y="729205"/>
                </a:cubicBezTo>
                <a:cubicBezTo>
                  <a:pt x="1727664" y="771712"/>
                  <a:pt x="1733903" y="813973"/>
                  <a:pt x="1736203" y="856527"/>
                </a:cubicBezTo>
                <a:cubicBezTo>
                  <a:pt x="1758094" y="1261526"/>
                  <a:pt x="1732498" y="1035245"/>
                  <a:pt x="1759352" y="1250066"/>
                </a:cubicBezTo>
                <a:cubicBezTo>
                  <a:pt x="1755494" y="1331089"/>
                  <a:pt x="1757838" y="1412647"/>
                  <a:pt x="1747777" y="1493135"/>
                </a:cubicBezTo>
                <a:cubicBezTo>
                  <a:pt x="1746106" y="1506506"/>
                  <a:pt x="1712867" y="1541897"/>
                  <a:pt x="1701478" y="1551008"/>
                </a:cubicBezTo>
                <a:cubicBezTo>
                  <a:pt x="1690615" y="1559698"/>
                  <a:pt x="1679466" y="1568507"/>
                  <a:pt x="1666754" y="1574157"/>
                </a:cubicBezTo>
                <a:cubicBezTo>
                  <a:pt x="1564217" y="1619729"/>
                  <a:pt x="1494375" y="1602453"/>
                  <a:pt x="1365813" y="1608881"/>
                </a:cubicBezTo>
                <a:cubicBezTo>
                  <a:pt x="1328028" y="1613079"/>
                  <a:pt x="1163795" y="1632031"/>
                  <a:pt x="1134319" y="1632031"/>
                </a:cubicBezTo>
                <a:cubicBezTo>
                  <a:pt x="1057058" y="1632031"/>
                  <a:pt x="979990" y="1624314"/>
                  <a:pt x="902825" y="1620456"/>
                </a:cubicBezTo>
                <a:cubicBezTo>
                  <a:pt x="864243" y="1612740"/>
                  <a:pt x="824405" y="1609750"/>
                  <a:pt x="787078" y="1597307"/>
                </a:cubicBezTo>
                <a:cubicBezTo>
                  <a:pt x="775503" y="1593449"/>
                  <a:pt x="763019" y="1591657"/>
                  <a:pt x="752354" y="1585732"/>
                </a:cubicBezTo>
                <a:cubicBezTo>
                  <a:pt x="728033" y="1572220"/>
                  <a:pt x="682906" y="1539433"/>
                  <a:pt x="682906" y="1539433"/>
                </a:cubicBezTo>
                <a:cubicBezTo>
                  <a:pt x="625432" y="1453220"/>
                  <a:pt x="699300" y="1559106"/>
                  <a:pt x="625033" y="1469985"/>
                </a:cubicBezTo>
                <a:cubicBezTo>
                  <a:pt x="616127" y="1459298"/>
                  <a:pt x="610574" y="1446124"/>
                  <a:pt x="601884" y="1435261"/>
                </a:cubicBezTo>
                <a:cubicBezTo>
                  <a:pt x="595067" y="1426740"/>
                  <a:pt x="585551" y="1420633"/>
                  <a:pt x="578734" y="1412112"/>
                </a:cubicBezTo>
                <a:cubicBezTo>
                  <a:pt x="555953" y="1383636"/>
                  <a:pt x="560384" y="1375200"/>
                  <a:pt x="532435" y="1354238"/>
                </a:cubicBezTo>
                <a:cubicBezTo>
                  <a:pt x="386461" y="1244758"/>
                  <a:pt x="518489" y="1341478"/>
                  <a:pt x="428263" y="1296365"/>
                </a:cubicBezTo>
                <a:cubicBezTo>
                  <a:pt x="415821" y="1290144"/>
                  <a:pt x="405981" y="1279437"/>
                  <a:pt x="393539" y="1273216"/>
                </a:cubicBezTo>
                <a:cubicBezTo>
                  <a:pt x="382626" y="1267760"/>
                  <a:pt x="369728" y="1267097"/>
                  <a:pt x="358815" y="1261641"/>
                </a:cubicBezTo>
                <a:cubicBezTo>
                  <a:pt x="346373" y="1255420"/>
                  <a:pt x="336803" y="1244142"/>
                  <a:pt x="324091" y="1238492"/>
                </a:cubicBezTo>
                <a:cubicBezTo>
                  <a:pt x="301793" y="1228582"/>
                  <a:pt x="277792" y="1223059"/>
                  <a:pt x="254643" y="1215342"/>
                </a:cubicBezTo>
                <a:lnTo>
                  <a:pt x="185195" y="1192193"/>
                </a:lnTo>
                <a:cubicBezTo>
                  <a:pt x="173620" y="1188335"/>
                  <a:pt x="162308" y="1183577"/>
                  <a:pt x="150471" y="1180618"/>
                </a:cubicBezTo>
                <a:lnTo>
                  <a:pt x="104172" y="1169043"/>
                </a:lnTo>
                <a:cubicBezTo>
                  <a:pt x="100314" y="1157468"/>
                  <a:pt x="98053" y="1145232"/>
                  <a:pt x="92597" y="1134319"/>
                </a:cubicBezTo>
                <a:cubicBezTo>
                  <a:pt x="86376" y="1121877"/>
                  <a:pt x="74928" y="1112381"/>
                  <a:pt x="69448" y="1099595"/>
                </a:cubicBezTo>
                <a:cubicBezTo>
                  <a:pt x="63182" y="1084974"/>
                  <a:pt x="62444" y="1068534"/>
                  <a:pt x="57873" y="1053297"/>
                </a:cubicBezTo>
                <a:cubicBezTo>
                  <a:pt x="50861" y="1029925"/>
                  <a:pt x="42440" y="1006998"/>
                  <a:pt x="34724" y="983849"/>
                </a:cubicBezTo>
                <a:cubicBezTo>
                  <a:pt x="30866" y="972274"/>
                  <a:pt x="26108" y="960961"/>
                  <a:pt x="23149" y="949124"/>
                </a:cubicBezTo>
                <a:cubicBezTo>
                  <a:pt x="8616" y="890989"/>
                  <a:pt x="16606" y="917917"/>
                  <a:pt x="0" y="868102"/>
                </a:cubicBezTo>
                <a:cubicBezTo>
                  <a:pt x="15026" y="762925"/>
                  <a:pt x="2948" y="812958"/>
                  <a:pt x="34724" y="717631"/>
                </a:cubicBezTo>
                <a:cubicBezTo>
                  <a:pt x="38582" y="706056"/>
                  <a:pt x="37672" y="691534"/>
                  <a:pt x="46299" y="682907"/>
                </a:cubicBezTo>
                <a:lnTo>
                  <a:pt x="69448" y="659757"/>
                </a:lnTo>
                <a:cubicBezTo>
                  <a:pt x="98542" y="572477"/>
                  <a:pt x="55912" y="676676"/>
                  <a:pt x="115747" y="601884"/>
                </a:cubicBezTo>
                <a:cubicBezTo>
                  <a:pt x="123369" y="592357"/>
                  <a:pt x="121866" y="578073"/>
                  <a:pt x="127322" y="567160"/>
                </a:cubicBezTo>
                <a:cubicBezTo>
                  <a:pt x="141923" y="537958"/>
                  <a:pt x="152089" y="530818"/>
                  <a:pt x="173620" y="509286"/>
                </a:cubicBezTo>
                <a:cubicBezTo>
                  <a:pt x="191273" y="456327"/>
                  <a:pt x="192620" y="469542"/>
                  <a:pt x="173620" y="393540"/>
                </a:cubicBezTo>
                <a:cubicBezTo>
                  <a:pt x="172297" y="388247"/>
                  <a:pt x="165904" y="378107"/>
                  <a:pt x="162046" y="358816"/>
                </a:cubicBezTo>
                <a:close/>
              </a:path>
            </a:pathLst>
          </a:custGeom>
          <a:solidFill>
            <a:srgbClr val="F12A1B">
              <a:alpha val="2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2997843" y="4074289"/>
            <a:ext cx="1319514" cy="1284789"/>
          </a:xfrm>
          <a:custGeom>
            <a:avLst/>
            <a:gdLst>
              <a:gd name="connsiteX0" fmla="*/ 0 w 1319514"/>
              <a:gd name="connsiteY0" fmla="*/ 0 h 1284789"/>
              <a:gd name="connsiteX1" fmla="*/ 1296365 w 1319514"/>
              <a:gd name="connsiteY1" fmla="*/ 11574 h 1284789"/>
              <a:gd name="connsiteX2" fmla="*/ 1319514 w 1319514"/>
              <a:gd name="connsiteY2" fmla="*/ 1273215 h 1284789"/>
              <a:gd name="connsiteX3" fmla="*/ 439838 w 1319514"/>
              <a:gd name="connsiteY3" fmla="*/ 1284789 h 1284789"/>
              <a:gd name="connsiteX4" fmla="*/ 428263 w 1319514"/>
              <a:gd name="connsiteY4" fmla="*/ 856526 h 1284789"/>
              <a:gd name="connsiteX5" fmla="*/ 11575 w 1319514"/>
              <a:gd name="connsiteY5" fmla="*/ 856526 h 1284789"/>
              <a:gd name="connsiteX6" fmla="*/ 0 w 1319514"/>
              <a:gd name="connsiteY6" fmla="*/ 0 h 128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9514" h="1284789">
                <a:moveTo>
                  <a:pt x="0" y="0"/>
                </a:moveTo>
                <a:lnTo>
                  <a:pt x="1296365" y="11574"/>
                </a:lnTo>
                <a:lnTo>
                  <a:pt x="1319514" y="1273215"/>
                </a:lnTo>
                <a:lnTo>
                  <a:pt x="439838" y="1284789"/>
                </a:lnTo>
                <a:lnTo>
                  <a:pt x="428263" y="856526"/>
                </a:lnTo>
                <a:lnTo>
                  <a:pt x="11575" y="856526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libre 37"/>
          <p:cNvSpPr/>
          <p:nvPr/>
        </p:nvSpPr>
        <p:spPr>
          <a:xfrm>
            <a:off x="2546430" y="3657600"/>
            <a:ext cx="2199190" cy="2141316"/>
          </a:xfrm>
          <a:custGeom>
            <a:avLst/>
            <a:gdLst>
              <a:gd name="connsiteX0" fmla="*/ 0 w 2199190"/>
              <a:gd name="connsiteY0" fmla="*/ 0 h 2141316"/>
              <a:gd name="connsiteX1" fmla="*/ 2187616 w 2199190"/>
              <a:gd name="connsiteY1" fmla="*/ 11575 h 2141316"/>
              <a:gd name="connsiteX2" fmla="*/ 2199190 w 2199190"/>
              <a:gd name="connsiteY2" fmla="*/ 2141316 h 2141316"/>
              <a:gd name="connsiteX3" fmla="*/ 891251 w 2199190"/>
              <a:gd name="connsiteY3" fmla="*/ 2141316 h 2141316"/>
              <a:gd name="connsiteX4" fmla="*/ 879676 w 2199190"/>
              <a:gd name="connsiteY4" fmla="*/ 1701478 h 2141316"/>
              <a:gd name="connsiteX5" fmla="*/ 0 w 2199190"/>
              <a:gd name="connsiteY5" fmla="*/ 1713053 h 2141316"/>
              <a:gd name="connsiteX6" fmla="*/ 0 w 2199190"/>
              <a:gd name="connsiteY6" fmla="*/ 0 h 2141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9190" h="2141316">
                <a:moveTo>
                  <a:pt x="0" y="0"/>
                </a:moveTo>
                <a:lnTo>
                  <a:pt x="2187616" y="11575"/>
                </a:lnTo>
                <a:lnTo>
                  <a:pt x="2199190" y="2141316"/>
                </a:lnTo>
                <a:lnTo>
                  <a:pt x="891251" y="2141316"/>
                </a:lnTo>
                <a:lnTo>
                  <a:pt x="879676" y="1701478"/>
                </a:lnTo>
                <a:lnTo>
                  <a:pt x="0" y="1713053"/>
                </a:lnTo>
                <a:cubicBezTo>
                  <a:pt x="3858" y="1149752"/>
                  <a:pt x="7717" y="586450"/>
                  <a:pt x="0" y="0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0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7" grpId="0"/>
      <p:bldP spid="35" grpId="0"/>
      <p:bldP spid="42" grpId="0"/>
      <p:bldP spid="36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d’aire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4979" y="1484784"/>
            <a:ext cx="8229600" cy="2548880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Calibri" panose="020F0502020204030204" pitchFamily="34" charset="0"/>
              </a:rPr>
              <a:t>Pour mesurer l’aire d’une surface, on utilise une </a:t>
            </a:r>
            <a:r>
              <a:rPr lang="fr-FR" b="1" dirty="0">
                <a:solidFill>
                  <a:srgbClr val="00CC00"/>
                </a:solidFill>
                <a:latin typeface="Calibri" panose="020F0502020204030204" pitchFamily="34" charset="0"/>
              </a:rPr>
              <a:t>unité qui a la forme d’un carré</a:t>
            </a:r>
            <a:r>
              <a:rPr lang="fr-FR" dirty="0">
                <a:latin typeface="Calibri" panose="020F0502020204030204" pitchFamily="34" charset="0"/>
              </a:rPr>
              <a:t>. Ici, il s’agit d’un carré de 1 cm sur 1 cm. On dit que son aire est </a:t>
            </a:r>
            <a:r>
              <a:rPr lang="fr-FR" b="1" dirty="0">
                <a:solidFill>
                  <a:srgbClr val="00CC00"/>
                </a:solidFill>
                <a:latin typeface="Calibri" panose="020F0502020204030204" pitchFamily="34" charset="0"/>
              </a:rPr>
              <a:t>1 centimètre carré</a:t>
            </a:r>
            <a:r>
              <a:rPr lang="fr-FR" dirty="0">
                <a:latin typeface="Calibri" panose="020F0502020204030204" pitchFamily="34" charset="0"/>
              </a:rPr>
              <a:t>. On l’appelle « </a:t>
            </a:r>
            <a:r>
              <a:rPr lang="fr-FR" b="1" dirty="0">
                <a:solidFill>
                  <a:srgbClr val="00CC00"/>
                </a:solidFill>
                <a:latin typeface="Calibri" panose="020F0502020204030204" pitchFamily="34" charset="0"/>
              </a:rPr>
              <a:t>le centimètre carré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</a:rPr>
              <a:t>». On l’écrit : </a:t>
            </a:r>
            <a:r>
              <a:rPr lang="fr-FR" dirty="0">
                <a:solidFill>
                  <a:srgbClr val="00CC00"/>
                </a:solidFill>
                <a:latin typeface="Calibri" panose="020F0502020204030204" pitchFamily="34" charset="0"/>
              </a:rPr>
              <a:t>cm</a:t>
            </a:r>
            <a:r>
              <a:rPr lang="fr-FR" baseline="30000" dirty="0">
                <a:solidFill>
                  <a:srgbClr val="00CC00"/>
                </a:solidFill>
                <a:latin typeface="Calibri" panose="020F0502020204030204" pitchFamily="34" charset="0"/>
              </a:rPr>
              <a:t>2</a:t>
            </a:r>
            <a:r>
              <a:rPr lang="fr-FR" dirty="0">
                <a:latin typeface="Calibri" panose="020F0502020204030204" pitchFamily="34" charset="0"/>
              </a:rPr>
              <a:t> 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770700" y="4725144"/>
            <a:ext cx="1440080" cy="14368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5" name="ZoneTexte 8"/>
          <p:cNvSpPr txBox="1"/>
          <p:nvPr/>
        </p:nvSpPr>
        <p:spPr>
          <a:xfrm>
            <a:off x="4130740" y="4321211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1cm</a:t>
            </a:r>
            <a:endParaRPr lang="fr-FR" dirty="0"/>
          </a:p>
        </p:txBody>
      </p:sp>
      <p:sp>
        <p:nvSpPr>
          <p:cNvPr id="6" name="ZoneTexte 9"/>
          <p:cNvSpPr txBox="1"/>
          <p:nvPr/>
        </p:nvSpPr>
        <p:spPr>
          <a:xfrm rot="5400000">
            <a:off x="5035446" y="5313933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1cm</a:t>
            </a:r>
            <a:endParaRPr lang="fr-FR" dirty="0"/>
          </a:p>
        </p:txBody>
      </p:sp>
      <p:sp>
        <p:nvSpPr>
          <p:cNvPr id="7" name="ZoneTexte 10"/>
          <p:cNvSpPr txBox="1"/>
          <p:nvPr/>
        </p:nvSpPr>
        <p:spPr>
          <a:xfrm>
            <a:off x="4113069" y="5209855"/>
            <a:ext cx="10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rgbClr val="FF0000"/>
                </a:solidFill>
              </a:rPr>
              <a:t>1cm</a:t>
            </a:r>
            <a:r>
              <a:rPr lang="fr-FR" b="1" baseline="30000" dirty="0" smtClean="0">
                <a:solidFill>
                  <a:srgbClr val="FF0000"/>
                </a:solidFill>
              </a:rPr>
              <a:t>2</a:t>
            </a:r>
            <a:endParaRPr lang="fr-FR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1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d’aire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4979" y="1484784"/>
            <a:ext cx="8229600" cy="2548880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Calibri" panose="020F0502020204030204" pitchFamily="34" charset="0"/>
              </a:rPr>
              <a:t>Il y a différentes unités de mesure d’aire. Il existe des équivalences entre ses unités de mesure. Dans un carré de 1 cm sur 1 cm, il y a 100 petits carrés de 1 mm de côté (100 mm2 ). 1 cm² = 100 mm²</a:t>
            </a: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051720" y="4725144"/>
            <a:ext cx="1440080" cy="14368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5" name="ZoneTexte 8"/>
          <p:cNvSpPr txBox="1"/>
          <p:nvPr/>
        </p:nvSpPr>
        <p:spPr>
          <a:xfrm>
            <a:off x="2411760" y="4321211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1cm</a:t>
            </a:r>
            <a:endParaRPr lang="fr-FR" dirty="0"/>
          </a:p>
        </p:txBody>
      </p:sp>
      <p:sp>
        <p:nvSpPr>
          <p:cNvPr id="6" name="ZoneTexte 9"/>
          <p:cNvSpPr txBox="1"/>
          <p:nvPr/>
        </p:nvSpPr>
        <p:spPr>
          <a:xfrm rot="5400000">
            <a:off x="3316466" y="5313933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1cm</a:t>
            </a:r>
            <a:endParaRPr lang="fr-FR" dirty="0"/>
          </a:p>
        </p:txBody>
      </p:sp>
      <p:sp>
        <p:nvSpPr>
          <p:cNvPr id="7" name="ZoneTexte 10"/>
          <p:cNvSpPr txBox="1"/>
          <p:nvPr/>
        </p:nvSpPr>
        <p:spPr>
          <a:xfrm>
            <a:off x="2394089" y="5209855"/>
            <a:ext cx="10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rgbClr val="FF0000"/>
                </a:solidFill>
              </a:rPr>
              <a:t>1cm</a:t>
            </a:r>
            <a:r>
              <a:rPr lang="fr-FR" b="1" baseline="30000" dirty="0" smtClean="0">
                <a:solidFill>
                  <a:srgbClr val="FF0000"/>
                </a:solidFill>
              </a:rPr>
              <a:t>2</a:t>
            </a:r>
            <a:endParaRPr lang="fr-FR" b="1" baseline="30000" dirty="0">
              <a:solidFill>
                <a:srgbClr val="FF0000"/>
              </a:solidFill>
            </a:endParaRPr>
          </a:p>
        </p:txBody>
      </p:sp>
      <p:pic>
        <p:nvPicPr>
          <p:cNvPr id="8" name="Image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27055" y="4725144"/>
            <a:ext cx="1440000" cy="1440000"/>
          </a:xfrm>
          <a:prstGeom prst="rect">
            <a:avLst/>
          </a:prstGeom>
        </p:spPr>
      </p:pic>
      <p:sp>
        <p:nvSpPr>
          <p:cNvPr id="9" name="ZoneTexte 11"/>
          <p:cNvSpPr txBox="1"/>
          <p:nvPr/>
        </p:nvSpPr>
        <p:spPr>
          <a:xfrm>
            <a:off x="3979799" y="5258301"/>
            <a:ext cx="50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=</a:t>
            </a:r>
            <a:endParaRPr lang="fr-FR" dirty="0"/>
          </a:p>
        </p:txBody>
      </p:sp>
      <p:sp>
        <p:nvSpPr>
          <p:cNvPr id="10" name="ZoneTexte 12"/>
          <p:cNvSpPr txBox="1"/>
          <p:nvPr/>
        </p:nvSpPr>
        <p:spPr>
          <a:xfrm>
            <a:off x="4680821" y="5243246"/>
            <a:ext cx="148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smtClean="0">
                <a:solidFill>
                  <a:srgbClr val="FF0000"/>
                </a:solidFill>
              </a:rPr>
              <a:t>100 mm</a:t>
            </a:r>
            <a:r>
              <a:rPr lang="fr-FR" b="1" baseline="30000" smtClean="0">
                <a:solidFill>
                  <a:srgbClr val="FF0000"/>
                </a:solidFill>
              </a:rPr>
              <a:t>2</a:t>
            </a:r>
            <a:endParaRPr lang="fr-FR" b="1" baseline="30000" dirty="0">
              <a:solidFill>
                <a:srgbClr val="FF0000"/>
              </a:solidFill>
            </a:endParaRPr>
          </a:p>
        </p:txBody>
      </p:sp>
      <p:sp>
        <p:nvSpPr>
          <p:cNvPr id="11" name="ZoneTexte 8"/>
          <p:cNvSpPr txBox="1"/>
          <p:nvPr/>
        </p:nvSpPr>
        <p:spPr>
          <a:xfrm>
            <a:off x="4887054" y="4321211"/>
            <a:ext cx="98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10 mm</a:t>
            </a:r>
            <a:endParaRPr lang="fr-FR" dirty="0"/>
          </a:p>
        </p:txBody>
      </p:sp>
      <p:sp>
        <p:nvSpPr>
          <p:cNvPr id="12" name="ZoneTexte 9"/>
          <p:cNvSpPr txBox="1"/>
          <p:nvPr/>
        </p:nvSpPr>
        <p:spPr>
          <a:xfrm rot="5400000">
            <a:off x="5895389" y="5395278"/>
            <a:ext cx="882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10 mm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490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d’aire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1196752"/>
            <a:ext cx="8229600" cy="1368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Calibri" panose="020F0502020204030204" pitchFamily="34" charset="0"/>
              </a:rPr>
              <a:t>Comme pour les longueurs, on peut utiliser un tableau de conversion. Mais attention ! Il faut mettre deux chiffres par colonne !</a:t>
            </a:r>
            <a:endParaRPr lang="fr-FR" sz="2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2800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916826"/>
              </p:ext>
            </p:extLst>
          </p:nvPr>
        </p:nvGraphicFramePr>
        <p:xfrm>
          <a:off x="539554" y="2558803"/>
          <a:ext cx="8136912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  <a:gridCol w="581208"/>
              </a:tblGrid>
              <a:tr h="401938">
                <a:tc gridSpan="2"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km</a:t>
                      </a:r>
                      <a:r>
                        <a:rPr lang="fr-FR" sz="18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hm</a:t>
                      </a:r>
                      <a:r>
                        <a:rPr lang="fr-FR" sz="18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dam</a:t>
                      </a:r>
                      <a:r>
                        <a:rPr lang="fr-FR" sz="18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fr-FR" sz="1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dm</a:t>
                      </a:r>
                      <a:r>
                        <a:rPr lang="fr-FR" sz="1800" b="1" kern="1200" baseline="300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cm</a:t>
                      </a:r>
                      <a:r>
                        <a:rPr lang="fr-FR" sz="1800" b="1" kern="1200" baseline="300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mm</a:t>
                      </a:r>
                      <a:r>
                        <a:rPr lang="fr-FR" sz="1800" b="1" kern="1200" baseline="300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493511" y="4293096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- Je veux convertir 3 hm</a:t>
            </a:r>
            <a:r>
              <a:rPr lang="fr-FR" sz="2400" b="1" i="1" baseline="30000" dirty="0" smtClean="0"/>
              <a:t>2</a:t>
            </a:r>
            <a:r>
              <a:rPr lang="fr-FR" sz="2400" i="1" dirty="0"/>
              <a:t> </a:t>
            </a:r>
            <a:r>
              <a:rPr lang="fr-FR" sz="2400" i="1" dirty="0" smtClean="0"/>
              <a:t>en m</a:t>
            </a:r>
            <a:r>
              <a:rPr lang="fr-FR" sz="2400" b="1" i="1" baseline="30000" dirty="0" smtClean="0"/>
              <a:t>2 </a:t>
            </a:r>
            <a:endParaRPr lang="fr-FR" sz="2400" i="1" dirty="0">
              <a:latin typeface="Arial" pitchFamily="18"/>
              <a:ea typeface="Microsoft YaHei" pitchFamily="2"/>
              <a:cs typeface="Times New Roman" pitchFamily="18"/>
            </a:endParaRPr>
          </a:p>
          <a:p>
            <a:pPr lvl="0"/>
            <a:endParaRPr lang="fr-FR" sz="2400" i="1" dirty="0">
              <a:latin typeface="Arial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- Je rentre 3 hm</a:t>
            </a:r>
            <a:r>
              <a:rPr lang="fr-FR" sz="2400" b="1" i="1" baseline="30000" dirty="0" smtClean="0"/>
              <a:t>2</a:t>
            </a:r>
            <a:r>
              <a:rPr lang="fr-FR" sz="2400" i="1" dirty="0" smtClean="0"/>
              <a:t> dans le tableau. Je mets bien le chiffre des unités dans la colonne de droite des hm</a:t>
            </a:r>
            <a:r>
              <a:rPr lang="fr-FR" sz="2400" b="1" i="1" baseline="30000" dirty="0" smtClean="0"/>
              <a:t>2</a:t>
            </a:r>
            <a:r>
              <a:rPr lang="fr-FR" sz="2400" i="1" dirty="0" smtClean="0"/>
              <a:t>.</a:t>
            </a:r>
            <a:endParaRPr lang="fr-FR" sz="2400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2376142" y="299695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3</a:t>
            </a:r>
            <a:endParaRPr lang="fr-FR" sz="2800" i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2915816" y="299695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424311" y="544522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i="1" dirty="0" smtClean="0"/>
              <a:t>- Je rajoute des 0 jusqu’à la colonne de droite des m</a:t>
            </a:r>
            <a:r>
              <a:rPr lang="fr-FR" sz="2400" b="1" i="1" baseline="30000" dirty="0" smtClean="0"/>
              <a:t>2</a:t>
            </a:r>
            <a:r>
              <a:rPr lang="fr-FR" sz="2400" b="1" i="1" dirty="0" smtClean="0"/>
              <a:t>.</a:t>
            </a:r>
            <a:endParaRPr lang="fr-FR" sz="2400" i="1" dirty="0">
              <a:latin typeface="Arial" pitchFamily="18"/>
              <a:ea typeface="Microsoft YaHei" pitchFamily="2"/>
              <a:cs typeface="Times New Roman" pitchFamily="18"/>
            </a:endParaRPr>
          </a:p>
          <a:p>
            <a:endParaRPr lang="fr-FR" sz="2400" i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3491880" y="299695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4644008" y="301200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460548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3 hm</a:t>
            </a:r>
            <a:r>
              <a:rPr lang="fr-FR" sz="2400" b="1" i="1" baseline="30000" dirty="0" smtClean="0">
                <a:solidFill>
                  <a:srgbClr val="FF0000"/>
                </a:solidFill>
              </a:rPr>
              <a:t>2</a:t>
            </a:r>
            <a:r>
              <a:rPr lang="fr-FR" sz="2400" i="1" dirty="0" smtClean="0">
                <a:solidFill>
                  <a:srgbClr val="FF0000"/>
                </a:solidFill>
              </a:rPr>
              <a:t> = 30 000 m</a:t>
            </a:r>
            <a:r>
              <a:rPr lang="fr-FR" sz="2400" b="1" i="1" baseline="30000" dirty="0" smtClean="0">
                <a:solidFill>
                  <a:srgbClr val="FF0000"/>
                </a:solidFill>
              </a:rPr>
              <a:t>2</a:t>
            </a:r>
            <a:endParaRPr lang="fr-FR" sz="2400" i="1" dirty="0">
              <a:solidFill>
                <a:srgbClr val="FF0000"/>
              </a:solidFill>
              <a:latin typeface="Arial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67944" y="301200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367494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Quelques formules à connaître.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4979" y="1484784"/>
            <a:ext cx="8229600" cy="115212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Calibri" panose="020F0502020204030204" pitchFamily="34" charset="0"/>
              </a:rPr>
              <a:t>Pour calculer l’aire d’une figure, il est bon de connaître quelques formules :</a:t>
            </a:r>
            <a:endParaRPr lang="fr-FR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642259" y="2711426"/>
            <a:ext cx="8229600" cy="1806215"/>
            <a:chOff x="642259" y="2711426"/>
            <a:chExt cx="8229600" cy="1806215"/>
          </a:xfrm>
        </p:grpSpPr>
        <p:sp>
          <p:nvSpPr>
            <p:cNvPr id="4" name="Rectangle 3"/>
            <p:cNvSpPr/>
            <p:nvPr/>
          </p:nvSpPr>
          <p:spPr>
            <a:xfrm>
              <a:off x="6101879" y="3080758"/>
              <a:ext cx="1440080" cy="14368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5" name="ZoneTexte 8"/>
            <p:cNvSpPr txBox="1"/>
            <p:nvPr/>
          </p:nvSpPr>
          <p:spPr>
            <a:xfrm>
              <a:off x="6461919" y="2711426"/>
              <a:ext cx="72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 smtClean="0"/>
                <a:t>8 m</a:t>
              </a:r>
              <a:endParaRPr lang="fr-FR" dirty="0"/>
            </a:p>
          </p:txBody>
        </p:sp>
        <p:sp>
          <p:nvSpPr>
            <p:cNvPr id="6" name="ZoneTexte 9"/>
            <p:cNvSpPr txBox="1"/>
            <p:nvPr/>
          </p:nvSpPr>
          <p:spPr>
            <a:xfrm rot="5400000">
              <a:off x="7366625" y="3704148"/>
              <a:ext cx="72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 smtClean="0"/>
                <a:t>8 </a:t>
              </a:r>
              <a:r>
                <a:rPr lang="fr-FR" dirty="0" smtClean="0"/>
                <a:t>m</a:t>
              </a:r>
              <a:endParaRPr lang="fr-FR" dirty="0"/>
            </a:p>
          </p:txBody>
        </p:sp>
        <p:sp>
          <p:nvSpPr>
            <p:cNvPr id="7" name="ZoneTexte 10"/>
            <p:cNvSpPr txBox="1"/>
            <p:nvPr/>
          </p:nvSpPr>
          <p:spPr>
            <a:xfrm>
              <a:off x="6444248" y="3600070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b="1" dirty="0" smtClean="0">
                  <a:solidFill>
                    <a:srgbClr val="FF0000"/>
                  </a:solidFill>
                </a:rPr>
                <a:t>64 m</a:t>
              </a:r>
              <a:r>
                <a:rPr lang="fr-FR" b="1" baseline="30000" dirty="0" smtClean="0">
                  <a:solidFill>
                    <a:srgbClr val="FF0000"/>
                  </a:solidFill>
                </a:rPr>
                <a:t>2</a:t>
              </a:r>
              <a:endParaRPr lang="fr-FR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3" name="Espace réservé du contenu 2"/>
            <p:cNvSpPr txBox="1">
              <a:spLocks/>
            </p:cNvSpPr>
            <p:nvPr/>
          </p:nvSpPr>
          <p:spPr>
            <a:xfrm>
              <a:off x="642259" y="2896092"/>
              <a:ext cx="8229600" cy="115212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fr-FR" dirty="0" smtClean="0">
                  <a:latin typeface="Calibri" panose="020F0502020204030204" pitchFamily="34" charset="0"/>
                </a:rPr>
                <a:t>L’aire du carré : côté x côté </a:t>
              </a:r>
            </a:p>
            <a:p>
              <a:pPr marL="0" indent="0" algn="just">
                <a:buFont typeface="Arial" panose="020B0604020202020204" pitchFamily="34" charset="0"/>
                <a:buNone/>
              </a:pPr>
              <a:r>
                <a:rPr lang="fr-FR" dirty="0" smtClean="0"/>
                <a:t>A = C x C</a:t>
              </a:r>
              <a:endParaRPr lang="fr-FR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670638" y="5053826"/>
            <a:ext cx="8229600" cy="1621549"/>
            <a:chOff x="642259" y="2896092"/>
            <a:chExt cx="8229600" cy="1621549"/>
          </a:xfrm>
        </p:grpSpPr>
        <p:sp>
          <p:nvSpPr>
            <p:cNvPr id="20" name="Espace réservé du contenu 2"/>
            <p:cNvSpPr txBox="1">
              <a:spLocks/>
            </p:cNvSpPr>
            <p:nvPr/>
          </p:nvSpPr>
          <p:spPr>
            <a:xfrm>
              <a:off x="642259" y="2896092"/>
              <a:ext cx="8229600" cy="115212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fr-FR" dirty="0" smtClean="0">
                  <a:latin typeface="Calibri" panose="020F0502020204030204" pitchFamily="34" charset="0"/>
                </a:rPr>
                <a:t>L’aire du rectangle : longueur x largeur </a:t>
              </a:r>
            </a:p>
            <a:p>
              <a:pPr marL="0" indent="0" algn="just">
                <a:buFont typeface="Arial" panose="020B0604020202020204" pitchFamily="34" charset="0"/>
                <a:buNone/>
              </a:pPr>
              <a:r>
                <a:rPr lang="fr-FR" dirty="0" smtClean="0"/>
                <a:t>A = L x </a:t>
              </a:r>
              <a:r>
                <a:rPr lang="fr-FR" sz="2000" dirty="0" smtClean="0">
                  <a:latin typeface="Cursif" panose="00000400000000000000" pitchFamily="2" charset="0"/>
                </a:rPr>
                <a:t>l</a:t>
              </a:r>
              <a:endParaRPr lang="fr-FR" sz="2000" dirty="0">
                <a:latin typeface="Cursif" panose="00000400000000000000" pitchFamily="2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01879" y="3799199"/>
              <a:ext cx="1440080" cy="7184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17" name="ZoneTexte 8"/>
            <p:cNvSpPr txBox="1"/>
            <p:nvPr/>
          </p:nvSpPr>
          <p:spPr>
            <a:xfrm>
              <a:off x="6461919" y="3426020"/>
              <a:ext cx="72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 smtClean="0"/>
                <a:t>7 m</a:t>
              </a:r>
              <a:endParaRPr lang="fr-FR" dirty="0"/>
            </a:p>
          </p:txBody>
        </p:sp>
        <p:sp>
          <p:nvSpPr>
            <p:cNvPr id="18" name="ZoneTexte 9"/>
            <p:cNvSpPr txBox="1"/>
            <p:nvPr/>
          </p:nvSpPr>
          <p:spPr>
            <a:xfrm rot="5400000">
              <a:off x="7441855" y="3970686"/>
              <a:ext cx="72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/>
                <a:t>3</a:t>
              </a:r>
              <a:r>
                <a:rPr lang="fr-FR" dirty="0" smtClean="0"/>
                <a:t> </a:t>
              </a:r>
              <a:r>
                <a:rPr lang="fr-FR" dirty="0" smtClean="0"/>
                <a:t>m</a:t>
              </a:r>
              <a:endParaRPr lang="fr-FR" dirty="0"/>
            </a:p>
          </p:txBody>
        </p:sp>
        <p:sp>
          <p:nvSpPr>
            <p:cNvPr id="19" name="ZoneTexte 10"/>
            <p:cNvSpPr txBox="1"/>
            <p:nvPr/>
          </p:nvSpPr>
          <p:spPr>
            <a:xfrm>
              <a:off x="6281919" y="3996680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b="1" dirty="0" smtClean="0">
                  <a:solidFill>
                    <a:srgbClr val="FF0000"/>
                  </a:solidFill>
                </a:rPr>
                <a:t>21 m</a:t>
              </a:r>
              <a:r>
                <a:rPr lang="fr-FR" b="1" baseline="30000" dirty="0" smtClean="0">
                  <a:solidFill>
                    <a:srgbClr val="FF0000"/>
                  </a:solidFill>
                </a:rPr>
                <a:t>2</a:t>
              </a:r>
              <a:endParaRPr lang="fr-FR" b="1" baseline="30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281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423</Words>
  <Application>Microsoft Office PowerPoint</Application>
  <PresentationFormat>Affichage à l'écran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Qu’est-ce que l’aire ?</vt:lpstr>
      <vt:lpstr>Comment mesurer l’aire d’une figure par pavage ?</vt:lpstr>
      <vt:lpstr>Comment estimer l’aire d’une figure par pavage ?</vt:lpstr>
      <vt:lpstr>Les unités d’aire</vt:lpstr>
      <vt:lpstr>Les unités d’aire</vt:lpstr>
      <vt:lpstr>Les unités d’aire</vt:lpstr>
      <vt:lpstr>Quelques formules à connaître.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69</cp:revision>
  <dcterms:created xsi:type="dcterms:W3CDTF">2020-04-23T07:55:41Z</dcterms:created>
  <dcterms:modified xsi:type="dcterms:W3CDTF">2021-06-07T18:56:30Z</dcterms:modified>
</cp:coreProperties>
</file>