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9" r:id="rId2"/>
    <p:sldId id="261" r:id="rId3"/>
    <p:sldId id="268" r:id="rId4"/>
    <p:sldId id="309" r:id="rId5"/>
    <p:sldId id="302" r:id="rId6"/>
    <p:sldId id="310" r:id="rId7"/>
    <p:sldId id="311" r:id="rId8"/>
    <p:sldId id="312" r:id="rId9"/>
    <p:sldId id="313" r:id="rId10"/>
    <p:sldId id="314" r:id="rId11"/>
    <p:sldId id="315" r:id="rId12"/>
    <p:sldId id="316" r:id="rId13"/>
    <p:sldId id="317" r:id="rId14"/>
    <p:sldId id="318" r:id="rId1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453" autoAdjust="0"/>
    <p:restoredTop sz="94707" autoAdjust="0"/>
  </p:normalViewPr>
  <p:slideViewPr>
    <p:cSldViewPr>
      <p:cViewPr varScale="1">
        <p:scale>
          <a:sx n="111" d="100"/>
          <a:sy n="111" d="100"/>
        </p:scale>
        <p:origin x="-95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6DAA84-1248-477E-A6D7-A9206194CA63}" type="datetimeFigureOut">
              <a:rPr lang="fr-FR" smtClean="0"/>
              <a:t>30/05/2021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3A5B69-9CE0-4A33-8DA9-77358997B8C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782972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3A5B69-9CE0-4A33-8DA9-77358997B8CC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57017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3A5B69-9CE0-4A33-8DA9-77358997B8CC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57017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5E204-ECAF-4230-B909-93799A7B8B73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/>
              <a:t>30/05/2021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CD331-F1AF-4E63-83DC-8AB86886A410}" type="slidenum">
              <a:rPr lang="fr-FR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89856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5E204-ECAF-4230-B909-93799A7B8B73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/>
              <a:t>30/05/2021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CD331-F1AF-4E63-83DC-8AB86886A410}" type="slidenum">
              <a:rPr lang="fr-FR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46552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5E204-ECAF-4230-B909-93799A7B8B73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/>
              <a:t>30/05/2021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CD331-F1AF-4E63-83DC-8AB86886A410}" type="slidenum">
              <a:rPr lang="fr-FR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3521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5E204-ECAF-4230-B909-93799A7B8B73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/>
              <a:t>30/05/2021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CD331-F1AF-4E63-83DC-8AB86886A410}" type="slidenum">
              <a:rPr lang="fr-FR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15094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5E204-ECAF-4230-B909-93799A7B8B73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/>
              <a:t>30/05/2021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CD331-F1AF-4E63-83DC-8AB86886A410}" type="slidenum">
              <a:rPr lang="fr-FR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70122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5E204-ECAF-4230-B909-93799A7B8B73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/>
              <a:t>30/05/2021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CD331-F1AF-4E63-83DC-8AB86886A410}" type="slidenum">
              <a:rPr lang="fr-FR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527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5E204-ECAF-4230-B909-93799A7B8B73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/>
              <a:t>30/05/2021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CD331-F1AF-4E63-83DC-8AB86886A410}" type="slidenum">
              <a:rPr lang="fr-FR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4534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5E204-ECAF-4230-B909-93799A7B8B73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/>
              <a:t>30/05/2021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CD331-F1AF-4E63-83DC-8AB86886A410}" type="slidenum">
              <a:rPr lang="fr-FR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88013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5E204-ECAF-4230-B909-93799A7B8B73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/>
              <a:t>30/05/2021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CD331-F1AF-4E63-83DC-8AB86886A410}" type="slidenum">
              <a:rPr lang="fr-FR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7086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5E204-ECAF-4230-B909-93799A7B8B73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/>
              <a:t>30/05/2021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CD331-F1AF-4E63-83DC-8AB86886A410}" type="slidenum">
              <a:rPr lang="fr-FR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54879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5E204-ECAF-4230-B909-93799A7B8B73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/>
              <a:t>30/05/2021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CD331-F1AF-4E63-83DC-8AB86886A410}" type="slidenum">
              <a:rPr lang="fr-FR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59994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A5E204-ECAF-4230-B909-93799A7B8B73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/>
              <a:t>30/05/2021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5CD331-F1AF-4E63-83DC-8AB86886A410}" type="slidenum">
              <a:rPr lang="fr-FR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63607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5000" r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3568" y="692696"/>
            <a:ext cx="7772400" cy="2259683"/>
          </a:xfrm>
        </p:spPr>
        <p:txBody>
          <a:bodyPr>
            <a:normAutofit/>
          </a:bodyPr>
          <a:lstStyle/>
          <a:p>
            <a:r>
              <a:rPr lang="fr-FR" sz="6600" dirty="0" smtClean="0">
                <a:solidFill>
                  <a:schemeClr val="bg1"/>
                </a:solidFill>
                <a:latin typeface="Cursif" panose="020B0603050302020204" pitchFamily="34" charset="0"/>
              </a:rPr>
              <a:t>Conjugaison</a:t>
            </a:r>
            <a:endParaRPr lang="fr-FR" sz="6600" dirty="0">
              <a:solidFill>
                <a:schemeClr val="bg1"/>
              </a:solidFill>
              <a:latin typeface="Cursif" panose="020B0603050302020204" pitchFamily="34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 rot="528486">
            <a:off x="2723976" y="3796990"/>
            <a:ext cx="3704456" cy="622920"/>
          </a:xfrm>
        </p:spPr>
        <p:txBody>
          <a:bodyPr/>
          <a:lstStyle/>
          <a:p>
            <a:r>
              <a:rPr lang="fr-FR" dirty="0" smtClean="0">
                <a:solidFill>
                  <a:schemeClr val="bg1"/>
                </a:solidFill>
              </a:rPr>
              <a:t>Présent de l’indicatif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4" name="Sous-titre 2"/>
          <p:cNvSpPr txBox="1">
            <a:spLocks/>
          </p:cNvSpPr>
          <p:nvPr/>
        </p:nvSpPr>
        <p:spPr>
          <a:xfrm rot="412450">
            <a:off x="704845" y="4690075"/>
            <a:ext cx="3850082" cy="58678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>
                <a:solidFill>
                  <a:prstClr val="white"/>
                </a:solidFill>
              </a:rPr>
              <a:t>Futur simple de l’indicatif</a:t>
            </a:r>
          </a:p>
        </p:txBody>
      </p:sp>
      <p:sp>
        <p:nvSpPr>
          <p:cNvPr id="5" name="Sous-titre 2"/>
          <p:cNvSpPr txBox="1">
            <a:spLocks/>
          </p:cNvSpPr>
          <p:nvPr/>
        </p:nvSpPr>
        <p:spPr>
          <a:xfrm rot="930355">
            <a:off x="4769700" y="3143637"/>
            <a:ext cx="3704456" cy="622920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>
                <a:solidFill>
                  <a:prstClr val="white"/>
                </a:solidFill>
              </a:rPr>
              <a:t>Passé composé de l’indicatif</a:t>
            </a:r>
          </a:p>
        </p:txBody>
      </p:sp>
      <p:sp>
        <p:nvSpPr>
          <p:cNvPr id="6" name="Sous-titre 2"/>
          <p:cNvSpPr txBox="1">
            <a:spLocks/>
          </p:cNvSpPr>
          <p:nvPr/>
        </p:nvSpPr>
        <p:spPr>
          <a:xfrm rot="21221105">
            <a:off x="994621" y="5706995"/>
            <a:ext cx="3704456" cy="62292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>
                <a:solidFill>
                  <a:prstClr val="white"/>
                </a:solidFill>
              </a:rPr>
              <a:t>Imparfait de l’indicatif</a:t>
            </a:r>
          </a:p>
        </p:txBody>
      </p:sp>
      <p:sp>
        <p:nvSpPr>
          <p:cNvPr id="7" name="Sous-titre 2"/>
          <p:cNvSpPr txBox="1">
            <a:spLocks/>
          </p:cNvSpPr>
          <p:nvPr/>
        </p:nvSpPr>
        <p:spPr>
          <a:xfrm rot="20388693">
            <a:off x="5603603" y="4455359"/>
            <a:ext cx="3337003" cy="489000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>
                <a:solidFill>
                  <a:prstClr val="white"/>
                </a:solidFill>
              </a:rPr>
              <a:t>Passé simple de l’indicatif</a:t>
            </a:r>
          </a:p>
        </p:txBody>
      </p:sp>
      <p:sp>
        <p:nvSpPr>
          <p:cNvPr id="8" name="Sous-titre 2"/>
          <p:cNvSpPr txBox="1">
            <a:spLocks/>
          </p:cNvSpPr>
          <p:nvPr/>
        </p:nvSpPr>
        <p:spPr>
          <a:xfrm rot="20749835">
            <a:off x="191700" y="3425326"/>
            <a:ext cx="2969856" cy="468699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>
                <a:solidFill>
                  <a:prstClr val="white"/>
                </a:solidFill>
              </a:rPr>
              <a:t>Présent de l’impératif</a:t>
            </a:r>
          </a:p>
        </p:txBody>
      </p:sp>
      <p:sp>
        <p:nvSpPr>
          <p:cNvPr id="9" name="Sous-titre 2"/>
          <p:cNvSpPr txBox="1">
            <a:spLocks/>
          </p:cNvSpPr>
          <p:nvPr/>
        </p:nvSpPr>
        <p:spPr>
          <a:xfrm rot="472542">
            <a:off x="5625251" y="5784105"/>
            <a:ext cx="2969856" cy="468699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>
                <a:solidFill>
                  <a:prstClr val="white"/>
                </a:solidFill>
              </a:rPr>
              <a:t>Présent du conditionnel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-1480473"/>
            <a:ext cx="6956425" cy="5353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Ellipse 9"/>
          <p:cNvSpPr/>
          <p:nvPr/>
        </p:nvSpPr>
        <p:spPr>
          <a:xfrm>
            <a:off x="467544" y="620688"/>
            <a:ext cx="1152128" cy="1152128"/>
          </a:xfrm>
          <a:prstGeom prst="ellipse">
            <a:avLst/>
          </a:prstGeom>
          <a:solidFill>
            <a:srgbClr val="33CC33"/>
          </a:solidFill>
          <a:ln>
            <a:solidFill>
              <a:srgbClr val="33CC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400" dirty="0" smtClean="0">
                <a:solidFill>
                  <a:schemeClr val="tx1"/>
                </a:solidFill>
              </a:rPr>
              <a:t>C8</a:t>
            </a:r>
            <a:endParaRPr lang="fr-FR" sz="4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0977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>
                <a:ea typeface="Script Ecole 2" panose="02000400000000000000" pitchFamily="2" charset="0"/>
              </a:rPr>
              <a:t>Les verbes du 3</a:t>
            </a:r>
            <a:r>
              <a:rPr lang="fr-FR" baseline="30000" dirty="0" smtClean="0">
                <a:ea typeface="Script Ecole 2" panose="02000400000000000000" pitchFamily="2" charset="0"/>
              </a:rPr>
              <a:t>ème</a:t>
            </a:r>
            <a:r>
              <a:rPr lang="fr-FR" dirty="0" smtClean="0">
                <a:ea typeface="Script Ecole 2" panose="02000400000000000000" pitchFamily="2" charset="0"/>
              </a:rPr>
              <a:t> groupe</a:t>
            </a:r>
            <a:br>
              <a:rPr lang="fr-FR" dirty="0" smtClean="0">
                <a:ea typeface="Script Ecole 2" panose="02000400000000000000" pitchFamily="2" charset="0"/>
              </a:rPr>
            </a:br>
            <a:endParaRPr lang="fr-FR" sz="3100" dirty="0">
              <a:ea typeface="Script Ecole 2" panose="02000400000000000000" pitchFamily="2" charset="0"/>
            </a:endParaRPr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6810432"/>
              </p:ext>
            </p:extLst>
          </p:nvPr>
        </p:nvGraphicFramePr>
        <p:xfrm>
          <a:off x="2051720" y="2492896"/>
          <a:ext cx="4800268" cy="25919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47875"/>
                <a:gridCol w="2352393"/>
              </a:tblGrid>
              <a:tr h="647994">
                <a:tc gridSpan="2">
                  <a:txBody>
                    <a:bodyPr/>
                    <a:lstStyle/>
                    <a:p>
                      <a:pPr algn="ctr"/>
                      <a:r>
                        <a:rPr lang="fr-FR" sz="3600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       Avoir </a:t>
                      </a:r>
                      <a:endParaRPr lang="fr-FR" sz="3600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7994">
                <a:tc>
                  <a:txBody>
                    <a:bodyPr/>
                    <a:lstStyle/>
                    <a:p>
                      <a:pPr algn="r"/>
                      <a:endParaRPr lang="fr-FR" sz="2400" b="1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2400" b="1" dirty="0" smtClean="0">
                          <a:solidFill>
                            <a:srgbClr val="FF000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Aie </a:t>
                      </a:r>
                      <a:endParaRPr lang="fr-FR" sz="2400" b="1" dirty="0">
                        <a:solidFill>
                          <a:srgbClr val="FF000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47994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2400" b="1" u="sng" dirty="0" smtClean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b="1" dirty="0" smtClean="0">
                          <a:solidFill>
                            <a:srgbClr val="FF000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Ayons </a:t>
                      </a:r>
                      <a:endParaRPr lang="fr-FR" sz="2400" b="1" dirty="0" smtClean="0">
                        <a:solidFill>
                          <a:srgbClr val="FF000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47994">
                <a:tc>
                  <a:txBody>
                    <a:bodyPr/>
                    <a:lstStyle/>
                    <a:p>
                      <a:pPr algn="r"/>
                      <a:endParaRPr lang="fr-FR" sz="2400" b="1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b="1" dirty="0" smtClean="0">
                          <a:solidFill>
                            <a:srgbClr val="FF000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Ayez </a:t>
                      </a:r>
                      <a:endParaRPr lang="fr-FR" sz="2400" b="1" dirty="0" smtClean="0">
                        <a:solidFill>
                          <a:srgbClr val="FF000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42580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>
                <a:ea typeface="Script Ecole 2" panose="02000400000000000000" pitchFamily="2" charset="0"/>
              </a:rPr>
              <a:t>Les verbes du 3</a:t>
            </a:r>
            <a:r>
              <a:rPr lang="fr-FR" baseline="30000" dirty="0" smtClean="0">
                <a:ea typeface="Script Ecole 2" panose="02000400000000000000" pitchFamily="2" charset="0"/>
              </a:rPr>
              <a:t>ème</a:t>
            </a:r>
            <a:r>
              <a:rPr lang="fr-FR" dirty="0" smtClean="0">
                <a:ea typeface="Script Ecole 2" panose="02000400000000000000" pitchFamily="2" charset="0"/>
              </a:rPr>
              <a:t> groupe</a:t>
            </a:r>
            <a:br>
              <a:rPr lang="fr-FR" dirty="0" smtClean="0">
                <a:ea typeface="Script Ecole 2" panose="02000400000000000000" pitchFamily="2" charset="0"/>
              </a:rPr>
            </a:br>
            <a:endParaRPr lang="fr-FR" sz="3100" dirty="0">
              <a:ea typeface="Script Ecole 2" panose="02000400000000000000" pitchFamily="2" charset="0"/>
            </a:endParaRPr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11316603"/>
              </p:ext>
            </p:extLst>
          </p:nvPr>
        </p:nvGraphicFramePr>
        <p:xfrm>
          <a:off x="2051720" y="2492896"/>
          <a:ext cx="4800268" cy="25919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47875"/>
                <a:gridCol w="2352393"/>
              </a:tblGrid>
              <a:tr h="647994">
                <a:tc gridSpan="2">
                  <a:txBody>
                    <a:bodyPr/>
                    <a:lstStyle/>
                    <a:p>
                      <a:pPr algn="ctr"/>
                      <a:r>
                        <a:rPr lang="fr-FR" sz="3600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       être</a:t>
                      </a:r>
                      <a:r>
                        <a:rPr lang="fr-FR" sz="3600" baseline="0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 </a:t>
                      </a:r>
                      <a:endParaRPr lang="fr-FR" sz="3600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7994">
                <a:tc>
                  <a:txBody>
                    <a:bodyPr/>
                    <a:lstStyle/>
                    <a:p>
                      <a:pPr algn="r"/>
                      <a:endParaRPr lang="fr-FR" sz="2400" b="1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2400" b="1" dirty="0" smtClean="0">
                          <a:solidFill>
                            <a:srgbClr val="FF000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sois</a:t>
                      </a:r>
                      <a:endParaRPr lang="fr-FR" sz="2400" b="1" dirty="0">
                        <a:solidFill>
                          <a:srgbClr val="FF000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47994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2400" b="1" u="sng" dirty="0" smtClean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b="1" dirty="0" smtClean="0">
                          <a:solidFill>
                            <a:srgbClr val="FF000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soyons</a:t>
                      </a:r>
                      <a:endParaRPr lang="fr-FR" sz="2400" b="1" dirty="0" smtClean="0">
                        <a:solidFill>
                          <a:srgbClr val="FF000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47994">
                <a:tc>
                  <a:txBody>
                    <a:bodyPr/>
                    <a:lstStyle/>
                    <a:p>
                      <a:pPr algn="r"/>
                      <a:endParaRPr lang="fr-FR" sz="2400" b="1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b="1" dirty="0" smtClean="0">
                          <a:solidFill>
                            <a:srgbClr val="FF000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soyez </a:t>
                      </a:r>
                      <a:endParaRPr lang="fr-FR" sz="2400" b="1" dirty="0" smtClean="0">
                        <a:solidFill>
                          <a:srgbClr val="FF000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8416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>
                <a:ea typeface="Script Ecole 2" panose="02000400000000000000" pitchFamily="2" charset="0"/>
              </a:rPr>
              <a:t>Les verbes du 3</a:t>
            </a:r>
            <a:r>
              <a:rPr lang="fr-FR" baseline="30000" dirty="0" smtClean="0">
                <a:ea typeface="Script Ecole 2" panose="02000400000000000000" pitchFamily="2" charset="0"/>
              </a:rPr>
              <a:t>ème</a:t>
            </a:r>
            <a:r>
              <a:rPr lang="fr-FR" dirty="0" smtClean="0">
                <a:ea typeface="Script Ecole 2" panose="02000400000000000000" pitchFamily="2" charset="0"/>
              </a:rPr>
              <a:t> groupe</a:t>
            </a:r>
            <a:br>
              <a:rPr lang="fr-FR" dirty="0" smtClean="0">
                <a:ea typeface="Script Ecole 2" panose="02000400000000000000" pitchFamily="2" charset="0"/>
              </a:rPr>
            </a:br>
            <a:endParaRPr lang="fr-FR" sz="3100" dirty="0">
              <a:ea typeface="Script Ecole 2" panose="02000400000000000000" pitchFamily="2" charset="0"/>
            </a:endParaRPr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75769410"/>
              </p:ext>
            </p:extLst>
          </p:nvPr>
        </p:nvGraphicFramePr>
        <p:xfrm>
          <a:off x="2051720" y="2492896"/>
          <a:ext cx="4800268" cy="25919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47875"/>
                <a:gridCol w="2352393"/>
              </a:tblGrid>
              <a:tr h="647994">
                <a:tc gridSpan="2">
                  <a:txBody>
                    <a:bodyPr/>
                    <a:lstStyle/>
                    <a:p>
                      <a:pPr algn="ctr"/>
                      <a:r>
                        <a:rPr lang="fr-FR" sz="3600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       aller</a:t>
                      </a:r>
                      <a:r>
                        <a:rPr lang="fr-FR" sz="3600" baseline="0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 </a:t>
                      </a:r>
                      <a:endParaRPr lang="fr-FR" sz="3600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7994">
                <a:tc>
                  <a:txBody>
                    <a:bodyPr/>
                    <a:lstStyle/>
                    <a:p>
                      <a:pPr algn="r"/>
                      <a:endParaRPr lang="fr-FR" sz="2400" b="1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2400" b="1" dirty="0" smtClean="0">
                          <a:solidFill>
                            <a:srgbClr val="FF000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va</a:t>
                      </a:r>
                      <a:endParaRPr lang="fr-FR" sz="2400" b="1" dirty="0">
                        <a:solidFill>
                          <a:srgbClr val="FF000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47994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2400" b="1" u="sng" dirty="0" smtClean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b="1" dirty="0" smtClean="0">
                          <a:solidFill>
                            <a:srgbClr val="FF000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allons</a:t>
                      </a:r>
                      <a:endParaRPr lang="fr-FR" sz="2400" b="1" dirty="0" smtClean="0">
                        <a:solidFill>
                          <a:srgbClr val="FF000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47994">
                <a:tc>
                  <a:txBody>
                    <a:bodyPr/>
                    <a:lstStyle/>
                    <a:p>
                      <a:pPr algn="r"/>
                      <a:endParaRPr lang="fr-FR" sz="2400" b="1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b="1" dirty="0" smtClean="0">
                          <a:solidFill>
                            <a:srgbClr val="FF000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allez </a:t>
                      </a:r>
                      <a:endParaRPr lang="fr-FR" sz="2400" b="1" dirty="0" smtClean="0">
                        <a:solidFill>
                          <a:srgbClr val="FF000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85883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>
                <a:ea typeface="Script Ecole 2" panose="02000400000000000000" pitchFamily="2" charset="0"/>
              </a:rPr>
              <a:t>Les verbes du 3</a:t>
            </a:r>
            <a:r>
              <a:rPr lang="fr-FR" baseline="30000" dirty="0" smtClean="0">
                <a:ea typeface="Script Ecole 2" panose="02000400000000000000" pitchFamily="2" charset="0"/>
              </a:rPr>
              <a:t>ème</a:t>
            </a:r>
            <a:r>
              <a:rPr lang="fr-FR" dirty="0" smtClean="0">
                <a:ea typeface="Script Ecole 2" panose="02000400000000000000" pitchFamily="2" charset="0"/>
              </a:rPr>
              <a:t> groupe</a:t>
            </a:r>
            <a:br>
              <a:rPr lang="fr-FR" dirty="0" smtClean="0">
                <a:ea typeface="Script Ecole 2" panose="02000400000000000000" pitchFamily="2" charset="0"/>
              </a:rPr>
            </a:br>
            <a:endParaRPr lang="fr-FR" sz="3100" dirty="0">
              <a:ea typeface="Script Ecole 2" panose="02000400000000000000" pitchFamily="2" charset="0"/>
            </a:endParaRPr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0141329"/>
              </p:ext>
            </p:extLst>
          </p:nvPr>
        </p:nvGraphicFramePr>
        <p:xfrm>
          <a:off x="467544" y="2492896"/>
          <a:ext cx="8352930" cy="25919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0586"/>
                <a:gridCol w="1670586"/>
                <a:gridCol w="1670586"/>
                <a:gridCol w="1670586"/>
                <a:gridCol w="1670586"/>
              </a:tblGrid>
              <a:tr h="647994">
                <a:tc>
                  <a:txBody>
                    <a:bodyPr/>
                    <a:lstStyle/>
                    <a:p>
                      <a:pPr algn="ctr"/>
                      <a:r>
                        <a:rPr lang="fr-FR" sz="2800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prendre</a:t>
                      </a:r>
                      <a:endParaRPr lang="fr-FR" sz="2800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faire </a:t>
                      </a:r>
                      <a:endParaRPr lang="fr-FR" sz="2800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dire </a:t>
                      </a:r>
                      <a:endParaRPr lang="fr-FR" sz="2800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venir</a:t>
                      </a:r>
                      <a:endParaRPr lang="fr-FR" sz="2800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voir </a:t>
                      </a:r>
                      <a:endParaRPr lang="fr-FR" sz="2800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47994">
                <a:tc>
                  <a:txBody>
                    <a:bodyPr/>
                    <a:lstStyle/>
                    <a:p>
                      <a:pPr algn="ctr"/>
                      <a:r>
                        <a:rPr lang="fr-FR" sz="2400" b="1" u="none" dirty="0" smtClean="0">
                          <a:solidFill>
                            <a:srgbClr val="FF000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prends</a:t>
                      </a:r>
                      <a:endParaRPr lang="fr-FR" sz="2400" b="1" u="none" dirty="0">
                        <a:solidFill>
                          <a:srgbClr val="FF000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b="1" u="none" dirty="0" smtClean="0">
                          <a:solidFill>
                            <a:srgbClr val="FF000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fais</a:t>
                      </a:r>
                      <a:endParaRPr lang="fr-FR" sz="2400" b="1" u="none" dirty="0">
                        <a:solidFill>
                          <a:srgbClr val="FF000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b="1" u="none" dirty="0" smtClean="0">
                          <a:solidFill>
                            <a:srgbClr val="FF000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dis</a:t>
                      </a:r>
                      <a:endParaRPr lang="fr-FR" sz="2400" b="1" u="none" dirty="0">
                        <a:solidFill>
                          <a:srgbClr val="FF000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b="1" u="none" dirty="0" smtClean="0">
                          <a:solidFill>
                            <a:srgbClr val="FF000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viens</a:t>
                      </a:r>
                      <a:endParaRPr lang="fr-FR" sz="2400" b="1" u="none" dirty="0">
                        <a:solidFill>
                          <a:srgbClr val="FF000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b="1" u="none" dirty="0" smtClean="0">
                          <a:solidFill>
                            <a:srgbClr val="FF000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vois</a:t>
                      </a:r>
                      <a:endParaRPr lang="fr-FR" sz="2400" b="1" u="none" dirty="0">
                        <a:solidFill>
                          <a:srgbClr val="FF000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4799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b="1" u="none" dirty="0" smtClean="0">
                          <a:solidFill>
                            <a:srgbClr val="FF000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prenons</a:t>
                      </a:r>
                      <a:endParaRPr lang="fr-FR" sz="2400" b="1" u="none" dirty="0" smtClean="0">
                        <a:solidFill>
                          <a:srgbClr val="FF000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b="1" u="none" dirty="0" smtClean="0">
                          <a:solidFill>
                            <a:srgbClr val="FF000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faisons</a:t>
                      </a:r>
                      <a:endParaRPr lang="fr-FR" sz="2400" b="1" u="none" dirty="0" smtClean="0">
                        <a:solidFill>
                          <a:srgbClr val="FF000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b="1" u="none" dirty="0" smtClean="0">
                          <a:solidFill>
                            <a:srgbClr val="FF000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disons</a:t>
                      </a:r>
                      <a:endParaRPr lang="fr-FR" sz="2400" b="1" u="none" dirty="0" smtClean="0">
                        <a:solidFill>
                          <a:srgbClr val="FF000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b="1" u="none" dirty="0" smtClean="0">
                          <a:solidFill>
                            <a:srgbClr val="FF000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venons</a:t>
                      </a:r>
                      <a:endParaRPr lang="fr-FR" sz="2400" b="1" u="none" dirty="0" smtClean="0">
                        <a:solidFill>
                          <a:srgbClr val="FF000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b="1" u="none" dirty="0" smtClean="0">
                          <a:solidFill>
                            <a:srgbClr val="FF000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voyons</a:t>
                      </a:r>
                      <a:endParaRPr lang="fr-FR" sz="2400" b="1" u="none" dirty="0" smtClean="0">
                        <a:solidFill>
                          <a:srgbClr val="FF000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47994">
                <a:tc>
                  <a:txBody>
                    <a:bodyPr/>
                    <a:lstStyle/>
                    <a:p>
                      <a:pPr algn="ctr"/>
                      <a:r>
                        <a:rPr lang="fr-FR" sz="2400" b="1" u="none" dirty="0" smtClean="0">
                          <a:solidFill>
                            <a:srgbClr val="FF000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prenez</a:t>
                      </a:r>
                      <a:endParaRPr lang="fr-FR" sz="2400" b="1" u="none" dirty="0">
                        <a:solidFill>
                          <a:srgbClr val="FF000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b="1" u="none" dirty="0" smtClean="0">
                          <a:solidFill>
                            <a:srgbClr val="FF000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faites</a:t>
                      </a:r>
                      <a:endParaRPr lang="fr-FR" sz="2400" b="1" u="none" dirty="0">
                        <a:solidFill>
                          <a:srgbClr val="FF000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b="1" u="none" dirty="0" smtClean="0">
                          <a:solidFill>
                            <a:srgbClr val="FF000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dites </a:t>
                      </a:r>
                      <a:endParaRPr lang="fr-FR" sz="2400" b="1" u="none" dirty="0" smtClean="0">
                        <a:solidFill>
                          <a:srgbClr val="FF000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b="1" u="none" dirty="0" smtClean="0">
                          <a:solidFill>
                            <a:srgbClr val="FF000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venez</a:t>
                      </a:r>
                      <a:endParaRPr lang="fr-FR" sz="2400" b="1" u="none" dirty="0" smtClean="0">
                        <a:solidFill>
                          <a:srgbClr val="FF000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b="1" u="none" dirty="0" smtClean="0">
                          <a:solidFill>
                            <a:srgbClr val="FF000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voyez</a:t>
                      </a:r>
                      <a:endParaRPr lang="fr-FR" sz="2400" b="1" u="none" dirty="0" smtClean="0">
                        <a:solidFill>
                          <a:srgbClr val="FF000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03207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fr-FR" dirty="0" smtClean="0">
                <a:ea typeface="Script Ecole 2" panose="02000400000000000000" pitchFamily="2" charset="0"/>
              </a:rPr>
              <a:t>Bon à savoir !</a:t>
            </a:r>
            <a:endParaRPr lang="fr-FR" sz="3100" dirty="0">
              <a:ea typeface="Script Ecole 2" panose="02000400000000000000" pitchFamily="2" charset="0"/>
            </a:endParaRP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9712" y="188640"/>
            <a:ext cx="675054" cy="806772"/>
          </a:xfrm>
          <a:prstGeom prst="rect">
            <a:avLst/>
          </a:prstGeom>
        </p:spPr>
      </p:pic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03671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r-FR" dirty="0" smtClean="0"/>
              <a:t>Quand il y a « </a:t>
            </a:r>
            <a:r>
              <a:rPr lang="fr-FR" dirty="0" smtClean="0">
                <a:solidFill>
                  <a:srgbClr val="FF0000"/>
                </a:solidFill>
              </a:rPr>
              <a:t>en</a:t>
            </a:r>
            <a:r>
              <a:rPr lang="fr-FR" dirty="0" smtClean="0"/>
              <a:t> » ou « </a:t>
            </a:r>
            <a:r>
              <a:rPr lang="fr-FR" dirty="0" smtClean="0">
                <a:solidFill>
                  <a:srgbClr val="FF0000"/>
                </a:solidFill>
              </a:rPr>
              <a:t>y</a:t>
            </a:r>
            <a:r>
              <a:rPr lang="fr-FR" dirty="0" smtClean="0"/>
              <a:t> » derrière un verbe, on ajoute un </a:t>
            </a:r>
            <a:r>
              <a:rPr lang="fr-FR" dirty="0" smtClean="0">
                <a:solidFill>
                  <a:srgbClr val="00B050"/>
                </a:solidFill>
              </a:rPr>
              <a:t>s</a:t>
            </a:r>
            <a:r>
              <a:rPr lang="fr-FR" dirty="0" smtClean="0"/>
              <a:t> pour faire la liaison.</a:t>
            </a:r>
            <a:endParaRPr lang="fr-FR" dirty="0"/>
          </a:p>
        </p:txBody>
      </p:sp>
      <p:sp>
        <p:nvSpPr>
          <p:cNvPr id="6" name="Espace réservé du contenu 4"/>
          <p:cNvSpPr txBox="1">
            <a:spLocks/>
          </p:cNvSpPr>
          <p:nvPr/>
        </p:nvSpPr>
        <p:spPr>
          <a:xfrm>
            <a:off x="539552" y="3284984"/>
            <a:ext cx="8229600" cy="648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fr-FR" dirty="0" smtClean="0"/>
              <a:t>Mange tes carottes. </a:t>
            </a:r>
            <a:r>
              <a:rPr lang="fr-FR" dirty="0" smtClean="0">
                <a:sym typeface="Wingdings" panose="05000000000000000000" pitchFamily="2" charset="2"/>
              </a:rPr>
              <a:t> Mange</a:t>
            </a:r>
            <a:r>
              <a:rPr lang="fr-FR" dirty="0" smtClean="0">
                <a:solidFill>
                  <a:srgbClr val="00B050"/>
                </a:solidFill>
                <a:sym typeface="Wingdings" panose="05000000000000000000" pitchFamily="2" charset="2"/>
              </a:rPr>
              <a:t>s</a:t>
            </a:r>
            <a:r>
              <a:rPr lang="fr-FR" dirty="0" smtClean="0">
                <a:sym typeface="Wingdings" panose="05000000000000000000" pitchFamily="2" charset="2"/>
              </a:rPr>
              <a:t>-en.</a:t>
            </a:r>
            <a:r>
              <a:rPr lang="fr-FR" dirty="0" smtClean="0"/>
              <a:t> </a:t>
            </a:r>
            <a:endParaRPr lang="fr-FR" dirty="0"/>
          </a:p>
        </p:txBody>
      </p:sp>
      <p:sp>
        <p:nvSpPr>
          <p:cNvPr id="7" name="Espace réservé du contenu 4"/>
          <p:cNvSpPr txBox="1">
            <a:spLocks/>
          </p:cNvSpPr>
          <p:nvPr/>
        </p:nvSpPr>
        <p:spPr>
          <a:xfrm>
            <a:off x="548098" y="4293096"/>
            <a:ext cx="8229600" cy="648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fr-FR" dirty="0" smtClean="0"/>
              <a:t>Va chercher du pain. </a:t>
            </a:r>
            <a:r>
              <a:rPr lang="fr-FR" dirty="0" smtClean="0">
                <a:sym typeface="Wingdings" panose="05000000000000000000" pitchFamily="2" charset="2"/>
              </a:rPr>
              <a:t> </a:t>
            </a:r>
            <a:r>
              <a:rPr lang="fr-FR" dirty="0" err="1" smtClean="0">
                <a:sym typeface="Wingdings" panose="05000000000000000000" pitchFamily="2" charset="2"/>
              </a:rPr>
              <a:t>Va</a:t>
            </a:r>
            <a:r>
              <a:rPr lang="fr-FR" dirty="0" err="1" smtClean="0">
                <a:solidFill>
                  <a:srgbClr val="00B050"/>
                </a:solidFill>
                <a:sym typeface="Wingdings" panose="05000000000000000000" pitchFamily="2" charset="2"/>
              </a:rPr>
              <a:t>s</a:t>
            </a:r>
            <a:r>
              <a:rPr lang="fr-FR" dirty="0" err="1" smtClean="0">
                <a:sym typeface="Wingdings" panose="05000000000000000000" pitchFamily="2" charset="2"/>
              </a:rPr>
              <a:t>-y</a:t>
            </a:r>
            <a:r>
              <a:rPr lang="fr-FR" dirty="0" smtClean="0">
                <a:sym typeface="Wingdings" panose="05000000000000000000" pitchFamily="2" charset="2"/>
              </a:rPr>
              <a:t>.</a:t>
            </a:r>
            <a:r>
              <a:rPr lang="fr-FR" dirty="0" smtClean="0"/>
              <a:t>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82970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5000" r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-1480473"/>
            <a:ext cx="6956425" cy="5353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3568" y="692696"/>
            <a:ext cx="7772400" cy="2259683"/>
          </a:xfrm>
        </p:spPr>
        <p:txBody>
          <a:bodyPr>
            <a:normAutofit/>
          </a:bodyPr>
          <a:lstStyle/>
          <a:p>
            <a:r>
              <a:rPr lang="fr-FR" sz="6600" dirty="0" smtClean="0">
                <a:solidFill>
                  <a:schemeClr val="bg1"/>
                </a:solidFill>
                <a:latin typeface="Cursif" panose="020B0603050302020204" pitchFamily="34" charset="0"/>
              </a:rPr>
              <a:t>Conjugaison</a:t>
            </a:r>
            <a:endParaRPr lang="fr-FR" sz="6600" dirty="0">
              <a:solidFill>
                <a:schemeClr val="bg1"/>
              </a:solidFill>
              <a:latin typeface="Cursif" panose="020B0603050302020204" pitchFamily="34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 rot="528486">
            <a:off x="2723976" y="3796990"/>
            <a:ext cx="3704456" cy="622920"/>
          </a:xfrm>
        </p:spPr>
        <p:txBody>
          <a:bodyPr/>
          <a:lstStyle/>
          <a:p>
            <a:r>
              <a:rPr lang="fr-FR" dirty="0" smtClean="0">
                <a:solidFill>
                  <a:schemeClr val="bg1"/>
                </a:solidFill>
              </a:rPr>
              <a:t>Présent de l’indicatif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4" name="Sous-titre 2"/>
          <p:cNvSpPr txBox="1">
            <a:spLocks/>
          </p:cNvSpPr>
          <p:nvPr/>
        </p:nvSpPr>
        <p:spPr>
          <a:xfrm rot="412450">
            <a:off x="704845" y="4690075"/>
            <a:ext cx="3850082" cy="58678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>
                <a:solidFill>
                  <a:prstClr val="white"/>
                </a:solidFill>
              </a:rPr>
              <a:t>Futur simple de l’indicatif</a:t>
            </a:r>
          </a:p>
        </p:txBody>
      </p:sp>
      <p:sp>
        <p:nvSpPr>
          <p:cNvPr id="5" name="Sous-titre 2"/>
          <p:cNvSpPr txBox="1">
            <a:spLocks/>
          </p:cNvSpPr>
          <p:nvPr/>
        </p:nvSpPr>
        <p:spPr>
          <a:xfrm rot="930355">
            <a:off x="4769700" y="3143637"/>
            <a:ext cx="3704456" cy="622920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>
                <a:solidFill>
                  <a:prstClr val="white"/>
                </a:solidFill>
              </a:rPr>
              <a:t>Passé </a:t>
            </a:r>
            <a:r>
              <a:rPr lang="fr-FR" dirty="0" smtClean="0">
                <a:solidFill>
                  <a:prstClr val="white"/>
                </a:solidFill>
              </a:rPr>
              <a:t>composé </a:t>
            </a:r>
            <a:r>
              <a:rPr lang="fr-FR" dirty="0">
                <a:solidFill>
                  <a:prstClr val="white"/>
                </a:solidFill>
              </a:rPr>
              <a:t>de l’indicatif</a:t>
            </a:r>
          </a:p>
        </p:txBody>
      </p:sp>
      <p:sp>
        <p:nvSpPr>
          <p:cNvPr id="6" name="Sous-titre 2"/>
          <p:cNvSpPr txBox="1">
            <a:spLocks/>
          </p:cNvSpPr>
          <p:nvPr/>
        </p:nvSpPr>
        <p:spPr>
          <a:xfrm rot="21221105">
            <a:off x="994621" y="5706995"/>
            <a:ext cx="3704456" cy="62292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>
                <a:solidFill>
                  <a:prstClr val="white"/>
                </a:solidFill>
              </a:rPr>
              <a:t>Imparfait de l’indicatif</a:t>
            </a:r>
          </a:p>
        </p:txBody>
      </p:sp>
      <p:sp>
        <p:nvSpPr>
          <p:cNvPr id="7" name="Sous-titre 2"/>
          <p:cNvSpPr txBox="1">
            <a:spLocks/>
          </p:cNvSpPr>
          <p:nvPr/>
        </p:nvSpPr>
        <p:spPr>
          <a:xfrm rot="20388693">
            <a:off x="5603603" y="4455359"/>
            <a:ext cx="3337003" cy="489000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>
                <a:solidFill>
                  <a:prstClr val="white"/>
                </a:solidFill>
              </a:rPr>
              <a:t>Passé simple de l’indicatif</a:t>
            </a:r>
          </a:p>
        </p:txBody>
      </p:sp>
      <p:sp>
        <p:nvSpPr>
          <p:cNvPr id="8" name="Sous-titre 2"/>
          <p:cNvSpPr txBox="1">
            <a:spLocks/>
          </p:cNvSpPr>
          <p:nvPr/>
        </p:nvSpPr>
        <p:spPr>
          <a:xfrm rot="20749835">
            <a:off x="191700" y="3425326"/>
            <a:ext cx="2969856" cy="468699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>
                <a:solidFill>
                  <a:prstClr val="white"/>
                </a:solidFill>
              </a:rPr>
              <a:t>Présent de l’impératif</a:t>
            </a:r>
          </a:p>
        </p:txBody>
      </p:sp>
      <p:sp>
        <p:nvSpPr>
          <p:cNvPr id="9" name="Sous-titre 2"/>
          <p:cNvSpPr txBox="1">
            <a:spLocks/>
          </p:cNvSpPr>
          <p:nvPr/>
        </p:nvSpPr>
        <p:spPr>
          <a:xfrm rot="472542">
            <a:off x="5625251" y="5784105"/>
            <a:ext cx="2969856" cy="468699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>
                <a:solidFill>
                  <a:prstClr val="white"/>
                </a:solidFill>
              </a:rPr>
              <a:t>Présent du conditionnel</a:t>
            </a:r>
          </a:p>
        </p:txBody>
      </p:sp>
      <p:sp>
        <p:nvSpPr>
          <p:cNvPr id="11" name="Ellipse 10"/>
          <p:cNvSpPr/>
          <p:nvPr/>
        </p:nvSpPr>
        <p:spPr>
          <a:xfrm>
            <a:off x="467544" y="620688"/>
            <a:ext cx="1152128" cy="1152128"/>
          </a:xfrm>
          <a:prstGeom prst="ellipse">
            <a:avLst/>
          </a:prstGeom>
          <a:solidFill>
            <a:srgbClr val="33CC33"/>
          </a:solidFill>
          <a:ln>
            <a:solidFill>
              <a:srgbClr val="33CC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400" dirty="0" smtClean="0">
                <a:solidFill>
                  <a:schemeClr val="tx1"/>
                </a:solidFill>
              </a:rPr>
              <a:t>C8</a:t>
            </a:r>
            <a:endParaRPr lang="fr-FR" sz="4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15660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42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42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42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42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42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  <p:bldP spid="6" grpId="0"/>
      <p:bldP spid="7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b="1" dirty="0" smtClean="0">
                <a:solidFill>
                  <a:schemeClr val="bg1"/>
                </a:solidFill>
                <a:latin typeface="+mn-lt"/>
                <a:ea typeface="Script Ecole 2" panose="02000400000000000000" pitchFamily="2" charset="0"/>
              </a:rPr>
              <a:t>Le </a:t>
            </a:r>
            <a:r>
              <a:rPr lang="fr-FR" b="1" dirty="0" smtClean="0">
                <a:solidFill>
                  <a:schemeClr val="bg1"/>
                </a:solidFill>
                <a:latin typeface="+mn-lt"/>
                <a:ea typeface="Script Ecole 2" panose="02000400000000000000" pitchFamily="2" charset="0"/>
              </a:rPr>
              <a:t>présent de l’impératif</a:t>
            </a:r>
            <a:endParaRPr lang="fr-FR" b="1" dirty="0">
              <a:solidFill>
                <a:schemeClr val="bg1"/>
              </a:solidFill>
              <a:latin typeface="+mn-lt"/>
              <a:ea typeface="Script Ecole 2" panose="02000400000000000000" pitchFamily="2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97395" y="2655468"/>
            <a:ext cx="8229600" cy="175785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fr-FR" dirty="0" smtClean="0">
                <a:solidFill>
                  <a:schemeClr val="bg1"/>
                </a:solidFill>
              </a:rPr>
              <a:t>Une phrase impérative sert à donner un ordre ou à interdire. Elle se termine par un point ou un point d’exclamation.</a:t>
            </a:r>
            <a:endParaRPr lang="fr-FR" dirty="0" smtClean="0">
              <a:solidFill>
                <a:schemeClr val="bg1"/>
              </a:solidFill>
            </a:endParaRPr>
          </a:p>
        </p:txBody>
      </p:sp>
      <p:sp>
        <p:nvSpPr>
          <p:cNvPr id="8" name="Espace réservé du contenu 2"/>
          <p:cNvSpPr txBox="1">
            <a:spLocks/>
          </p:cNvSpPr>
          <p:nvPr/>
        </p:nvSpPr>
        <p:spPr>
          <a:xfrm>
            <a:off x="464620" y="1340768"/>
            <a:ext cx="8229600" cy="129614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r>
              <a:rPr lang="fr-FR" dirty="0" smtClean="0">
                <a:solidFill>
                  <a:schemeClr val="bg1"/>
                </a:solidFill>
              </a:rPr>
              <a:t>Le </a:t>
            </a:r>
            <a:r>
              <a:rPr lang="fr-FR" dirty="0" smtClean="0">
                <a:solidFill>
                  <a:srgbClr val="33CC33"/>
                </a:solidFill>
              </a:rPr>
              <a:t>présent de l’impératif </a:t>
            </a:r>
            <a:r>
              <a:rPr lang="fr-FR" dirty="0" smtClean="0">
                <a:solidFill>
                  <a:schemeClr val="bg1"/>
                </a:solidFill>
              </a:rPr>
              <a:t>est le temps utilisé dans les phrases impératives (injonctives).</a:t>
            </a:r>
            <a:endParaRPr lang="fr-FR" dirty="0" smtClean="0">
              <a:solidFill>
                <a:schemeClr val="bg1"/>
              </a:solidFill>
            </a:endParaRPr>
          </a:p>
        </p:txBody>
      </p:sp>
      <p:sp>
        <p:nvSpPr>
          <p:cNvPr id="9" name="Espace réservé du contenu 2"/>
          <p:cNvSpPr txBox="1">
            <a:spLocks/>
          </p:cNvSpPr>
          <p:nvPr/>
        </p:nvSpPr>
        <p:spPr>
          <a:xfrm>
            <a:off x="464620" y="4437112"/>
            <a:ext cx="8229600" cy="129614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r>
              <a:rPr lang="fr-FR" dirty="0">
                <a:solidFill>
                  <a:srgbClr val="33CC33"/>
                </a:solidFill>
              </a:rPr>
              <a:t>L</a:t>
            </a:r>
            <a:r>
              <a:rPr lang="fr-FR" dirty="0" smtClean="0">
                <a:solidFill>
                  <a:srgbClr val="33CC33"/>
                </a:solidFill>
              </a:rPr>
              <a:t>’impératif </a:t>
            </a:r>
            <a:r>
              <a:rPr lang="fr-FR" dirty="0" smtClean="0">
                <a:solidFill>
                  <a:schemeClr val="bg1"/>
                </a:solidFill>
              </a:rPr>
              <a:t>est un mode de conjugaison qui sert à donner des ordres, à interdire.</a:t>
            </a:r>
            <a:endParaRPr lang="fr-FR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01233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8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b="1" dirty="0" smtClean="0">
                <a:solidFill>
                  <a:schemeClr val="bg1"/>
                </a:solidFill>
                <a:latin typeface="+mn-lt"/>
                <a:ea typeface="Script Ecole 2" panose="02000400000000000000" pitchFamily="2" charset="0"/>
              </a:rPr>
              <a:t>Le </a:t>
            </a:r>
            <a:r>
              <a:rPr lang="fr-FR" b="1" dirty="0" smtClean="0">
                <a:solidFill>
                  <a:schemeClr val="bg1"/>
                </a:solidFill>
                <a:latin typeface="+mn-lt"/>
                <a:ea typeface="Script Ecole 2" panose="02000400000000000000" pitchFamily="2" charset="0"/>
              </a:rPr>
              <a:t>présent de l’impératif</a:t>
            </a:r>
            <a:endParaRPr lang="fr-FR" b="1" dirty="0">
              <a:solidFill>
                <a:schemeClr val="bg1"/>
              </a:solidFill>
              <a:latin typeface="+mn-lt"/>
              <a:ea typeface="Script Ecole 2" panose="02000400000000000000" pitchFamily="2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00503" y="1196752"/>
            <a:ext cx="8229600" cy="2261907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fr-FR" dirty="0" smtClean="0">
                <a:solidFill>
                  <a:schemeClr val="bg1"/>
                </a:solidFill>
              </a:rPr>
              <a:t>Le mode impératif est particulier car il n’y a que 3 personnes de conjugaison : </a:t>
            </a:r>
          </a:p>
          <a:p>
            <a:pPr algn="just">
              <a:buFontTx/>
              <a:buChar char="-"/>
            </a:pPr>
            <a:r>
              <a:rPr lang="fr-FR" dirty="0" smtClean="0">
                <a:solidFill>
                  <a:srgbClr val="92D050"/>
                </a:solidFill>
              </a:rPr>
              <a:t>La 2</a:t>
            </a:r>
            <a:r>
              <a:rPr lang="fr-FR" baseline="30000" dirty="0" smtClean="0">
                <a:solidFill>
                  <a:srgbClr val="92D050"/>
                </a:solidFill>
              </a:rPr>
              <a:t>ème</a:t>
            </a:r>
            <a:r>
              <a:rPr lang="fr-FR" dirty="0" smtClean="0">
                <a:solidFill>
                  <a:srgbClr val="92D050"/>
                </a:solidFill>
              </a:rPr>
              <a:t> personne du singulier,</a:t>
            </a:r>
          </a:p>
          <a:p>
            <a:pPr algn="just">
              <a:buFontTx/>
              <a:buChar char="-"/>
            </a:pPr>
            <a:r>
              <a:rPr lang="fr-FR" dirty="0" smtClean="0">
                <a:solidFill>
                  <a:srgbClr val="92D050"/>
                </a:solidFill>
              </a:rPr>
              <a:t>La 1</a:t>
            </a:r>
            <a:r>
              <a:rPr lang="fr-FR" baseline="30000" dirty="0" smtClean="0">
                <a:solidFill>
                  <a:srgbClr val="92D050"/>
                </a:solidFill>
              </a:rPr>
              <a:t>ère</a:t>
            </a:r>
            <a:r>
              <a:rPr lang="fr-FR" dirty="0" smtClean="0">
                <a:solidFill>
                  <a:srgbClr val="92D050"/>
                </a:solidFill>
              </a:rPr>
              <a:t> personne du pluriel,</a:t>
            </a:r>
          </a:p>
          <a:p>
            <a:pPr algn="just">
              <a:buFontTx/>
              <a:buChar char="-"/>
            </a:pPr>
            <a:r>
              <a:rPr lang="fr-FR" dirty="0" smtClean="0">
                <a:solidFill>
                  <a:srgbClr val="92D050"/>
                </a:solidFill>
              </a:rPr>
              <a:t>La 2</a:t>
            </a:r>
            <a:r>
              <a:rPr lang="fr-FR" baseline="30000" dirty="0" smtClean="0">
                <a:solidFill>
                  <a:srgbClr val="92D050"/>
                </a:solidFill>
              </a:rPr>
              <a:t>ème</a:t>
            </a:r>
            <a:r>
              <a:rPr lang="fr-FR" dirty="0" smtClean="0">
                <a:solidFill>
                  <a:srgbClr val="92D050"/>
                </a:solidFill>
              </a:rPr>
              <a:t> personne du pluriel.</a:t>
            </a:r>
            <a:endParaRPr lang="fr-FR" dirty="0" smtClean="0">
              <a:solidFill>
                <a:srgbClr val="92D050"/>
              </a:solidFill>
            </a:endParaRPr>
          </a:p>
        </p:txBody>
      </p:sp>
      <p:sp>
        <p:nvSpPr>
          <p:cNvPr id="5" name="Espace réservé du contenu 2"/>
          <p:cNvSpPr txBox="1">
            <a:spLocks/>
          </p:cNvSpPr>
          <p:nvPr/>
        </p:nvSpPr>
        <p:spPr>
          <a:xfrm>
            <a:off x="464620" y="3501008"/>
            <a:ext cx="8229600" cy="957379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r>
              <a:rPr lang="fr-FR" dirty="0" smtClean="0">
                <a:solidFill>
                  <a:schemeClr val="bg1"/>
                </a:solidFill>
              </a:rPr>
              <a:t>Il n’y pas de pronom personnel dans le mode impératif.</a:t>
            </a:r>
            <a:endParaRPr lang="fr-FR" dirty="0" smtClean="0">
              <a:solidFill>
                <a:schemeClr val="bg1"/>
              </a:solidFill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410433" y="4653136"/>
            <a:ext cx="23042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>
                <a:solidFill>
                  <a:schemeClr val="bg1"/>
                </a:solidFill>
              </a:rPr>
              <a:t>Mang</a:t>
            </a:r>
            <a:r>
              <a:rPr lang="fr-FR" sz="2000" dirty="0" smtClean="0">
                <a:solidFill>
                  <a:srgbClr val="92D050"/>
                </a:solidFill>
              </a:rPr>
              <a:t>e</a:t>
            </a:r>
            <a:r>
              <a:rPr lang="fr-FR" sz="2000" dirty="0" smtClean="0">
                <a:solidFill>
                  <a:schemeClr val="bg1"/>
                </a:solidFill>
              </a:rPr>
              <a:t> ta soupe.</a:t>
            </a:r>
            <a:endParaRPr lang="fr-FR" sz="2000" dirty="0">
              <a:solidFill>
                <a:schemeClr val="bg1"/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2843808" y="4664673"/>
            <a:ext cx="33049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>
                <a:solidFill>
                  <a:schemeClr val="bg1"/>
                </a:solidFill>
              </a:rPr>
              <a:t>Mange</a:t>
            </a:r>
            <a:r>
              <a:rPr lang="fr-FR" sz="2000" dirty="0" smtClean="0">
                <a:solidFill>
                  <a:srgbClr val="92D050"/>
                </a:solidFill>
              </a:rPr>
              <a:t>ons</a:t>
            </a:r>
            <a:r>
              <a:rPr lang="fr-FR" sz="2000" dirty="0" smtClean="0">
                <a:solidFill>
                  <a:schemeClr val="bg1"/>
                </a:solidFill>
              </a:rPr>
              <a:t> notre soupe.</a:t>
            </a:r>
            <a:endParaRPr lang="fr-FR" sz="2000" dirty="0">
              <a:solidFill>
                <a:schemeClr val="bg1"/>
              </a:solidFill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6171285" y="4664673"/>
            <a:ext cx="28719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>
                <a:solidFill>
                  <a:schemeClr val="bg1"/>
                </a:solidFill>
              </a:rPr>
              <a:t>Mang</a:t>
            </a:r>
            <a:r>
              <a:rPr lang="fr-FR" sz="2000" dirty="0" smtClean="0">
                <a:solidFill>
                  <a:srgbClr val="92D050"/>
                </a:solidFill>
              </a:rPr>
              <a:t>ez</a:t>
            </a:r>
            <a:r>
              <a:rPr lang="fr-FR" sz="2000" dirty="0" smtClean="0">
                <a:solidFill>
                  <a:schemeClr val="bg1"/>
                </a:solidFill>
              </a:rPr>
              <a:t> votre soupe.</a:t>
            </a:r>
            <a:endParaRPr lang="fr-FR" sz="2000" dirty="0">
              <a:solidFill>
                <a:schemeClr val="bg1"/>
              </a:solidFill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410433" y="5445224"/>
            <a:ext cx="18722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dirty="0" smtClean="0">
                <a:solidFill>
                  <a:srgbClr val="92D050"/>
                </a:solidFill>
              </a:rPr>
              <a:t>2</a:t>
            </a:r>
            <a:r>
              <a:rPr lang="fr-FR" sz="2000" baseline="30000" dirty="0" smtClean="0">
                <a:solidFill>
                  <a:srgbClr val="92D050"/>
                </a:solidFill>
              </a:rPr>
              <a:t>ème</a:t>
            </a:r>
            <a:r>
              <a:rPr lang="fr-FR" sz="2000" dirty="0" smtClean="0">
                <a:solidFill>
                  <a:srgbClr val="92D050"/>
                </a:solidFill>
              </a:rPr>
              <a:t> personne du singulier.</a:t>
            </a:r>
            <a:endParaRPr lang="fr-FR" sz="2000" dirty="0">
              <a:solidFill>
                <a:srgbClr val="92D050"/>
              </a:solidFill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3203848" y="5445224"/>
            <a:ext cx="18722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dirty="0" smtClean="0">
                <a:solidFill>
                  <a:srgbClr val="92D050"/>
                </a:solidFill>
              </a:rPr>
              <a:t>1</a:t>
            </a:r>
            <a:r>
              <a:rPr lang="fr-FR" sz="2000" baseline="30000" dirty="0" smtClean="0">
                <a:solidFill>
                  <a:srgbClr val="92D050"/>
                </a:solidFill>
              </a:rPr>
              <a:t>ère</a:t>
            </a:r>
            <a:r>
              <a:rPr lang="fr-FR" sz="2000" dirty="0" smtClean="0">
                <a:solidFill>
                  <a:srgbClr val="92D050"/>
                </a:solidFill>
              </a:rPr>
              <a:t>  personne du pluriel.</a:t>
            </a:r>
            <a:endParaRPr lang="fr-FR" sz="2000" dirty="0">
              <a:solidFill>
                <a:srgbClr val="92D050"/>
              </a:solidFill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6372200" y="5445224"/>
            <a:ext cx="18722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dirty="0" smtClean="0">
                <a:solidFill>
                  <a:srgbClr val="92D050"/>
                </a:solidFill>
              </a:rPr>
              <a:t>2</a:t>
            </a:r>
            <a:r>
              <a:rPr lang="fr-FR" sz="2000" baseline="30000" dirty="0" smtClean="0">
                <a:solidFill>
                  <a:srgbClr val="92D050"/>
                </a:solidFill>
              </a:rPr>
              <a:t>ème</a:t>
            </a:r>
            <a:r>
              <a:rPr lang="fr-FR" sz="2000" dirty="0" smtClean="0">
                <a:solidFill>
                  <a:srgbClr val="92D050"/>
                </a:solidFill>
              </a:rPr>
              <a:t>  personne du pluriel.</a:t>
            </a:r>
            <a:endParaRPr lang="fr-FR" sz="2000" dirty="0">
              <a:solidFill>
                <a:srgbClr val="92D050"/>
              </a:solidFill>
            </a:endParaRPr>
          </a:p>
        </p:txBody>
      </p:sp>
      <p:cxnSp>
        <p:nvCxnSpPr>
          <p:cNvPr id="13" name="Connecteur droit avec flèche 12"/>
          <p:cNvCxnSpPr/>
          <p:nvPr/>
        </p:nvCxnSpPr>
        <p:spPr>
          <a:xfrm>
            <a:off x="1346537" y="5053246"/>
            <a:ext cx="0" cy="380441"/>
          </a:xfrm>
          <a:prstGeom prst="straightConnector1">
            <a:avLst/>
          </a:prstGeom>
          <a:ln w="2857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avec flèche 13"/>
          <p:cNvCxnSpPr/>
          <p:nvPr/>
        </p:nvCxnSpPr>
        <p:spPr>
          <a:xfrm>
            <a:off x="4211960" y="5070171"/>
            <a:ext cx="0" cy="380441"/>
          </a:xfrm>
          <a:prstGeom prst="straightConnector1">
            <a:avLst/>
          </a:prstGeom>
          <a:ln w="2857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avec flèche 14"/>
          <p:cNvCxnSpPr/>
          <p:nvPr/>
        </p:nvCxnSpPr>
        <p:spPr>
          <a:xfrm>
            <a:off x="7308304" y="5064783"/>
            <a:ext cx="0" cy="380441"/>
          </a:xfrm>
          <a:prstGeom prst="straightConnector1">
            <a:avLst/>
          </a:prstGeom>
          <a:ln w="2857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931577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  <p:bldP spid="4" grpId="0"/>
      <p:bldP spid="7" grpId="0"/>
      <p:bldP spid="9" grpId="0"/>
      <p:bldP spid="10" grpId="0"/>
      <p:bldP spid="11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>
                <a:solidFill>
                  <a:srgbClr val="33CC33"/>
                </a:solidFill>
              </a:rPr>
              <a:t>Conjuguer le présent de l’impératif</a:t>
            </a:r>
            <a:endParaRPr lang="fr-FR" dirty="0">
              <a:solidFill>
                <a:srgbClr val="33CC33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556792"/>
            <a:ext cx="8291264" cy="1656184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fr-FR" dirty="0" smtClean="0"/>
              <a:t>Les terminaisons du présent de l’impératif ressemblent beaucoup à celles du présent de l’indicatif.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920943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>
                <a:ea typeface="Script Ecole 2" panose="02000400000000000000" pitchFamily="2" charset="0"/>
              </a:rPr>
              <a:t>Pour les verbes du premier groupe</a:t>
            </a:r>
            <a:br>
              <a:rPr lang="fr-FR" dirty="0" smtClean="0">
                <a:ea typeface="Script Ecole 2" panose="02000400000000000000" pitchFamily="2" charset="0"/>
              </a:rPr>
            </a:br>
            <a:r>
              <a:rPr lang="fr-FR" dirty="0" smtClean="0">
                <a:ea typeface="Script Ecole 2" panose="02000400000000000000" pitchFamily="2" charset="0"/>
              </a:rPr>
              <a:t>Verbes en –er + cueillir, offrir, ouvrir</a:t>
            </a:r>
            <a:endParaRPr lang="fr-FR" dirty="0">
              <a:ea typeface="Script Ecole 2" panose="02000400000000000000" pitchFamily="2" charset="0"/>
            </a:endParaRPr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1761106"/>
              </p:ext>
            </p:extLst>
          </p:nvPr>
        </p:nvGraphicFramePr>
        <p:xfrm>
          <a:off x="2051720" y="2492896"/>
          <a:ext cx="4800268" cy="25919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47875"/>
                <a:gridCol w="2352393"/>
              </a:tblGrid>
              <a:tr h="647994">
                <a:tc gridSpan="2">
                  <a:txBody>
                    <a:bodyPr/>
                    <a:lstStyle/>
                    <a:p>
                      <a:pPr algn="ctr"/>
                      <a:r>
                        <a:rPr lang="fr-FR" sz="3600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parler</a:t>
                      </a:r>
                      <a:endParaRPr lang="fr-FR" sz="3600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7994">
                <a:tc>
                  <a:txBody>
                    <a:bodyPr/>
                    <a:lstStyle/>
                    <a:p>
                      <a:pPr algn="r"/>
                      <a:r>
                        <a:rPr lang="fr-FR" sz="2400" b="1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parl</a:t>
                      </a:r>
                      <a:endParaRPr lang="fr-FR" sz="2400" b="1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2400" b="1" dirty="0" smtClean="0">
                          <a:solidFill>
                            <a:srgbClr val="FF000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e</a:t>
                      </a:r>
                      <a:endParaRPr lang="fr-FR" sz="2400" b="1" dirty="0">
                        <a:solidFill>
                          <a:srgbClr val="FF000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47994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b="1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parl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b="1" dirty="0" err="1" smtClean="0">
                          <a:solidFill>
                            <a:srgbClr val="FF000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ons</a:t>
                      </a:r>
                      <a:endParaRPr lang="fr-FR" sz="2400" b="1" dirty="0" smtClean="0">
                        <a:solidFill>
                          <a:srgbClr val="FF000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47994">
                <a:tc>
                  <a:txBody>
                    <a:bodyPr/>
                    <a:lstStyle/>
                    <a:p>
                      <a:pPr algn="r"/>
                      <a:r>
                        <a:rPr lang="fr-FR" sz="2400" b="1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parl</a:t>
                      </a:r>
                      <a:endParaRPr lang="fr-FR" sz="2400" b="1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b="1" dirty="0" err="1" smtClean="0">
                          <a:solidFill>
                            <a:srgbClr val="FF000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ez</a:t>
                      </a:r>
                      <a:endParaRPr lang="fr-FR" sz="2400" b="1" dirty="0" smtClean="0">
                        <a:solidFill>
                          <a:srgbClr val="FF000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5" name="Imag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900069" y="3284984"/>
            <a:ext cx="360040" cy="360040"/>
          </a:xfrm>
          <a:prstGeom prst="rect">
            <a:avLst/>
          </a:prstGeom>
        </p:spPr>
      </p:pic>
      <p:sp>
        <p:nvSpPr>
          <p:cNvPr id="6" name="ZoneTexte 5"/>
          <p:cNvSpPr txBox="1"/>
          <p:nvPr/>
        </p:nvSpPr>
        <p:spPr>
          <a:xfrm>
            <a:off x="6358991" y="3036575"/>
            <a:ext cx="26642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Il n’y a pas de s, même si c’est la 2</a:t>
            </a:r>
            <a:r>
              <a:rPr lang="fr-FR" baseline="30000" dirty="0" smtClean="0"/>
              <a:t>ème</a:t>
            </a:r>
            <a:r>
              <a:rPr lang="fr-FR" dirty="0" smtClean="0"/>
              <a:t> personne du singulier</a:t>
            </a:r>
            <a:endParaRPr lang="fr-FR" dirty="0"/>
          </a:p>
        </p:txBody>
      </p:sp>
      <p:cxnSp>
        <p:nvCxnSpPr>
          <p:cNvPr id="8" name="Connecteur droit avec flèche 7"/>
          <p:cNvCxnSpPr/>
          <p:nvPr/>
        </p:nvCxnSpPr>
        <p:spPr>
          <a:xfrm flipH="1">
            <a:off x="5396013" y="3498240"/>
            <a:ext cx="504056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27911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>
                <a:ea typeface="Script Ecole 2" panose="02000400000000000000" pitchFamily="2" charset="0"/>
              </a:rPr>
              <a:t>Pour les verbes du premier groupe</a:t>
            </a:r>
            <a:br>
              <a:rPr lang="fr-FR" dirty="0" smtClean="0">
                <a:ea typeface="Script Ecole 2" panose="02000400000000000000" pitchFamily="2" charset="0"/>
              </a:rPr>
            </a:br>
            <a:r>
              <a:rPr lang="fr-FR" dirty="0" smtClean="0">
                <a:ea typeface="Script Ecole 2" panose="02000400000000000000" pitchFamily="2" charset="0"/>
              </a:rPr>
              <a:t>Verbes en –er + cueillir et offrir</a:t>
            </a:r>
            <a:endParaRPr lang="fr-FR" dirty="0">
              <a:ea typeface="Script Ecole 2" panose="02000400000000000000" pitchFamily="2" charset="0"/>
            </a:endParaRPr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61819279"/>
              </p:ext>
            </p:extLst>
          </p:nvPr>
        </p:nvGraphicFramePr>
        <p:xfrm>
          <a:off x="2051720" y="2492896"/>
          <a:ext cx="4800268" cy="25919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47875"/>
                <a:gridCol w="2352393"/>
              </a:tblGrid>
              <a:tr h="647994">
                <a:tc gridSpan="2">
                  <a:txBody>
                    <a:bodyPr/>
                    <a:lstStyle/>
                    <a:p>
                      <a:pPr algn="ctr"/>
                      <a:r>
                        <a:rPr lang="fr-FR" sz="3600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manger</a:t>
                      </a:r>
                      <a:endParaRPr lang="fr-FR" sz="3600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7994">
                <a:tc>
                  <a:txBody>
                    <a:bodyPr/>
                    <a:lstStyle/>
                    <a:p>
                      <a:pPr algn="r"/>
                      <a:r>
                        <a:rPr lang="fr-FR" sz="2400" b="1" dirty="0" err="1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mang</a:t>
                      </a:r>
                      <a:endParaRPr lang="fr-FR" sz="2400" b="1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2400" b="1" dirty="0" smtClean="0">
                          <a:solidFill>
                            <a:srgbClr val="FF000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e</a:t>
                      </a:r>
                      <a:endParaRPr lang="fr-FR" sz="2400" b="1" dirty="0">
                        <a:solidFill>
                          <a:srgbClr val="FF000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47994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b="1" dirty="0" err="1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mang</a:t>
                      </a:r>
                      <a:endParaRPr lang="fr-FR" sz="2400" b="1" dirty="0" smtClean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b="1" u="sng" dirty="0" err="1" smtClean="0">
                          <a:solidFill>
                            <a:srgbClr val="FF000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e</a:t>
                      </a:r>
                      <a:r>
                        <a:rPr lang="fr-FR" sz="2400" b="1" dirty="0" err="1" smtClean="0">
                          <a:solidFill>
                            <a:srgbClr val="FF000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ons</a:t>
                      </a:r>
                      <a:endParaRPr lang="fr-FR" sz="2400" b="1" dirty="0" smtClean="0">
                        <a:solidFill>
                          <a:srgbClr val="FF000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47994">
                <a:tc>
                  <a:txBody>
                    <a:bodyPr/>
                    <a:lstStyle/>
                    <a:p>
                      <a:pPr algn="r"/>
                      <a:r>
                        <a:rPr lang="fr-FR" sz="2400" b="1" dirty="0" err="1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mang</a:t>
                      </a:r>
                      <a:endParaRPr lang="fr-FR" sz="2400" b="1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b="1" dirty="0" err="1" smtClean="0">
                          <a:solidFill>
                            <a:srgbClr val="FF000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ez</a:t>
                      </a:r>
                      <a:endParaRPr lang="fr-FR" sz="2400" b="1" dirty="0" smtClean="0">
                        <a:solidFill>
                          <a:srgbClr val="FF000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5" name="Imag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900069" y="3284984"/>
            <a:ext cx="360040" cy="360040"/>
          </a:xfrm>
          <a:prstGeom prst="rect">
            <a:avLst/>
          </a:prstGeom>
        </p:spPr>
      </p:pic>
      <p:sp>
        <p:nvSpPr>
          <p:cNvPr id="6" name="ZoneTexte 5"/>
          <p:cNvSpPr txBox="1"/>
          <p:nvPr/>
        </p:nvSpPr>
        <p:spPr>
          <a:xfrm>
            <a:off x="6358991" y="3036575"/>
            <a:ext cx="26642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Il n’y a pas de s, même si c’est la 2</a:t>
            </a:r>
            <a:r>
              <a:rPr lang="fr-FR" baseline="30000" dirty="0" smtClean="0"/>
              <a:t>ème</a:t>
            </a:r>
            <a:r>
              <a:rPr lang="fr-FR" dirty="0" smtClean="0"/>
              <a:t> personne du singulier</a:t>
            </a:r>
            <a:endParaRPr lang="fr-FR" dirty="0"/>
          </a:p>
        </p:txBody>
      </p:sp>
      <p:cxnSp>
        <p:nvCxnSpPr>
          <p:cNvPr id="8" name="Connecteur droit avec flèche 7"/>
          <p:cNvCxnSpPr/>
          <p:nvPr/>
        </p:nvCxnSpPr>
        <p:spPr>
          <a:xfrm flipH="1">
            <a:off x="5396013" y="3498240"/>
            <a:ext cx="504056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20783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>
                <a:ea typeface="Script Ecole 2" panose="02000400000000000000" pitchFamily="2" charset="0"/>
              </a:rPr>
              <a:t>Pour les verbes du premier groupe</a:t>
            </a:r>
            <a:br>
              <a:rPr lang="fr-FR" dirty="0" smtClean="0">
                <a:ea typeface="Script Ecole 2" panose="02000400000000000000" pitchFamily="2" charset="0"/>
              </a:rPr>
            </a:br>
            <a:r>
              <a:rPr lang="fr-FR" dirty="0" smtClean="0">
                <a:ea typeface="Script Ecole 2" panose="02000400000000000000" pitchFamily="2" charset="0"/>
              </a:rPr>
              <a:t>Verbes en –er + cueillir et offrir</a:t>
            </a:r>
            <a:endParaRPr lang="fr-FR" dirty="0">
              <a:ea typeface="Script Ecole 2" panose="02000400000000000000" pitchFamily="2" charset="0"/>
            </a:endParaRPr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51228479"/>
              </p:ext>
            </p:extLst>
          </p:nvPr>
        </p:nvGraphicFramePr>
        <p:xfrm>
          <a:off x="2051720" y="2492896"/>
          <a:ext cx="4800268" cy="25919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47875"/>
                <a:gridCol w="2352393"/>
              </a:tblGrid>
              <a:tr h="647994">
                <a:tc gridSpan="2">
                  <a:txBody>
                    <a:bodyPr/>
                    <a:lstStyle/>
                    <a:p>
                      <a:pPr algn="ctr"/>
                      <a:r>
                        <a:rPr lang="fr-FR" sz="3600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lancer</a:t>
                      </a:r>
                      <a:endParaRPr lang="fr-FR" sz="3600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7994">
                <a:tc>
                  <a:txBody>
                    <a:bodyPr/>
                    <a:lstStyle/>
                    <a:p>
                      <a:pPr algn="r"/>
                      <a:r>
                        <a:rPr lang="fr-FR" sz="2400" b="1" dirty="0" err="1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lanc</a:t>
                      </a:r>
                      <a:endParaRPr lang="fr-FR" sz="2400" b="1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2400" b="1" dirty="0" smtClean="0">
                          <a:solidFill>
                            <a:srgbClr val="FF000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e</a:t>
                      </a:r>
                      <a:endParaRPr lang="fr-FR" sz="2400" b="1" dirty="0">
                        <a:solidFill>
                          <a:srgbClr val="FF000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47994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b="1" dirty="0" err="1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lan</a:t>
                      </a:r>
                      <a:r>
                        <a:rPr lang="fr-FR" sz="2400" b="1" u="sng" dirty="0" err="1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ç</a:t>
                      </a:r>
                      <a:endParaRPr lang="fr-FR" sz="2400" b="1" u="sng" dirty="0" smtClean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b="1" dirty="0" err="1" smtClean="0">
                          <a:solidFill>
                            <a:srgbClr val="FF000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ons</a:t>
                      </a:r>
                      <a:endParaRPr lang="fr-FR" sz="2400" b="1" dirty="0" smtClean="0">
                        <a:solidFill>
                          <a:srgbClr val="FF000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47994">
                <a:tc>
                  <a:txBody>
                    <a:bodyPr/>
                    <a:lstStyle/>
                    <a:p>
                      <a:pPr algn="r"/>
                      <a:r>
                        <a:rPr lang="fr-FR" sz="2400" b="1" dirty="0" err="1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lanc</a:t>
                      </a:r>
                      <a:endParaRPr lang="fr-FR" sz="2400" b="1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b="1" dirty="0" err="1" smtClean="0">
                          <a:solidFill>
                            <a:srgbClr val="FF000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ez</a:t>
                      </a:r>
                      <a:endParaRPr lang="fr-FR" sz="2400" b="1" dirty="0" smtClean="0">
                        <a:solidFill>
                          <a:srgbClr val="FF000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5" name="Imag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900069" y="3284984"/>
            <a:ext cx="360040" cy="360040"/>
          </a:xfrm>
          <a:prstGeom prst="rect">
            <a:avLst/>
          </a:prstGeom>
        </p:spPr>
      </p:pic>
      <p:sp>
        <p:nvSpPr>
          <p:cNvPr id="6" name="ZoneTexte 5"/>
          <p:cNvSpPr txBox="1"/>
          <p:nvPr/>
        </p:nvSpPr>
        <p:spPr>
          <a:xfrm>
            <a:off x="6358991" y="3036575"/>
            <a:ext cx="26642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Il n’y a pas de s, même si c’est la 2</a:t>
            </a:r>
            <a:r>
              <a:rPr lang="fr-FR" baseline="30000" dirty="0" smtClean="0"/>
              <a:t>ème</a:t>
            </a:r>
            <a:r>
              <a:rPr lang="fr-FR" dirty="0" smtClean="0"/>
              <a:t> personne du singulier</a:t>
            </a:r>
            <a:endParaRPr lang="fr-FR" dirty="0"/>
          </a:p>
        </p:txBody>
      </p:sp>
      <p:cxnSp>
        <p:nvCxnSpPr>
          <p:cNvPr id="8" name="Connecteur droit avec flèche 7"/>
          <p:cNvCxnSpPr/>
          <p:nvPr/>
        </p:nvCxnSpPr>
        <p:spPr>
          <a:xfrm flipH="1">
            <a:off x="5396013" y="3498240"/>
            <a:ext cx="504056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216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>
                <a:ea typeface="Script Ecole 2" panose="02000400000000000000" pitchFamily="2" charset="0"/>
              </a:rPr>
              <a:t>Pour les verbes du 2</a:t>
            </a:r>
            <a:r>
              <a:rPr lang="fr-FR" baseline="30000" dirty="0" smtClean="0">
                <a:ea typeface="Script Ecole 2" panose="02000400000000000000" pitchFamily="2" charset="0"/>
              </a:rPr>
              <a:t>ème</a:t>
            </a:r>
            <a:r>
              <a:rPr lang="fr-FR" dirty="0" smtClean="0">
                <a:ea typeface="Script Ecole 2" panose="02000400000000000000" pitchFamily="2" charset="0"/>
              </a:rPr>
              <a:t> groupe</a:t>
            </a:r>
            <a:br>
              <a:rPr lang="fr-FR" dirty="0" smtClean="0">
                <a:ea typeface="Script Ecole 2" panose="02000400000000000000" pitchFamily="2" charset="0"/>
              </a:rPr>
            </a:br>
            <a:r>
              <a:rPr lang="fr-FR" sz="3100" dirty="0" smtClean="0">
                <a:ea typeface="Script Ecole 2" panose="02000400000000000000" pitchFamily="2" charset="0"/>
              </a:rPr>
              <a:t>Ce sont exactement les mêmes terminaisons qu’au présent de l’indicatif.</a:t>
            </a:r>
            <a:endParaRPr lang="fr-FR" sz="3100" dirty="0">
              <a:ea typeface="Script Ecole 2" panose="02000400000000000000" pitchFamily="2" charset="0"/>
            </a:endParaRPr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74054922"/>
              </p:ext>
            </p:extLst>
          </p:nvPr>
        </p:nvGraphicFramePr>
        <p:xfrm>
          <a:off x="2051720" y="2492896"/>
          <a:ext cx="4800268" cy="25919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47875"/>
                <a:gridCol w="2352393"/>
              </a:tblGrid>
              <a:tr h="647994">
                <a:tc gridSpan="2">
                  <a:txBody>
                    <a:bodyPr/>
                    <a:lstStyle/>
                    <a:p>
                      <a:pPr algn="ctr"/>
                      <a:r>
                        <a:rPr lang="fr-FR" sz="3600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finir</a:t>
                      </a:r>
                      <a:endParaRPr lang="fr-FR" sz="3600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7994">
                <a:tc>
                  <a:txBody>
                    <a:bodyPr/>
                    <a:lstStyle/>
                    <a:p>
                      <a:pPr algn="r"/>
                      <a:r>
                        <a:rPr lang="fr-FR" sz="2400" b="1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fin</a:t>
                      </a:r>
                      <a:endParaRPr lang="fr-FR" sz="2400" b="1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2400" b="1" dirty="0" err="1" smtClean="0">
                          <a:solidFill>
                            <a:srgbClr val="FF000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is</a:t>
                      </a:r>
                      <a:endParaRPr lang="fr-FR" sz="2400" b="1" dirty="0">
                        <a:solidFill>
                          <a:srgbClr val="FF000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47994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b="1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fin</a:t>
                      </a:r>
                      <a:endParaRPr lang="fr-FR" sz="2400" b="1" u="sng" dirty="0" smtClean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b="1" dirty="0" err="1" smtClean="0">
                          <a:solidFill>
                            <a:srgbClr val="FF000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issons</a:t>
                      </a:r>
                      <a:endParaRPr lang="fr-FR" sz="2400" b="1" dirty="0" smtClean="0">
                        <a:solidFill>
                          <a:srgbClr val="FF000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47994">
                <a:tc>
                  <a:txBody>
                    <a:bodyPr/>
                    <a:lstStyle/>
                    <a:p>
                      <a:pPr algn="r"/>
                      <a:r>
                        <a:rPr lang="fr-FR" sz="2400" b="1" dirty="0" err="1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finiss</a:t>
                      </a:r>
                      <a:endParaRPr lang="fr-FR" sz="2400" b="1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b="1" dirty="0" err="1" smtClean="0">
                          <a:solidFill>
                            <a:srgbClr val="FF000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ez</a:t>
                      </a:r>
                      <a:endParaRPr lang="fr-FR" sz="2400" b="1" dirty="0" smtClean="0">
                        <a:solidFill>
                          <a:srgbClr val="FF000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46439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273</TotalTime>
  <Words>383</Words>
  <Application>Microsoft Office PowerPoint</Application>
  <PresentationFormat>Affichage à l'écran (4:3)</PresentationFormat>
  <Paragraphs>113</Paragraphs>
  <Slides>14</Slides>
  <Notes>2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14</vt:i4>
      </vt:variant>
    </vt:vector>
  </HeadingPairs>
  <TitlesOfParts>
    <vt:vector size="15" baseType="lpstr">
      <vt:lpstr>1_Thème Office</vt:lpstr>
      <vt:lpstr>Conjugaison</vt:lpstr>
      <vt:lpstr>Conjugaison</vt:lpstr>
      <vt:lpstr>Le présent de l’impératif</vt:lpstr>
      <vt:lpstr>Le présent de l’impératif</vt:lpstr>
      <vt:lpstr>Conjuguer le présent de l’impératif</vt:lpstr>
      <vt:lpstr>Pour les verbes du premier groupe Verbes en –er + cueillir, offrir, ouvrir</vt:lpstr>
      <vt:lpstr>Pour les verbes du premier groupe Verbes en –er + cueillir et offrir</vt:lpstr>
      <vt:lpstr>Pour les verbes du premier groupe Verbes en –er + cueillir et offrir</vt:lpstr>
      <vt:lpstr>Pour les verbes du 2ème groupe Ce sont exactement les mêmes terminaisons qu’au présent de l’indicatif.</vt:lpstr>
      <vt:lpstr>Les verbes du 3ème groupe </vt:lpstr>
      <vt:lpstr>Les verbes du 3ème groupe </vt:lpstr>
      <vt:lpstr>Les verbes du 3ème groupe </vt:lpstr>
      <vt:lpstr>Les verbes du 3ème groupe </vt:lpstr>
      <vt:lpstr>Bon à savoir 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Conjugaison</dc:title>
  <dc:creator>Utilisateur</dc:creator>
  <cp:lastModifiedBy>Utilisateur</cp:lastModifiedBy>
  <cp:revision>27</cp:revision>
  <dcterms:created xsi:type="dcterms:W3CDTF">2020-05-28T12:05:02Z</dcterms:created>
  <dcterms:modified xsi:type="dcterms:W3CDTF">2021-05-30T13:45:54Z</dcterms:modified>
</cp:coreProperties>
</file>