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9" r:id="rId2"/>
    <p:sldId id="261" r:id="rId3"/>
    <p:sldId id="268" r:id="rId4"/>
    <p:sldId id="309" r:id="rId5"/>
    <p:sldId id="302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3" autoAdjust="0"/>
    <p:restoredTop sz="94707" autoAdjust="0"/>
  </p:normalViewPr>
  <p:slideViewPr>
    <p:cSldViewPr>
      <p:cViewPr varScale="1">
        <p:scale>
          <a:sx n="111" d="100"/>
          <a:sy n="111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DAA84-1248-477E-A6D7-A9206194CA63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5B69-9CE0-4A33-8DA9-77358997B8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29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5B69-9CE0-4A33-8DA9-77358997B8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5B69-9CE0-4A33-8DA9-77358997B8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8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5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2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0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1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0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30/05/2021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36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Futur simple de l’indicatif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composé de l’indicatif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Imparfait de l’indicatif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simple de l’indicatif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de l’impératif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du conditionnel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llipse 9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C8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Les verbes du 3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groupe</a:t>
            </a:r>
            <a:br>
              <a:rPr lang="fr-FR" dirty="0" smtClean="0">
                <a:ea typeface="Script Ecole 2" panose="02000400000000000000" pitchFamily="2" charset="0"/>
              </a:rPr>
            </a:br>
            <a:endParaRPr lang="fr-FR" sz="3100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10432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Avoir 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Aie 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sng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Ayons 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Ayez 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58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Les verbes du 3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groupe</a:t>
            </a:r>
            <a:br>
              <a:rPr lang="fr-FR" dirty="0" smtClean="0">
                <a:ea typeface="Script Ecole 2" panose="02000400000000000000" pitchFamily="2" charset="0"/>
              </a:rPr>
            </a:br>
            <a:endParaRPr lang="fr-FR" sz="3100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316603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être</a:t>
                      </a:r>
                      <a:r>
                        <a:rPr lang="fr-FR" sz="3600" baseline="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sois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sng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soyons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soyez 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Les verbes du 3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groupe</a:t>
            </a:r>
            <a:br>
              <a:rPr lang="fr-FR" dirty="0" smtClean="0">
                <a:ea typeface="Script Ecole 2" panose="02000400000000000000" pitchFamily="2" charset="0"/>
              </a:rPr>
            </a:br>
            <a:endParaRPr lang="fr-FR" sz="3100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769410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aller</a:t>
                      </a:r>
                      <a:r>
                        <a:rPr lang="fr-FR" sz="3600" baseline="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va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u="sng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allons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allez 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88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Les verbes du 3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groupe</a:t>
            </a:r>
            <a:br>
              <a:rPr lang="fr-FR" dirty="0" smtClean="0">
                <a:ea typeface="Script Ecole 2" panose="02000400000000000000" pitchFamily="2" charset="0"/>
              </a:rPr>
            </a:br>
            <a:endParaRPr lang="fr-FR" sz="3100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41329"/>
              </p:ext>
            </p:extLst>
          </p:nvPr>
        </p:nvGraphicFramePr>
        <p:xfrm>
          <a:off x="467544" y="2492896"/>
          <a:ext cx="8352930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586"/>
                <a:gridCol w="1670586"/>
                <a:gridCol w="1670586"/>
                <a:gridCol w="1670586"/>
                <a:gridCol w="1670586"/>
              </a:tblGrid>
              <a:tr h="64799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prendre</a:t>
                      </a:r>
                      <a:endParaRPr lang="fr-FR" sz="28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faire </a:t>
                      </a:r>
                      <a:endParaRPr lang="fr-FR" sz="28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dire </a:t>
                      </a:r>
                      <a:endParaRPr lang="fr-FR" sz="28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venir</a:t>
                      </a:r>
                      <a:endParaRPr lang="fr-FR" sz="28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voir </a:t>
                      </a:r>
                      <a:endParaRPr lang="fr-FR" sz="28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prends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viens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prenons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faisons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disons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venons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voyons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prenez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dites 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venez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voyez</a:t>
                      </a:r>
                      <a:endParaRPr lang="fr-FR" sz="2400" b="1" u="none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2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Bon à savoir !</a:t>
            </a:r>
            <a:endParaRPr lang="fr-FR" sz="3100" dirty="0">
              <a:ea typeface="Script Ecole 2" panose="020004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88640"/>
            <a:ext cx="675054" cy="806772"/>
          </a:xfrm>
          <a:prstGeom prst="rect">
            <a:avLst/>
          </a:prstGeom>
        </p:spPr>
      </p:pic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Quand il y a « </a:t>
            </a:r>
            <a:r>
              <a:rPr lang="fr-FR" dirty="0" smtClean="0">
                <a:solidFill>
                  <a:srgbClr val="FF0000"/>
                </a:solidFill>
              </a:rPr>
              <a:t>en</a:t>
            </a:r>
            <a:r>
              <a:rPr lang="fr-FR" dirty="0" smtClean="0"/>
              <a:t> » ou « </a:t>
            </a:r>
            <a:r>
              <a:rPr lang="fr-FR" dirty="0" smtClean="0">
                <a:solidFill>
                  <a:srgbClr val="FF0000"/>
                </a:solidFill>
              </a:rPr>
              <a:t>y</a:t>
            </a:r>
            <a:r>
              <a:rPr lang="fr-FR" dirty="0" smtClean="0"/>
              <a:t> » derrière un verbe, on ajoute un </a:t>
            </a:r>
            <a:r>
              <a:rPr lang="fr-FR" dirty="0" smtClean="0">
                <a:solidFill>
                  <a:srgbClr val="00B050"/>
                </a:solidFill>
              </a:rPr>
              <a:t>s</a:t>
            </a:r>
            <a:r>
              <a:rPr lang="fr-FR" dirty="0" smtClean="0"/>
              <a:t> pour faire la liaison.</a:t>
            </a:r>
            <a:endParaRPr lang="fr-FR" dirty="0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539552" y="32849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Mange tes carottes. </a:t>
            </a:r>
            <a:r>
              <a:rPr lang="fr-FR" dirty="0" smtClean="0">
                <a:sym typeface="Wingdings" panose="05000000000000000000" pitchFamily="2" charset="2"/>
              </a:rPr>
              <a:t> Mange</a:t>
            </a:r>
            <a:r>
              <a:rPr lang="fr-FR" dirty="0" smtClean="0">
                <a:solidFill>
                  <a:srgbClr val="00B050"/>
                </a:solidFill>
                <a:sym typeface="Wingdings" panose="05000000000000000000" pitchFamily="2" charset="2"/>
              </a:rPr>
              <a:t>s</a:t>
            </a:r>
            <a:r>
              <a:rPr lang="fr-FR" dirty="0" smtClean="0">
                <a:sym typeface="Wingdings" panose="05000000000000000000" pitchFamily="2" charset="2"/>
              </a:rPr>
              <a:t>-en.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548098" y="429309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Va chercher du pain.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sym typeface="Wingdings" panose="05000000000000000000" pitchFamily="2" charset="2"/>
              </a:rPr>
              <a:t>Va</a:t>
            </a:r>
            <a:r>
              <a:rPr lang="fr-FR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</a:t>
            </a:r>
            <a:r>
              <a:rPr lang="fr-FR" dirty="0" err="1" smtClean="0">
                <a:sym typeface="Wingdings" panose="05000000000000000000" pitchFamily="2" charset="2"/>
              </a:rPr>
              <a:t>-y</a:t>
            </a:r>
            <a:r>
              <a:rPr lang="fr-FR" dirty="0" smtClean="0">
                <a:sym typeface="Wingdings" panose="05000000000000000000" pitchFamily="2" charset="2"/>
              </a:rPr>
              <a:t>.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29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Futur simple de l’indicatif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</a:t>
            </a:r>
            <a:r>
              <a:rPr lang="fr-FR" dirty="0" smtClean="0">
                <a:solidFill>
                  <a:prstClr val="white"/>
                </a:solidFill>
              </a:rPr>
              <a:t>composé </a:t>
            </a:r>
            <a:r>
              <a:rPr lang="fr-FR" dirty="0">
                <a:solidFill>
                  <a:prstClr val="white"/>
                </a:solidFill>
              </a:rPr>
              <a:t>de l’indicatif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Imparfait de l’indicatif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simple de l’indicatif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de l’impératif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du conditionnel</a:t>
            </a:r>
          </a:p>
        </p:txBody>
      </p:sp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C8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Le </a:t>
            </a:r>
            <a:r>
              <a:rPr lang="fr-FR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présent de l’impératif</a:t>
            </a:r>
            <a:endParaRPr lang="fr-FR" b="1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7395" y="2655468"/>
            <a:ext cx="8229600" cy="17578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Une phrase impérative sert à donner un ordre ou à interdire. Elle se termine par un point ou un point d’exclamation.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4620" y="1340768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33CC33"/>
                </a:solidFill>
              </a:rPr>
              <a:t>présent de l’impératif </a:t>
            </a:r>
            <a:r>
              <a:rPr lang="fr-FR" dirty="0" smtClean="0">
                <a:solidFill>
                  <a:schemeClr val="bg1"/>
                </a:solidFill>
              </a:rPr>
              <a:t>est le temps utilisé dans les phrases impératives (injonctives).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4620" y="4437112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>
                <a:solidFill>
                  <a:srgbClr val="33CC33"/>
                </a:solidFill>
              </a:rPr>
              <a:t>L</a:t>
            </a:r>
            <a:r>
              <a:rPr lang="fr-FR" dirty="0" smtClean="0">
                <a:solidFill>
                  <a:srgbClr val="33CC33"/>
                </a:solidFill>
              </a:rPr>
              <a:t>’impératif </a:t>
            </a:r>
            <a:r>
              <a:rPr lang="fr-FR" dirty="0" smtClean="0">
                <a:solidFill>
                  <a:schemeClr val="bg1"/>
                </a:solidFill>
              </a:rPr>
              <a:t>est un mode de conjugaison qui sert à donner des ordres, à interdire.</a:t>
            </a:r>
            <a:endParaRPr lang="fr-F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2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Le </a:t>
            </a:r>
            <a:r>
              <a:rPr lang="fr-FR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présent de l’impératif</a:t>
            </a:r>
            <a:endParaRPr lang="fr-FR" b="1" dirty="0">
              <a:solidFill>
                <a:schemeClr val="bg1"/>
              </a:solidFill>
              <a:latin typeface="+mn-lt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3" y="1196752"/>
            <a:ext cx="8229600" cy="226190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Le mode impératif est particulier car il n’y a que 3 personnes de conjugaison : </a:t>
            </a:r>
          </a:p>
          <a:p>
            <a:pPr algn="just">
              <a:buFontTx/>
              <a:buChar char="-"/>
            </a:pPr>
            <a:r>
              <a:rPr lang="fr-FR" dirty="0" smtClean="0">
                <a:solidFill>
                  <a:srgbClr val="92D050"/>
                </a:solidFill>
              </a:rPr>
              <a:t>La 2</a:t>
            </a:r>
            <a:r>
              <a:rPr lang="fr-FR" baseline="30000" dirty="0" smtClean="0">
                <a:solidFill>
                  <a:srgbClr val="92D050"/>
                </a:solidFill>
              </a:rPr>
              <a:t>ème</a:t>
            </a:r>
            <a:r>
              <a:rPr lang="fr-FR" dirty="0" smtClean="0">
                <a:solidFill>
                  <a:srgbClr val="92D050"/>
                </a:solidFill>
              </a:rPr>
              <a:t> personne du singulier,</a:t>
            </a:r>
          </a:p>
          <a:p>
            <a:pPr algn="just">
              <a:buFontTx/>
              <a:buChar char="-"/>
            </a:pPr>
            <a:r>
              <a:rPr lang="fr-FR" dirty="0" smtClean="0">
                <a:solidFill>
                  <a:srgbClr val="92D050"/>
                </a:solidFill>
              </a:rPr>
              <a:t>La 1</a:t>
            </a:r>
            <a:r>
              <a:rPr lang="fr-FR" baseline="30000" dirty="0" smtClean="0">
                <a:solidFill>
                  <a:srgbClr val="92D050"/>
                </a:solidFill>
              </a:rPr>
              <a:t>ère</a:t>
            </a:r>
            <a:r>
              <a:rPr lang="fr-FR" dirty="0" smtClean="0">
                <a:solidFill>
                  <a:srgbClr val="92D050"/>
                </a:solidFill>
              </a:rPr>
              <a:t> personne du pluriel,</a:t>
            </a:r>
          </a:p>
          <a:p>
            <a:pPr algn="just">
              <a:buFontTx/>
              <a:buChar char="-"/>
            </a:pPr>
            <a:r>
              <a:rPr lang="fr-FR" dirty="0" smtClean="0">
                <a:solidFill>
                  <a:srgbClr val="92D050"/>
                </a:solidFill>
              </a:rPr>
              <a:t>La 2</a:t>
            </a:r>
            <a:r>
              <a:rPr lang="fr-FR" baseline="30000" dirty="0" smtClean="0">
                <a:solidFill>
                  <a:srgbClr val="92D050"/>
                </a:solidFill>
              </a:rPr>
              <a:t>ème</a:t>
            </a:r>
            <a:r>
              <a:rPr lang="fr-FR" dirty="0" smtClean="0">
                <a:solidFill>
                  <a:srgbClr val="92D050"/>
                </a:solidFill>
              </a:rPr>
              <a:t> personne du pluriel.</a:t>
            </a:r>
            <a:endParaRPr lang="fr-FR" dirty="0" smtClean="0">
              <a:solidFill>
                <a:srgbClr val="92D05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64620" y="3501008"/>
            <a:ext cx="8229600" cy="957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bg1"/>
                </a:solidFill>
              </a:rPr>
              <a:t>Il n’y pas de pronom personnel dans le mode impératif.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10433" y="465313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Mang</a:t>
            </a:r>
            <a:r>
              <a:rPr lang="fr-FR" sz="2000" dirty="0" smtClean="0">
                <a:solidFill>
                  <a:srgbClr val="92D050"/>
                </a:solidFill>
              </a:rPr>
              <a:t>e</a:t>
            </a:r>
            <a:r>
              <a:rPr lang="fr-FR" sz="2000" dirty="0" smtClean="0">
                <a:solidFill>
                  <a:schemeClr val="bg1"/>
                </a:solidFill>
              </a:rPr>
              <a:t> ta soupe.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43808" y="4664673"/>
            <a:ext cx="3304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Mange</a:t>
            </a:r>
            <a:r>
              <a:rPr lang="fr-FR" sz="2000" dirty="0" smtClean="0">
                <a:solidFill>
                  <a:srgbClr val="92D050"/>
                </a:solidFill>
              </a:rPr>
              <a:t>ons</a:t>
            </a:r>
            <a:r>
              <a:rPr lang="fr-FR" sz="2000" dirty="0" smtClean="0">
                <a:solidFill>
                  <a:schemeClr val="bg1"/>
                </a:solidFill>
              </a:rPr>
              <a:t> notre soupe.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71285" y="4664673"/>
            <a:ext cx="2871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Mang</a:t>
            </a:r>
            <a:r>
              <a:rPr lang="fr-FR" sz="2000" dirty="0" smtClean="0">
                <a:solidFill>
                  <a:srgbClr val="92D050"/>
                </a:solidFill>
              </a:rPr>
              <a:t>ez</a:t>
            </a:r>
            <a:r>
              <a:rPr lang="fr-FR" sz="2000" dirty="0" smtClean="0">
                <a:solidFill>
                  <a:schemeClr val="bg1"/>
                </a:solidFill>
              </a:rPr>
              <a:t> votre soupe.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10433" y="544522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92D050"/>
                </a:solidFill>
              </a:rPr>
              <a:t>2</a:t>
            </a:r>
            <a:r>
              <a:rPr lang="fr-FR" sz="2000" baseline="30000" dirty="0" smtClean="0">
                <a:solidFill>
                  <a:srgbClr val="92D050"/>
                </a:solidFill>
              </a:rPr>
              <a:t>ème</a:t>
            </a:r>
            <a:r>
              <a:rPr lang="fr-FR" sz="2000" dirty="0" smtClean="0">
                <a:solidFill>
                  <a:srgbClr val="92D050"/>
                </a:solidFill>
              </a:rPr>
              <a:t> personne du singulier.</a:t>
            </a:r>
            <a:endParaRPr lang="fr-FR" sz="2000" dirty="0">
              <a:solidFill>
                <a:srgbClr val="92D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03848" y="544522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92D050"/>
                </a:solidFill>
              </a:rPr>
              <a:t>1</a:t>
            </a:r>
            <a:r>
              <a:rPr lang="fr-FR" sz="2000" baseline="30000" dirty="0" smtClean="0">
                <a:solidFill>
                  <a:srgbClr val="92D050"/>
                </a:solidFill>
              </a:rPr>
              <a:t>ère</a:t>
            </a:r>
            <a:r>
              <a:rPr lang="fr-FR" sz="2000" dirty="0" smtClean="0">
                <a:solidFill>
                  <a:srgbClr val="92D050"/>
                </a:solidFill>
              </a:rPr>
              <a:t>  personne du pluriel.</a:t>
            </a:r>
            <a:endParaRPr lang="fr-FR" sz="2000" dirty="0">
              <a:solidFill>
                <a:srgbClr val="92D05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372200" y="544522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92D050"/>
                </a:solidFill>
              </a:rPr>
              <a:t>2</a:t>
            </a:r>
            <a:r>
              <a:rPr lang="fr-FR" sz="2000" baseline="30000" dirty="0" smtClean="0">
                <a:solidFill>
                  <a:srgbClr val="92D050"/>
                </a:solidFill>
              </a:rPr>
              <a:t>ème</a:t>
            </a:r>
            <a:r>
              <a:rPr lang="fr-FR" sz="2000" dirty="0" smtClean="0">
                <a:solidFill>
                  <a:srgbClr val="92D050"/>
                </a:solidFill>
              </a:rPr>
              <a:t>  personne du pluriel.</a:t>
            </a:r>
            <a:endParaRPr lang="fr-FR" sz="2000" dirty="0">
              <a:solidFill>
                <a:srgbClr val="92D05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1346537" y="5053246"/>
            <a:ext cx="0" cy="38044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211960" y="5070171"/>
            <a:ext cx="0" cy="38044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7308304" y="5064783"/>
            <a:ext cx="0" cy="38044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15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4" grpId="0"/>
      <p:bldP spid="7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Conjuguer le présent de l’impératif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16561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Les terminaisons du présent de l’impératif ressemblent beaucoup à celles du présent de l’indicatif.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209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les verbes du premier groupe</a:t>
            </a:r>
            <a:br>
              <a:rPr lang="fr-FR" dirty="0" smtClean="0">
                <a:ea typeface="Script Ecole 2" panose="02000400000000000000" pitchFamily="2" charset="0"/>
              </a:rPr>
            </a:br>
            <a:r>
              <a:rPr lang="fr-FR" dirty="0" smtClean="0">
                <a:ea typeface="Script Ecole 2" panose="02000400000000000000" pitchFamily="2" charset="0"/>
              </a:rPr>
              <a:t>Verbes en –er + cueillir, offrir, ouvrir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61106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00069" y="3284984"/>
            <a:ext cx="360040" cy="36004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358991" y="303657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n’y a pas de s, même si c’est la 2</a:t>
            </a:r>
            <a:r>
              <a:rPr lang="fr-FR" baseline="30000" dirty="0" smtClean="0"/>
              <a:t>ème</a:t>
            </a:r>
            <a:r>
              <a:rPr lang="fr-FR" dirty="0" smtClean="0"/>
              <a:t> personne du singulier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5396013" y="3498240"/>
            <a:ext cx="50405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9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les verbes du premier groupe</a:t>
            </a:r>
            <a:br>
              <a:rPr lang="fr-FR" dirty="0" smtClean="0">
                <a:ea typeface="Script Ecole 2" panose="02000400000000000000" pitchFamily="2" charset="0"/>
              </a:rPr>
            </a:br>
            <a:r>
              <a:rPr lang="fr-FR" dirty="0" smtClean="0">
                <a:ea typeface="Script Ecole 2" panose="02000400000000000000" pitchFamily="2" charset="0"/>
              </a:rPr>
              <a:t>Verbes en –er + cueillir et offrir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819279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sng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00069" y="3284984"/>
            <a:ext cx="360040" cy="36004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358991" y="303657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n’y a pas de s, même si c’est la 2</a:t>
            </a:r>
            <a:r>
              <a:rPr lang="fr-FR" baseline="30000" dirty="0" smtClean="0"/>
              <a:t>ème</a:t>
            </a:r>
            <a:r>
              <a:rPr lang="fr-FR" dirty="0" smtClean="0"/>
              <a:t> personne du singulier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5396013" y="3498240"/>
            <a:ext cx="50405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7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les verbes du premier groupe</a:t>
            </a:r>
            <a:br>
              <a:rPr lang="fr-FR" dirty="0" smtClean="0">
                <a:ea typeface="Script Ecole 2" panose="02000400000000000000" pitchFamily="2" charset="0"/>
              </a:rPr>
            </a:br>
            <a:r>
              <a:rPr lang="fr-FR" dirty="0" smtClean="0">
                <a:ea typeface="Script Ecole 2" panose="02000400000000000000" pitchFamily="2" charset="0"/>
              </a:rPr>
              <a:t>Verbes en –er + cueillir et offrir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228479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u="sng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u="sng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00069" y="3284984"/>
            <a:ext cx="360040" cy="36004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358991" y="303657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n’y a pas de s, même si c’est la 2</a:t>
            </a:r>
            <a:r>
              <a:rPr lang="fr-FR" baseline="30000" dirty="0" smtClean="0"/>
              <a:t>ème</a:t>
            </a:r>
            <a:r>
              <a:rPr lang="fr-FR" dirty="0" smtClean="0"/>
              <a:t> personne du singulier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5396013" y="3498240"/>
            <a:ext cx="50405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les verbes du 2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groupe</a:t>
            </a:r>
            <a:br>
              <a:rPr lang="fr-FR" dirty="0" smtClean="0">
                <a:ea typeface="Script Ecole 2" panose="02000400000000000000" pitchFamily="2" charset="0"/>
              </a:rPr>
            </a:br>
            <a:r>
              <a:rPr lang="fr-FR" sz="3100" dirty="0" smtClean="0">
                <a:ea typeface="Script Ecole 2" panose="02000400000000000000" pitchFamily="2" charset="0"/>
              </a:rPr>
              <a:t>Ce sont exactement les mêmes terminaisons qu’au présent de l’indicatif.</a:t>
            </a:r>
            <a:endParaRPr lang="fr-FR" sz="3100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054922"/>
              </p:ext>
            </p:extLst>
          </p:nvPr>
        </p:nvGraphicFramePr>
        <p:xfrm>
          <a:off x="2051720" y="2492896"/>
          <a:ext cx="4800268" cy="25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875"/>
                <a:gridCol w="2352393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u="sng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issons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finiss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4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383</Words>
  <Application>Microsoft Office PowerPoint</Application>
  <PresentationFormat>Affichage à l'écran (4:3)</PresentationFormat>
  <Paragraphs>113</Paragraphs>
  <Slides>14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1_Thème Office</vt:lpstr>
      <vt:lpstr>Conjugaison</vt:lpstr>
      <vt:lpstr>Conjugaison</vt:lpstr>
      <vt:lpstr>Le présent de l’impératif</vt:lpstr>
      <vt:lpstr>Le présent de l’impératif</vt:lpstr>
      <vt:lpstr>Conjuguer le présent de l’impératif</vt:lpstr>
      <vt:lpstr>Pour les verbes du premier groupe Verbes en –er + cueillir, offrir, ouvrir</vt:lpstr>
      <vt:lpstr>Pour les verbes du premier groupe Verbes en –er + cueillir et offrir</vt:lpstr>
      <vt:lpstr>Pour les verbes du premier groupe Verbes en –er + cueillir et offrir</vt:lpstr>
      <vt:lpstr>Pour les verbes du 2ème groupe Ce sont exactement les mêmes terminaisons qu’au présent de l’indicatif.</vt:lpstr>
      <vt:lpstr>Les verbes du 3ème groupe </vt:lpstr>
      <vt:lpstr>Les verbes du 3ème groupe </vt:lpstr>
      <vt:lpstr>Les verbes du 3ème groupe </vt:lpstr>
      <vt:lpstr>Les verbes du 3ème groupe </vt:lpstr>
      <vt:lpstr>Bon à savoir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27</cp:revision>
  <dcterms:created xsi:type="dcterms:W3CDTF">2020-05-28T12:05:02Z</dcterms:created>
  <dcterms:modified xsi:type="dcterms:W3CDTF">2021-05-30T13:45:54Z</dcterms:modified>
</cp:coreProperties>
</file>