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88" r:id="rId4"/>
    <p:sldId id="295" r:id="rId5"/>
    <p:sldId id="296" r:id="rId6"/>
    <p:sldId id="297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20000"/>
    <a:srgbClr val="FF3399"/>
    <a:srgbClr val="FF33CC"/>
    <a:srgbClr val="FF99CC"/>
    <a:srgbClr val="FFFF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89BE3-D22C-4FF0-BDA7-FDD66BDAD56A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5E520-C8E8-40A4-B327-2F6C137F69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675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vocabulaire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Les </a:t>
            </a:r>
            <a:r>
              <a:rPr lang="fr-FR" sz="4400" dirty="0" smtClean="0">
                <a:solidFill>
                  <a:schemeClr val="bg1"/>
                </a:solidFill>
              </a:rPr>
              <a:t>antonymes</a:t>
            </a:r>
          </a:p>
          <a:p>
            <a:r>
              <a:rPr lang="fr-FR" sz="4400" dirty="0" smtClean="0">
                <a:solidFill>
                  <a:schemeClr val="bg1"/>
                </a:solidFill>
              </a:rPr>
              <a:t>(les mots de sens contraire)</a:t>
            </a:r>
            <a:endParaRPr lang="fr-FR" sz="4400" dirty="0" smtClean="0">
              <a:solidFill>
                <a:schemeClr val="bg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V7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vocabulaire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découvrir la notion 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d’</a:t>
            </a:r>
            <a:r>
              <a:rPr lang="fr-FR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antonyme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r>
              <a:rPr lang="fr-FR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</a:t>
            </a:r>
            <a:endParaRPr lang="fr-FR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oneTexte 19"/>
          <p:cNvSpPr txBox="1"/>
          <p:nvPr/>
        </p:nvSpPr>
        <p:spPr>
          <a:xfrm>
            <a:off x="467544" y="260648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600" dirty="0" smtClean="0">
                <a:latin typeface="Mrs Chocolat" pitchFamily="2" charset="0"/>
              </a:rPr>
              <a:t>Des </a:t>
            </a:r>
            <a:r>
              <a:rPr lang="fr-FR" sz="3600" dirty="0">
                <a:latin typeface="Mrs Chocolat" pitchFamily="2" charset="0"/>
              </a:rPr>
              <a:t>mots </a:t>
            </a:r>
            <a:r>
              <a:rPr lang="fr-FR" sz="3600" dirty="0" smtClean="0">
                <a:latin typeface="Mrs Chocolat" pitchFamily="2" charset="0"/>
              </a:rPr>
              <a:t>de sens contraires sont appelés des </a:t>
            </a:r>
            <a:r>
              <a:rPr lang="fr-FR" sz="3600" dirty="0" smtClean="0">
                <a:solidFill>
                  <a:srgbClr val="0000FF"/>
                </a:solidFill>
                <a:latin typeface="Mrs Chocolat" pitchFamily="2" charset="0"/>
              </a:rPr>
              <a:t>antonymes</a:t>
            </a:r>
            <a:r>
              <a:rPr lang="fr-FR" sz="3600" dirty="0" smtClean="0">
                <a:latin typeface="Mrs Chocolat" pitchFamily="2" charset="0"/>
              </a:rPr>
              <a:t>.</a:t>
            </a:r>
            <a:endParaRPr lang="fr-FR" sz="3600" dirty="0"/>
          </a:p>
        </p:txBody>
      </p:sp>
      <p:sp>
        <p:nvSpPr>
          <p:cNvPr id="27" name="Espace réservé du contenu 2"/>
          <p:cNvSpPr txBox="1">
            <a:spLocks/>
          </p:cNvSpPr>
          <p:nvPr/>
        </p:nvSpPr>
        <p:spPr>
          <a:xfrm>
            <a:off x="1641461" y="2263668"/>
            <a:ext cx="2036912" cy="5677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gentil</a:t>
            </a:r>
            <a:endParaRPr lang="fr-FR" sz="2800" b="1" dirty="0" smtClean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4619649" y="2263668"/>
            <a:ext cx="1933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00B050"/>
                </a:solidFill>
              </a:rPr>
              <a:t>méchant</a:t>
            </a:r>
            <a:endParaRPr lang="fr-FR" sz="2400" u="sng" dirty="0">
              <a:solidFill>
                <a:srgbClr val="00B050"/>
              </a:solidFill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3491880" y="2576355"/>
            <a:ext cx="1053604" cy="0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1641461" y="3010003"/>
            <a:ext cx="2036912" cy="5677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F20000"/>
                </a:solidFill>
                <a:latin typeface="Calibri" charset="0"/>
                <a:ea typeface="Calibri" charset="0"/>
                <a:cs typeface="Calibri" charset="0"/>
              </a:rPr>
              <a:t>monter</a:t>
            </a:r>
            <a:endParaRPr lang="fr-FR" sz="2800" b="1" dirty="0" smtClean="0">
              <a:solidFill>
                <a:srgbClr val="F2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587307" y="3010003"/>
            <a:ext cx="1933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20000"/>
                </a:solidFill>
              </a:rPr>
              <a:t>descendre</a:t>
            </a:r>
            <a:endParaRPr lang="fr-FR" sz="2400" u="sng" dirty="0">
              <a:solidFill>
                <a:srgbClr val="F20000"/>
              </a:solidFill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3491880" y="3322690"/>
            <a:ext cx="1053604" cy="0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1624635" y="3730083"/>
            <a:ext cx="2036912" cy="5677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beauté</a:t>
            </a:r>
            <a:endParaRPr lang="fr-FR" sz="2800" b="1" dirty="0" smtClean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602823" y="3730083"/>
            <a:ext cx="1933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laideur</a:t>
            </a:r>
            <a:endParaRPr lang="fr-FR" sz="2400" u="sng" dirty="0">
              <a:solidFill>
                <a:srgbClr val="0070C0"/>
              </a:solidFill>
            </a:endParaRPr>
          </a:p>
        </p:txBody>
      </p:sp>
      <p:cxnSp>
        <p:nvCxnSpPr>
          <p:cNvPr id="18" name="Connecteur droit avec flèche 17"/>
          <p:cNvCxnSpPr/>
          <p:nvPr/>
        </p:nvCxnSpPr>
        <p:spPr>
          <a:xfrm>
            <a:off x="3475054" y="4042770"/>
            <a:ext cx="1053604" cy="0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467544" y="1772816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- Les mots contraires peuvent être différents.</a:t>
            </a:r>
            <a:endParaRPr lang="fr-FR" sz="2800" dirty="0"/>
          </a:p>
        </p:txBody>
      </p:sp>
      <p:sp>
        <p:nvSpPr>
          <p:cNvPr id="25" name="Espace réservé du contenu 2"/>
          <p:cNvSpPr txBox="1">
            <a:spLocks/>
          </p:cNvSpPr>
          <p:nvPr/>
        </p:nvSpPr>
        <p:spPr>
          <a:xfrm>
            <a:off x="1616799" y="5002492"/>
            <a:ext cx="2036912" cy="5677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possible</a:t>
            </a:r>
            <a:endParaRPr lang="fr-FR" sz="2800" b="1" dirty="0" smtClean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562645" y="5002492"/>
            <a:ext cx="1933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00B050"/>
                </a:solidFill>
              </a:rPr>
              <a:t>impossible</a:t>
            </a:r>
            <a:endParaRPr lang="fr-FR" sz="2400" u="sng" dirty="0">
              <a:solidFill>
                <a:srgbClr val="00B050"/>
              </a:solidFill>
            </a:endParaRPr>
          </a:p>
        </p:txBody>
      </p:sp>
      <p:cxnSp>
        <p:nvCxnSpPr>
          <p:cNvPr id="28" name="Connecteur droit avec flèche 27"/>
          <p:cNvCxnSpPr/>
          <p:nvPr/>
        </p:nvCxnSpPr>
        <p:spPr>
          <a:xfrm>
            <a:off x="3467218" y="5315179"/>
            <a:ext cx="1053604" cy="0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space réservé du contenu 2"/>
          <p:cNvSpPr txBox="1">
            <a:spLocks/>
          </p:cNvSpPr>
          <p:nvPr/>
        </p:nvSpPr>
        <p:spPr>
          <a:xfrm>
            <a:off x="1599973" y="5722572"/>
            <a:ext cx="2036912" cy="5677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adresse</a:t>
            </a:r>
            <a:endParaRPr lang="fr-FR" sz="2800" b="1" dirty="0" smtClean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4578161" y="5722572"/>
            <a:ext cx="1933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maladresse</a:t>
            </a:r>
            <a:endParaRPr lang="fr-FR" sz="2400" u="sng" dirty="0">
              <a:solidFill>
                <a:srgbClr val="0070C0"/>
              </a:solidFill>
            </a:endParaRPr>
          </a:p>
        </p:txBody>
      </p:sp>
      <p:cxnSp>
        <p:nvCxnSpPr>
          <p:cNvPr id="31" name="Connecteur droit avec flèche 30"/>
          <p:cNvCxnSpPr/>
          <p:nvPr/>
        </p:nvCxnSpPr>
        <p:spPr>
          <a:xfrm>
            <a:off x="3450392" y="6035259"/>
            <a:ext cx="1053604" cy="0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569069" y="4311753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- Les mots contraires peuvent être formés à l’aide d’un préfixe.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22523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3" grpId="0"/>
      <p:bldP spid="12" grpId="0"/>
      <p:bldP spid="13" grpId="0"/>
      <p:bldP spid="16" grpId="0"/>
      <p:bldP spid="17" grpId="0"/>
      <p:bldP spid="3" grpId="0"/>
      <p:bldP spid="25" grpId="0"/>
      <p:bldP spid="26" grpId="0"/>
      <p:bldP spid="29" grpId="0"/>
      <p:bldP spid="30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13792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fr-FR" sz="3200" dirty="0">
                <a:latin typeface="Calibri" panose="020F0502020204030204" pitchFamily="34" charset="0"/>
              </a:rPr>
              <a:t>Les préfixes permettant d’exprimer le contraire sont : </a:t>
            </a:r>
            <a:r>
              <a:rPr lang="fr-FR" sz="32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in</a:t>
            </a:r>
            <a:r>
              <a:rPr lang="fr-FR" sz="3200" dirty="0">
                <a:latin typeface="Calibri" panose="020F0502020204030204" pitchFamily="34" charset="0"/>
              </a:rPr>
              <a:t>, </a:t>
            </a:r>
            <a:r>
              <a:rPr lang="fr-FR" sz="3200" dirty="0" err="1">
                <a:solidFill>
                  <a:srgbClr val="0000FF"/>
                </a:solidFill>
                <a:latin typeface="Calibri" panose="020F0502020204030204" pitchFamily="34" charset="0"/>
              </a:rPr>
              <a:t>im</a:t>
            </a:r>
            <a:r>
              <a:rPr lang="fr-FR" sz="3200" dirty="0">
                <a:latin typeface="Calibri" panose="020F0502020204030204" pitchFamily="34" charset="0"/>
              </a:rPr>
              <a:t>, </a:t>
            </a:r>
            <a:r>
              <a:rPr lang="fr-FR" sz="3200" dirty="0">
                <a:solidFill>
                  <a:srgbClr val="0000FF"/>
                </a:solidFill>
                <a:latin typeface="Calibri" panose="020F0502020204030204" pitchFamily="34" charset="0"/>
              </a:rPr>
              <a:t>il</a:t>
            </a:r>
            <a:r>
              <a:rPr lang="fr-FR" sz="3200" dirty="0">
                <a:latin typeface="Calibri" panose="020F0502020204030204" pitchFamily="34" charset="0"/>
              </a:rPr>
              <a:t>, </a:t>
            </a:r>
            <a:r>
              <a:rPr lang="fr-FR" sz="3200" dirty="0" err="1">
                <a:solidFill>
                  <a:srgbClr val="0000FF"/>
                </a:solidFill>
                <a:latin typeface="Calibri" panose="020F0502020204030204" pitchFamily="34" charset="0"/>
              </a:rPr>
              <a:t>ir</a:t>
            </a:r>
            <a:r>
              <a:rPr lang="fr-FR" sz="3200" dirty="0">
                <a:latin typeface="Calibri" panose="020F0502020204030204" pitchFamily="34" charset="0"/>
              </a:rPr>
              <a:t>, </a:t>
            </a:r>
            <a:r>
              <a:rPr lang="fr-FR" sz="3200" dirty="0">
                <a:solidFill>
                  <a:srgbClr val="0000FF"/>
                </a:solidFill>
                <a:latin typeface="Calibri" panose="020F0502020204030204" pitchFamily="34" charset="0"/>
              </a:rPr>
              <a:t>dé</a:t>
            </a:r>
            <a:r>
              <a:rPr lang="fr-FR" sz="3200" dirty="0">
                <a:latin typeface="Calibri" panose="020F0502020204030204" pitchFamily="34" charset="0"/>
              </a:rPr>
              <a:t>, </a:t>
            </a:r>
            <a:r>
              <a:rPr lang="fr-FR" sz="3200" dirty="0">
                <a:solidFill>
                  <a:srgbClr val="0000FF"/>
                </a:solidFill>
                <a:latin typeface="Calibri" panose="020F0502020204030204" pitchFamily="34" charset="0"/>
              </a:rPr>
              <a:t>dés</a:t>
            </a:r>
            <a:r>
              <a:rPr lang="fr-FR" sz="3200" dirty="0">
                <a:latin typeface="Calibri" panose="020F0502020204030204" pitchFamily="34" charset="0"/>
              </a:rPr>
              <a:t>, </a:t>
            </a:r>
            <a:r>
              <a:rPr lang="fr-FR" sz="3200" dirty="0">
                <a:solidFill>
                  <a:srgbClr val="0000FF"/>
                </a:solidFill>
                <a:latin typeface="Calibri" panose="020F0502020204030204" pitchFamily="34" charset="0"/>
              </a:rPr>
              <a:t>mal</a:t>
            </a:r>
            <a:r>
              <a:rPr lang="fr-FR" sz="3200" dirty="0" smtClean="0">
                <a:latin typeface="Calibri" panose="020F0502020204030204" pitchFamily="34" charset="0"/>
              </a:rPr>
              <a:t>…</a:t>
            </a:r>
            <a:r>
              <a:rPr lang="fr-FR" sz="3200" dirty="0">
                <a:latin typeface="Calibri" panose="020F0502020204030204" pitchFamily="34" charset="0"/>
              </a:rPr>
              <a:t/>
            </a:r>
            <a:br>
              <a:rPr lang="fr-FR" sz="3200" dirty="0">
                <a:latin typeface="Calibri" panose="020F0502020204030204" pitchFamily="34" charset="0"/>
              </a:rPr>
            </a:br>
            <a:endParaRPr lang="fr-FR" sz="3200" dirty="0"/>
          </a:p>
        </p:txBody>
      </p:sp>
      <p:sp>
        <p:nvSpPr>
          <p:cNvPr id="3" name="ZoneTexte 2"/>
          <p:cNvSpPr txBox="1"/>
          <p:nvPr/>
        </p:nvSpPr>
        <p:spPr>
          <a:xfrm>
            <a:off x="827584" y="1744941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00FF"/>
                </a:solidFill>
              </a:rPr>
              <a:t>in :</a:t>
            </a:r>
            <a:endParaRPr lang="fr-FR" sz="3600" dirty="0">
              <a:solidFill>
                <a:srgbClr val="0000FF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979712" y="1744942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visible </a:t>
            </a:r>
            <a:r>
              <a:rPr lang="fr-FR" sz="3600" dirty="0" smtClean="0">
                <a:latin typeface="Arial Unicode MS"/>
                <a:ea typeface="Arial Unicode MS"/>
                <a:cs typeface="Arial Unicode MS"/>
              </a:rPr>
              <a:t>➙ </a:t>
            </a:r>
            <a:r>
              <a:rPr lang="fr-FR" sz="3600" dirty="0" smtClean="0"/>
              <a:t>invisible</a:t>
            </a:r>
            <a:endParaRPr lang="fr-FR" sz="3600" dirty="0"/>
          </a:p>
        </p:txBody>
      </p:sp>
      <p:sp>
        <p:nvSpPr>
          <p:cNvPr id="12" name="ZoneTexte 11"/>
          <p:cNvSpPr txBox="1"/>
          <p:nvPr/>
        </p:nvSpPr>
        <p:spPr>
          <a:xfrm>
            <a:off x="827584" y="2278612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err="1" smtClean="0">
                <a:solidFill>
                  <a:srgbClr val="0000FF"/>
                </a:solidFill>
              </a:rPr>
              <a:t>im</a:t>
            </a:r>
            <a:r>
              <a:rPr lang="fr-FR" sz="3600" dirty="0" smtClean="0">
                <a:solidFill>
                  <a:srgbClr val="0000FF"/>
                </a:solidFill>
              </a:rPr>
              <a:t> :</a:t>
            </a:r>
            <a:endParaRPr lang="fr-FR" sz="3600" dirty="0">
              <a:solidFill>
                <a:srgbClr val="0000FF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979712" y="2278613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possible </a:t>
            </a:r>
            <a:r>
              <a:rPr lang="fr-FR" sz="3600" dirty="0" smtClean="0">
                <a:latin typeface="Arial Unicode MS"/>
                <a:ea typeface="Arial Unicode MS"/>
                <a:cs typeface="Arial Unicode MS"/>
              </a:rPr>
              <a:t>➙ </a:t>
            </a:r>
            <a:r>
              <a:rPr lang="fr-FR" sz="3600" dirty="0" smtClean="0"/>
              <a:t>impossible</a:t>
            </a:r>
            <a:endParaRPr lang="fr-FR" sz="3600" dirty="0"/>
          </a:p>
        </p:txBody>
      </p:sp>
      <p:sp>
        <p:nvSpPr>
          <p:cNvPr id="16" name="ZoneTexte 15"/>
          <p:cNvSpPr txBox="1"/>
          <p:nvPr/>
        </p:nvSpPr>
        <p:spPr>
          <a:xfrm>
            <a:off x="827584" y="2854676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00FF"/>
                </a:solidFill>
              </a:rPr>
              <a:t>il :</a:t>
            </a:r>
            <a:endParaRPr lang="fr-FR" sz="3600" dirty="0">
              <a:solidFill>
                <a:srgbClr val="0000FF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979712" y="2854677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lisible </a:t>
            </a:r>
            <a:r>
              <a:rPr lang="fr-FR" sz="3600" dirty="0" smtClean="0">
                <a:latin typeface="Arial Unicode MS"/>
                <a:ea typeface="Arial Unicode MS"/>
                <a:cs typeface="Arial Unicode MS"/>
              </a:rPr>
              <a:t>➙ </a:t>
            </a:r>
            <a:r>
              <a:rPr lang="fr-FR" sz="3600" dirty="0" smtClean="0"/>
              <a:t>illisible</a:t>
            </a:r>
            <a:endParaRPr lang="fr-FR" sz="3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827584" y="3430740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err="1" smtClean="0">
                <a:solidFill>
                  <a:srgbClr val="0000FF"/>
                </a:solidFill>
              </a:rPr>
              <a:t>ir</a:t>
            </a:r>
            <a:r>
              <a:rPr lang="fr-FR" sz="3600" dirty="0" smtClean="0">
                <a:solidFill>
                  <a:srgbClr val="0000FF"/>
                </a:solidFill>
              </a:rPr>
              <a:t> :</a:t>
            </a:r>
            <a:endParaRPr lang="fr-FR" sz="3600" dirty="0">
              <a:solidFill>
                <a:srgbClr val="0000FF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979712" y="3430741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réel </a:t>
            </a:r>
            <a:r>
              <a:rPr lang="fr-FR" sz="3600" dirty="0" smtClean="0">
                <a:latin typeface="Arial Unicode MS"/>
                <a:ea typeface="Arial Unicode MS"/>
                <a:cs typeface="Arial Unicode MS"/>
              </a:rPr>
              <a:t>➙ </a:t>
            </a:r>
            <a:r>
              <a:rPr lang="fr-FR" sz="3600" dirty="0" smtClean="0"/>
              <a:t>irréel</a:t>
            </a:r>
            <a:endParaRPr lang="fr-FR" sz="3600" dirty="0"/>
          </a:p>
        </p:txBody>
      </p:sp>
      <p:sp>
        <p:nvSpPr>
          <p:cNvPr id="25" name="ZoneTexte 24"/>
          <p:cNvSpPr txBox="1"/>
          <p:nvPr/>
        </p:nvSpPr>
        <p:spPr>
          <a:xfrm>
            <a:off x="827584" y="4006804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00FF"/>
                </a:solidFill>
              </a:rPr>
              <a:t>dé :</a:t>
            </a:r>
            <a:endParaRPr lang="fr-FR" sz="3600" dirty="0">
              <a:solidFill>
                <a:srgbClr val="0000FF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1979712" y="4006805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monter </a:t>
            </a:r>
            <a:r>
              <a:rPr lang="fr-FR" sz="3600" dirty="0" smtClean="0">
                <a:latin typeface="Arial Unicode MS"/>
                <a:ea typeface="Arial Unicode MS"/>
                <a:cs typeface="Arial Unicode MS"/>
              </a:rPr>
              <a:t>➙ </a:t>
            </a:r>
            <a:r>
              <a:rPr lang="fr-FR" sz="3600" dirty="0" smtClean="0"/>
              <a:t>démonter </a:t>
            </a:r>
            <a:endParaRPr lang="fr-FR" sz="3600" dirty="0"/>
          </a:p>
        </p:txBody>
      </p:sp>
      <p:sp>
        <p:nvSpPr>
          <p:cNvPr id="27" name="ZoneTexte 26"/>
          <p:cNvSpPr txBox="1"/>
          <p:nvPr/>
        </p:nvSpPr>
        <p:spPr>
          <a:xfrm>
            <a:off x="827584" y="4582868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00FF"/>
                </a:solidFill>
              </a:rPr>
              <a:t>dés :</a:t>
            </a:r>
            <a:endParaRPr lang="fr-FR" sz="3600" dirty="0">
              <a:solidFill>
                <a:srgbClr val="0000FF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979712" y="4582869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ordre </a:t>
            </a:r>
            <a:r>
              <a:rPr lang="fr-FR" sz="3600" dirty="0" smtClean="0">
                <a:latin typeface="Arial Unicode MS"/>
                <a:ea typeface="Arial Unicode MS"/>
                <a:cs typeface="Arial Unicode MS"/>
              </a:rPr>
              <a:t>➙ </a:t>
            </a:r>
            <a:r>
              <a:rPr lang="fr-FR" sz="3600" dirty="0" smtClean="0"/>
              <a:t>désordre</a:t>
            </a:r>
            <a:endParaRPr lang="fr-FR" sz="3600" dirty="0"/>
          </a:p>
        </p:txBody>
      </p:sp>
      <p:sp>
        <p:nvSpPr>
          <p:cNvPr id="29" name="ZoneTexte 28"/>
          <p:cNvSpPr txBox="1"/>
          <p:nvPr/>
        </p:nvSpPr>
        <p:spPr>
          <a:xfrm>
            <a:off x="827584" y="5157192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00FF"/>
                </a:solidFill>
              </a:rPr>
              <a:t>mal :</a:t>
            </a:r>
            <a:endParaRPr lang="fr-FR" sz="3600" dirty="0">
              <a:solidFill>
                <a:srgbClr val="0000FF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979712" y="5157193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honnête </a:t>
            </a:r>
            <a:r>
              <a:rPr lang="fr-FR" sz="3600" dirty="0" smtClean="0">
                <a:latin typeface="Arial Unicode MS"/>
                <a:ea typeface="Arial Unicode MS"/>
                <a:cs typeface="Arial Unicode MS"/>
              </a:rPr>
              <a:t>➙ </a:t>
            </a:r>
            <a:r>
              <a:rPr lang="fr-FR" sz="3600" dirty="0" smtClean="0"/>
              <a:t>malhonnête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71673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/>
      <p:bldP spid="16" grpId="0"/>
      <p:bldP spid="18" grpId="0"/>
      <p:bldP spid="19" grpId="0"/>
      <p:bldP spid="22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fr-FR" sz="3600" dirty="0" smtClean="0"/>
              <a:t>Il existe encore une façon d’exprimer le contraire…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2314600" cy="604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La </a:t>
            </a:r>
            <a:r>
              <a:rPr lang="fr-FR" dirty="0" smtClean="0">
                <a:solidFill>
                  <a:srgbClr val="F20000"/>
                </a:solidFill>
              </a:rPr>
              <a:t>négation</a:t>
            </a:r>
            <a:r>
              <a:rPr lang="fr-FR" dirty="0" smtClean="0"/>
              <a:t> :</a:t>
            </a: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487262" y="2335314"/>
            <a:ext cx="820988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Je sais jouer aux échecs.</a:t>
            </a:r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87262" y="2946858"/>
            <a:ext cx="820988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Je </a:t>
            </a:r>
            <a:r>
              <a:rPr lang="fr-FR" dirty="0" smtClean="0">
                <a:solidFill>
                  <a:srgbClr val="F20000"/>
                </a:solidFill>
              </a:rPr>
              <a:t>ne</a:t>
            </a:r>
            <a:r>
              <a:rPr lang="fr-FR" dirty="0" smtClean="0"/>
              <a:t> sais </a:t>
            </a:r>
            <a:r>
              <a:rPr lang="fr-FR" dirty="0" smtClean="0">
                <a:solidFill>
                  <a:srgbClr val="F20000"/>
                </a:solidFill>
              </a:rPr>
              <a:t>pas</a:t>
            </a:r>
            <a:r>
              <a:rPr lang="fr-FR" dirty="0" smtClean="0"/>
              <a:t> jouer aux échecs.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9906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i="1" dirty="0" smtClean="0">
                <a:solidFill>
                  <a:srgbClr val="0000FF"/>
                </a:solidFill>
              </a:rPr>
              <a:t>Pour résumer…</a:t>
            </a:r>
            <a:endParaRPr lang="fr-FR" i="1" dirty="0">
              <a:solidFill>
                <a:srgbClr val="0000FF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014" y="1600200"/>
            <a:ext cx="658597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24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</TotalTime>
  <Words>145</Words>
  <Application>Microsoft Office PowerPoint</Application>
  <PresentationFormat>Affichage à l'écran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vocabulaire</vt:lpstr>
      <vt:lpstr>Aujourd’hui, nous allons travailler en vocabulaire. Nous allons découvrir la notion d’antonyme. </vt:lpstr>
      <vt:lpstr>Présentation PowerPoint</vt:lpstr>
      <vt:lpstr>Les préfixes permettant d’exprimer le contraire sont : in, im, il, ir, dé, dés, mal… </vt:lpstr>
      <vt:lpstr>Il existe encore une façon d’exprimer le contraire…</vt:lpstr>
      <vt:lpstr>Pour résumer…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71</cp:revision>
  <dcterms:created xsi:type="dcterms:W3CDTF">2020-05-20T07:22:41Z</dcterms:created>
  <dcterms:modified xsi:type="dcterms:W3CDTF">2021-04-13T07:26:29Z</dcterms:modified>
</cp:coreProperties>
</file>