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1B0"/>
    <a:srgbClr val="F20000"/>
    <a:srgbClr val="FF99CC"/>
    <a:srgbClr val="FF3300"/>
    <a:srgbClr val="0099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 pluriel des noms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548680"/>
            <a:ext cx="1440160" cy="1440160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O22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17567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Il faut bien apprendre les règles et les exceptions. Pour cela, il faut apprendre les listes d’exceptions en plusieurs fois.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17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à former le pluriel des noms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</a:t>
            </a:r>
            <a:endParaRPr lang="fr-FR" sz="4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Petit rappel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69221" y="980726"/>
            <a:ext cx="82882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Le </a:t>
            </a:r>
            <a:r>
              <a:rPr lang="fr-FR" sz="3200" dirty="0">
                <a:solidFill>
                  <a:srgbClr val="0070C0"/>
                </a:solidFill>
              </a:rPr>
              <a:t>nom</a:t>
            </a:r>
            <a:r>
              <a:rPr lang="fr-FR" sz="3200" dirty="0"/>
              <a:t> est un mot qui désigne une personne, une chose, un lieu</a:t>
            </a:r>
            <a:r>
              <a:rPr lang="mr-IN" sz="3200" dirty="0" smtClean="0"/>
              <a:t>…</a:t>
            </a:r>
            <a:r>
              <a:rPr lang="fr-FR" sz="3200" dirty="0" smtClean="0"/>
              <a:t> (infirmière, corbeille, pays…)</a:t>
            </a:r>
          </a:p>
          <a:p>
            <a:pPr algn="just"/>
            <a:endParaRPr lang="fr-FR" dirty="0"/>
          </a:p>
          <a:p>
            <a:pPr algn="just"/>
            <a:r>
              <a:rPr lang="fr-FR" sz="3200" dirty="0"/>
              <a:t>Les noms ont un </a:t>
            </a:r>
            <a:r>
              <a:rPr lang="fr-FR" sz="3200" dirty="0">
                <a:solidFill>
                  <a:srgbClr val="FF3399"/>
                </a:solidFill>
              </a:rPr>
              <a:t>genre</a:t>
            </a:r>
            <a:r>
              <a:rPr lang="fr-FR" sz="3200" dirty="0"/>
              <a:t> (masculin ou féminin) et un </a:t>
            </a:r>
            <a:r>
              <a:rPr lang="fr-FR" sz="3200" dirty="0">
                <a:solidFill>
                  <a:srgbClr val="FF3399"/>
                </a:solidFill>
              </a:rPr>
              <a:t>nombre</a:t>
            </a:r>
            <a:r>
              <a:rPr lang="fr-FR" sz="3200" dirty="0"/>
              <a:t> (singulier ou pluriel</a:t>
            </a:r>
            <a:r>
              <a:rPr lang="fr-FR" sz="3200" dirty="0" smtClean="0"/>
              <a:t>).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En général, on forme le pluriel des noms en ajoutant un « </a:t>
            </a:r>
            <a:r>
              <a:rPr lang="fr-FR" sz="3200" dirty="0" smtClean="0">
                <a:solidFill>
                  <a:srgbClr val="FF3399"/>
                </a:solidFill>
              </a:rPr>
              <a:t>s</a:t>
            </a:r>
            <a:r>
              <a:rPr lang="fr-FR" sz="3200" dirty="0" smtClean="0"/>
              <a:t> ».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des savant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3200" i="1" dirty="0" smtClean="0"/>
              <a:t>des Allemande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3200" i="1" dirty="0" smtClean="0"/>
              <a:t>des ami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3200" i="1" dirty="0" smtClean="0"/>
              <a:t>des élève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3200" i="1" dirty="0" smtClean="0"/>
              <a:t>des trousse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3200" i="1" dirty="0" smtClean="0"/>
              <a:t>des ballon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31640" y="2499767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savant</a:t>
            </a:r>
          </a:p>
          <a:p>
            <a:pPr algn="r"/>
            <a:r>
              <a:rPr lang="fr-FR" sz="3200" i="1" dirty="0" smtClean="0"/>
              <a:t>une Allemande</a:t>
            </a:r>
          </a:p>
          <a:p>
            <a:pPr algn="r"/>
            <a:r>
              <a:rPr lang="fr-FR" sz="3200" i="1" dirty="0" smtClean="0"/>
              <a:t>un ami</a:t>
            </a:r>
          </a:p>
          <a:p>
            <a:pPr algn="r"/>
            <a:r>
              <a:rPr lang="fr-FR" sz="3200" i="1" dirty="0" smtClean="0"/>
              <a:t>un élève</a:t>
            </a:r>
          </a:p>
          <a:p>
            <a:pPr algn="r"/>
            <a:r>
              <a:rPr lang="fr-FR" sz="3200" i="1" dirty="0" smtClean="0"/>
              <a:t>une trousse</a:t>
            </a:r>
          </a:p>
          <a:p>
            <a:pPr algn="r"/>
            <a:r>
              <a:rPr lang="fr-FR" sz="3200" i="1" dirty="0" smtClean="0"/>
              <a:t>un ballon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5300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noms en –s, -x et –z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terminés par « </a:t>
            </a:r>
            <a:r>
              <a:rPr lang="fr-FR" sz="3200" dirty="0" smtClean="0">
                <a:solidFill>
                  <a:srgbClr val="FF3399"/>
                </a:solidFill>
              </a:rPr>
              <a:t>s</a:t>
            </a:r>
            <a:r>
              <a:rPr lang="fr-FR" sz="3200" dirty="0" smtClean="0"/>
              <a:t> », « </a:t>
            </a:r>
            <a:r>
              <a:rPr lang="fr-FR" sz="3200" dirty="0" smtClean="0">
                <a:solidFill>
                  <a:srgbClr val="FF3399"/>
                </a:solidFill>
              </a:rPr>
              <a:t>x</a:t>
            </a:r>
            <a:r>
              <a:rPr lang="fr-FR" sz="3200" dirty="0" smtClean="0"/>
              <a:t> » ou « </a:t>
            </a:r>
            <a:r>
              <a:rPr lang="fr-FR" sz="3200" dirty="0" smtClean="0">
                <a:solidFill>
                  <a:srgbClr val="FF3399"/>
                </a:solidFill>
              </a:rPr>
              <a:t>z</a:t>
            </a:r>
            <a:r>
              <a:rPr lang="fr-FR" sz="3200" dirty="0" smtClean="0"/>
              <a:t> » ne changent pas au pluriel.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une souris</a:t>
            </a:r>
          </a:p>
          <a:p>
            <a:pPr algn="r"/>
            <a:r>
              <a:rPr lang="fr-FR" sz="3200" i="1" dirty="0" smtClean="0"/>
              <a:t>un prix</a:t>
            </a:r>
          </a:p>
          <a:p>
            <a:pPr algn="r"/>
            <a:r>
              <a:rPr lang="fr-FR" sz="3200" i="1" dirty="0" smtClean="0"/>
              <a:t>un nez</a:t>
            </a:r>
          </a:p>
          <a:p>
            <a:pPr algn="r"/>
            <a:r>
              <a:rPr lang="fr-FR" sz="3200" i="1" dirty="0" smtClean="0"/>
              <a:t>un sens</a:t>
            </a:r>
          </a:p>
          <a:p>
            <a:pPr algn="r"/>
            <a:r>
              <a:rPr lang="fr-FR" sz="3200" i="1" dirty="0" smtClean="0"/>
              <a:t>une noix</a:t>
            </a:r>
          </a:p>
          <a:p>
            <a:pPr algn="r"/>
            <a:r>
              <a:rPr lang="fr-FR" sz="3200" i="1" dirty="0" smtClean="0"/>
              <a:t>un puits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2492896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des souris</a:t>
            </a:r>
          </a:p>
          <a:p>
            <a:r>
              <a:rPr lang="fr-FR" sz="3200" i="1" dirty="0"/>
              <a:t>des </a:t>
            </a:r>
            <a:r>
              <a:rPr lang="fr-FR" sz="3200" i="1" dirty="0" smtClean="0"/>
              <a:t>prix</a:t>
            </a:r>
          </a:p>
          <a:p>
            <a:r>
              <a:rPr lang="fr-FR" sz="3200" i="1" dirty="0"/>
              <a:t>des </a:t>
            </a:r>
            <a:r>
              <a:rPr lang="fr-FR" sz="3200" i="1" dirty="0" smtClean="0"/>
              <a:t>nez</a:t>
            </a:r>
          </a:p>
          <a:p>
            <a:r>
              <a:rPr lang="fr-FR" sz="3200" i="1" dirty="0"/>
              <a:t>des </a:t>
            </a:r>
            <a:r>
              <a:rPr lang="fr-FR" sz="3200" i="1" dirty="0" smtClean="0"/>
              <a:t>sens</a:t>
            </a:r>
          </a:p>
          <a:p>
            <a:r>
              <a:rPr lang="fr-FR" sz="3200" i="1" dirty="0"/>
              <a:t>des </a:t>
            </a:r>
            <a:r>
              <a:rPr lang="fr-FR" sz="3200" i="1" dirty="0" smtClean="0"/>
              <a:t>noix</a:t>
            </a:r>
          </a:p>
          <a:p>
            <a:r>
              <a:rPr lang="fr-FR" sz="3200" i="1" dirty="0"/>
              <a:t>des </a:t>
            </a:r>
            <a:r>
              <a:rPr lang="fr-FR" sz="3200" i="1" dirty="0" smtClean="0"/>
              <a:t>puits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05277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15" y="18699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noms en -ou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13259" y="110911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terminés par -</a:t>
            </a:r>
            <a:r>
              <a:rPr lang="fr-FR" sz="3200" dirty="0" smtClean="0">
                <a:solidFill>
                  <a:srgbClr val="FF3399"/>
                </a:solidFill>
              </a:rPr>
              <a:t>ou</a:t>
            </a:r>
            <a:r>
              <a:rPr lang="fr-FR" sz="3200" dirty="0" smtClean="0"/>
              <a:t>  prennent un « </a:t>
            </a:r>
            <a:r>
              <a:rPr lang="fr-FR" sz="3200" dirty="0" smtClean="0">
                <a:solidFill>
                  <a:srgbClr val="FF3399"/>
                </a:solidFill>
              </a:rPr>
              <a:t>s</a:t>
            </a:r>
            <a:r>
              <a:rPr lang="fr-FR" sz="3200" dirty="0" smtClean="0"/>
              <a:t> » au pluriel.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681611" y="1980079"/>
            <a:ext cx="828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 smtClean="0">
                <a:sym typeface="Symbol"/>
              </a:rPr>
              <a:t> 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4545707" y="1973208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des clou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bisou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coucou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verrou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trou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sapajou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  <a:endParaRPr lang="fr-FR" sz="20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33339" y="1980079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un clou</a:t>
            </a:r>
          </a:p>
          <a:p>
            <a:pPr algn="r"/>
            <a:r>
              <a:rPr lang="fr-FR" sz="2800" i="1" dirty="0" smtClean="0"/>
              <a:t>un bisou</a:t>
            </a:r>
          </a:p>
          <a:p>
            <a:pPr algn="r"/>
            <a:r>
              <a:rPr lang="fr-FR" sz="2800" i="1" dirty="0" smtClean="0"/>
              <a:t>un coucou</a:t>
            </a:r>
          </a:p>
          <a:p>
            <a:pPr algn="r"/>
            <a:r>
              <a:rPr lang="fr-FR" sz="2800" i="1" dirty="0" smtClean="0"/>
              <a:t>un verrou</a:t>
            </a:r>
          </a:p>
          <a:p>
            <a:pPr algn="r"/>
            <a:r>
              <a:rPr lang="fr-FR" sz="2800" i="1" dirty="0" smtClean="0"/>
              <a:t>un trou</a:t>
            </a:r>
          </a:p>
          <a:p>
            <a:pPr algn="r"/>
            <a:r>
              <a:rPr lang="fr-FR" sz="2800" i="1" dirty="0" smtClean="0"/>
              <a:t>un sapajou</a:t>
            </a:r>
            <a:endParaRPr lang="fr-FR" sz="2000"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51" y="4781520"/>
            <a:ext cx="1124744" cy="112474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565995" y="4650864"/>
            <a:ext cx="63183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7 exceptions à connaître :</a:t>
            </a:r>
          </a:p>
          <a:p>
            <a:r>
              <a:rPr lang="fr-FR" sz="2800" i="1" dirty="0" smtClean="0">
                <a:solidFill>
                  <a:srgbClr val="F20000"/>
                </a:solidFill>
              </a:rPr>
              <a:t>des bijoux, des cailloux, des choux, des genoux,  des hiboux, des joujoux, des poux </a:t>
            </a:r>
            <a:endParaRPr lang="fr-FR" sz="2000" i="1" dirty="0">
              <a:solidFill>
                <a:srgbClr val="F20000"/>
              </a:solidFill>
            </a:endParaRPr>
          </a:p>
        </p:txBody>
      </p:sp>
      <p:pic>
        <p:nvPicPr>
          <p:cNvPr id="1026" name="Picture 2" descr="Un employé d'un centre commercial de Labège trouve 10 kilos de bijoux au  bord d'une route | Voix du Midi Lauraga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93" y="5997759"/>
            <a:ext cx="106983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illoux Texture Fond - Photo gratuite sur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63" y="5997760"/>
            <a:ext cx="86680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vez-vous manger les choux ? - Plantes et Santé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560" y="6004580"/>
            <a:ext cx="864096" cy="57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s problèmes de genoux - qigong hautes cevennes.co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41" y="6028555"/>
            <a:ext cx="502710" cy="52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Un hibou terrorise une ville des Pays-Bas - ladepeche.f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43" y="6042309"/>
            <a:ext cx="925937" cy="52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oulanvi, des joujous faits chez nous | La Fabrique hexagonale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80" b="33006"/>
          <a:stretch/>
        </p:blipFill>
        <p:spPr bwMode="auto">
          <a:xfrm>
            <a:off x="5976897" y="6009171"/>
            <a:ext cx="1275978" cy="69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ou illustration marrante PNG transparents - Stick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644" y="5919261"/>
            <a:ext cx="1141780" cy="74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18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15" y="18699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noms en –eu et en -au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13259" y="110911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terminés par –</a:t>
            </a:r>
            <a:r>
              <a:rPr lang="fr-FR" sz="3200" dirty="0" smtClean="0">
                <a:solidFill>
                  <a:srgbClr val="FF3399"/>
                </a:solidFill>
              </a:rPr>
              <a:t>eu et </a:t>
            </a:r>
            <a:r>
              <a:rPr lang="fr-FR" sz="3200" dirty="0" smtClean="0"/>
              <a:t>par -</a:t>
            </a:r>
            <a:r>
              <a:rPr lang="fr-FR" sz="3200" dirty="0" smtClean="0">
                <a:solidFill>
                  <a:srgbClr val="FF3399"/>
                </a:solidFill>
              </a:rPr>
              <a:t>au </a:t>
            </a:r>
            <a:r>
              <a:rPr lang="fr-FR" sz="3200" dirty="0" smtClean="0"/>
              <a:t>  prennent un « </a:t>
            </a:r>
            <a:r>
              <a:rPr lang="fr-FR" sz="3200" dirty="0" smtClean="0">
                <a:solidFill>
                  <a:srgbClr val="FF3399"/>
                </a:solidFill>
              </a:rPr>
              <a:t>x</a:t>
            </a:r>
            <a:r>
              <a:rPr lang="fr-FR" sz="3200" dirty="0" smtClean="0"/>
              <a:t>» au pluriel.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681611" y="1980079"/>
            <a:ext cx="828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 smtClean="0">
                <a:sym typeface="Symbol"/>
              </a:rPr>
              <a:t> 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4545707" y="1973208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des jeu</a:t>
            </a:r>
            <a:r>
              <a:rPr lang="fr-FR" sz="2800" i="1" dirty="0" smtClean="0">
                <a:solidFill>
                  <a:srgbClr val="FF3399"/>
                </a:solidFill>
              </a:rPr>
              <a:t>x</a:t>
            </a:r>
          </a:p>
          <a:p>
            <a:r>
              <a:rPr lang="fr-FR" sz="2800" i="1" dirty="0" smtClean="0"/>
              <a:t>des essieu</a:t>
            </a:r>
            <a:r>
              <a:rPr lang="fr-FR" sz="2800" i="1" dirty="0" smtClean="0">
                <a:solidFill>
                  <a:srgbClr val="FF3399"/>
                </a:solidFill>
              </a:rPr>
              <a:t>x</a:t>
            </a:r>
          </a:p>
          <a:p>
            <a:r>
              <a:rPr lang="fr-FR" sz="2800" i="1" dirty="0" smtClean="0"/>
              <a:t>des feu</a:t>
            </a:r>
            <a:r>
              <a:rPr lang="fr-FR" sz="2800" i="1" dirty="0" smtClean="0">
                <a:solidFill>
                  <a:srgbClr val="FF3399"/>
                </a:solidFill>
              </a:rPr>
              <a:t>x</a:t>
            </a:r>
          </a:p>
          <a:p>
            <a:r>
              <a:rPr lang="fr-FR" sz="2800" i="1" dirty="0" smtClean="0"/>
              <a:t>des château</a:t>
            </a:r>
            <a:r>
              <a:rPr lang="fr-FR" sz="2800" i="1" dirty="0" smtClean="0">
                <a:solidFill>
                  <a:srgbClr val="FF3399"/>
                </a:solidFill>
              </a:rPr>
              <a:t>x</a:t>
            </a:r>
          </a:p>
          <a:p>
            <a:r>
              <a:rPr lang="fr-FR" sz="2800" i="1" dirty="0" smtClean="0"/>
              <a:t>des bateau</a:t>
            </a:r>
            <a:r>
              <a:rPr lang="fr-FR" sz="2800" i="1" dirty="0" smtClean="0">
                <a:solidFill>
                  <a:srgbClr val="FF3399"/>
                </a:solidFill>
              </a:rPr>
              <a:t>x</a:t>
            </a:r>
          </a:p>
          <a:p>
            <a:r>
              <a:rPr lang="fr-FR" sz="2800" i="1" dirty="0" smtClean="0"/>
              <a:t>des esquimau</a:t>
            </a:r>
            <a:r>
              <a:rPr lang="fr-FR" sz="2800" i="1" dirty="0" smtClean="0">
                <a:solidFill>
                  <a:srgbClr val="FF3399"/>
                </a:solidFill>
              </a:rPr>
              <a:t>x</a:t>
            </a:r>
            <a:endParaRPr lang="fr-FR" sz="20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33339" y="1980079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un jeu</a:t>
            </a:r>
          </a:p>
          <a:p>
            <a:pPr algn="r"/>
            <a:r>
              <a:rPr lang="fr-FR" sz="2800" i="1" dirty="0" smtClean="0"/>
              <a:t>un essieu</a:t>
            </a:r>
          </a:p>
          <a:p>
            <a:pPr algn="r"/>
            <a:r>
              <a:rPr lang="fr-FR" sz="2800" i="1" dirty="0" smtClean="0"/>
              <a:t>un feu</a:t>
            </a:r>
          </a:p>
          <a:p>
            <a:pPr algn="r"/>
            <a:r>
              <a:rPr lang="fr-FR" sz="2800" i="1" dirty="0" smtClean="0"/>
              <a:t>un château</a:t>
            </a:r>
          </a:p>
          <a:p>
            <a:pPr algn="r"/>
            <a:r>
              <a:rPr lang="fr-FR" sz="2800" i="1" dirty="0" smtClean="0"/>
              <a:t>un bateau</a:t>
            </a:r>
          </a:p>
          <a:p>
            <a:pPr algn="r"/>
            <a:r>
              <a:rPr lang="fr-FR" sz="2800" i="1" dirty="0" smtClean="0"/>
              <a:t>un esquimau</a:t>
            </a:r>
            <a:endParaRPr lang="fr-FR" sz="2000"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51" y="4781520"/>
            <a:ext cx="1124744" cy="112474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565995" y="4650864"/>
            <a:ext cx="63183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5 exceptions à connaître :</a:t>
            </a:r>
          </a:p>
          <a:p>
            <a:r>
              <a:rPr lang="fr-FR" sz="2800" i="1" dirty="0" smtClean="0">
                <a:solidFill>
                  <a:srgbClr val="F20000"/>
                </a:solidFill>
              </a:rPr>
              <a:t>des émeus, des pneus, des bleus, des landaus,  des sarraus</a:t>
            </a:r>
            <a:endParaRPr lang="fr-FR" sz="2000" i="1" dirty="0">
              <a:solidFill>
                <a:srgbClr val="F20000"/>
              </a:solidFill>
            </a:endParaRPr>
          </a:p>
        </p:txBody>
      </p:sp>
      <p:pic>
        <p:nvPicPr>
          <p:cNvPr id="2050" name="Picture 2" descr="Dromaiidae — Wikipé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49" y="6035859"/>
            <a:ext cx="720080" cy="63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Services – Pons Pn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Services – Pons Pne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 descr="Pneu fond blanc images libres de droit, photos de Pneu fond blanc |  Depositphot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901" y="6053368"/>
            <a:ext cx="980653" cy="67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Les Bleus ne cachent pas leur (immense) ambition - Russie 2018 - Coupe du  monde - Footbal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53" y="6061676"/>
            <a:ext cx="935952" cy="62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Achetez landau année 1970 quasi neuf, annonce vente à Neuilly-sur-Marne  (93) WB1559065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464" y="6008710"/>
            <a:ext cx="906401" cy="67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l'équipement de l'écoli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341" y="5602099"/>
            <a:ext cx="661987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07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15" y="18699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noms en –al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13259" y="110911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terminés par –</a:t>
            </a:r>
            <a:r>
              <a:rPr lang="fr-FR" sz="3200" dirty="0" smtClean="0">
                <a:solidFill>
                  <a:srgbClr val="FF3399"/>
                </a:solidFill>
              </a:rPr>
              <a:t>al</a:t>
            </a:r>
            <a:r>
              <a:rPr lang="fr-FR" sz="3200" dirty="0" smtClean="0"/>
              <a:t>  s’écrivent «</a:t>
            </a:r>
            <a:r>
              <a:rPr lang="fr-FR" sz="3200" dirty="0" smtClean="0">
                <a:solidFill>
                  <a:srgbClr val="FF3399"/>
                </a:solidFill>
              </a:rPr>
              <a:t>aux</a:t>
            </a:r>
            <a:r>
              <a:rPr lang="fr-FR" sz="3200" dirty="0" smtClean="0"/>
              <a:t>» au pluriel.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681611" y="1980079"/>
            <a:ext cx="8280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 smtClean="0">
                <a:sym typeface="Symbol"/>
              </a:rPr>
              <a:t> 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45707" y="1973208"/>
            <a:ext cx="30963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des journ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  <a:p>
            <a:r>
              <a:rPr lang="fr-FR" sz="2800" i="1" dirty="0" smtClean="0"/>
              <a:t>des chev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  <a:p>
            <a:r>
              <a:rPr lang="fr-FR" sz="2800" i="1" dirty="0" smtClean="0"/>
              <a:t>des can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  <a:p>
            <a:r>
              <a:rPr lang="fr-FR" sz="2800" i="1" dirty="0" smtClean="0"/>
              <a:t>des génér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  <a:p>
            <a:r>
              <a:rPr lang="fr-FR" sz="2800" i="1" dirty="0" smtClean="0"/>
              <a:t>des marsupi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233339" y="1980079"/>
            <a:ext cx="259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un journal</a:t>
            </a:r>
          </a:p>
          <a:p>
            <a:pPr algn="r"/>
            <a:r>
              <a:rPr lang="fr-FR" sz="2800" i="1" dirty="0" smtClean="0"/>
              <a:t>un cheval</a:t>
            </a:r>
          </a:p>
          <a:p>
            <a:pPr algn="r"/>
            <a:r>
              <a:rPr lang="fr-FR" sz="2800" i="1" dirty="0" smtClean="0"/>
              <a:t>un canal</a:t>
            </a:r>
          </a:p>
          <a:p>
            <a:pPr algn="r"/>
            <a:r>
              <a:rPr lang="fr-FR" sz="2800" i="1" dirty="0" smtClean="0"/>
              <a:t>un général</a:t>
            </a:r>
          </a:p>
          <a:p>
            <a:pPr algn="r"/>
            <a:r>
              <a:rPr lang="fr-FR" sz="2800" i="1" dirty="0" smtClean="0"/>
              <a:t>un marsupial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8" y="5335131"/>
            <a:ext cx="1124744" cy="112474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623052" y="5085184"/>
            <a:ext cx="71104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7 exceptions à connaître :</a:t>
            </a:r>
          </a:p>
          <a:p>
            <a:r>
              <a:rPr lang="fr-FR" sz="2800" i="1" dirty="0" smtClean="0">
                <a:solidFill>
                  <a:srgbClr val="F20000"/>
                </a:solidFill>
              </a:rPr>
              <a:t>des bals, des carnavals, des cérémonials, des chacals, des festivals,  des récitals, des régals</a:t>
            </a:r>
            <a:endParaRPr lang="fr-FR" sz="2000" i="1" dirty="0">
              <a:solidFill>
                <a:srgbClr val="F20000"/>
              </a:solidFill>
            </a:endParaRPr>
          </a:p>
        </p:txBody>
      </p:sp>
      <p:sp>
        <p:nvSpPr>
          <p:cNvPr id="7" name="AutoShape 4" descr="Services – Pons Pn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Services – Pons Pne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5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15" y="18699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noms en –ail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13259" y="110911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terminés par –</a:t>
            </a:r>
            <a:r>
              <a:rPr lang="fr-FR" sz="3200" dirty="0" smtClean="0">
                <a:solidFill>
                  <a:srgbClr val="FF3399"/>
                </a:solidFill>
              </a:rPr>
              <a:t>ail</a:t>
            </a:r>
            <a:r>
              <a:rPr lang="fr-FR" sz="3200" dirty="0" smtClean="0"/>
              <a:t>  prennent  un «</a:t>
            </a:r>
            <a:r>
              <a:rPr lang="fr-FR" sz="3200" dirty="0" smtClean="0">
                <a:solidFill>
                  <a:srgbClr val="FF3399"/>
                </a:solidFill>
              </a:rPr>
              <a:t>s</a:t>
            </a:r>
            <a:r>
              <a:rPr lang="fr-FR" sz="3200" dirty="0" smtClean="0"/>
              <a:t>» au pluriel.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681611" y="1980079"/>
            <a:ext cx="8280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 smtClean="0">
                <a:sym typeface="Symbol"/>
              </a:rPr>
              <a:t> 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45707" y="1973208"/>
            <a:ext cx="30963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des portail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chandail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rail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cocktail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2800" i="1" dirty="0" smtClean="0"/>
              <a:t>des gouvernail</a:t>
            </a:r>
            <a:r>
              <a:rPr lang="fr-FR" sz="2800" i="1" dirty="0" smtClean="0">
                <a:solidFill>
                  <a:srgbClr val="FF3399"/>
                </a:solidFill>
              </a:rPr>
              <a:t>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233339" y="1980079"/>
            <a:ext cx="259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un portail</a:t>
            </a:r>
          </a:p>
          <a:p>
            <a:pPr algn="r"/>
            <a:r>
              <a:rPr lang="fr-FR" sz="2800" i="1" dirty="0" smtClean="0"/>
              <a:t>un chandail</a:t>
            </a:r>
          </a:p>
          <a:p>
            <a:pPr algn="r"/>
            <a:r>
              <a:rPr lang="fr-FR" sz="2800" i="1" dirty="0" smtClean="0"/>
              <a:t>un rail</a:t>
            </a:r>
          </a:p>
          <a:p>
            <a:pPr algn="r"/>
            <a:r>
              <a:rPr lang="fr-FR" sz="2800" i="1" dirty="0" smtClean="0"/>
              <a:t>un cocktail</a:t>
            </a:r>
          </a:p>
          <a:p>
            <a:pPr algn="r"/>
            <a:r>
              <a:rPr lang="fr-FR" sz="2800" i="1" dirty="0" smtClean="0"/>
              <a:t>un gouvernail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8" y="5335131"/>
            <a:ext cx="1124744" cy="112474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686419" y="5029746"/>
            <a:ext cx="71104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5 exceptions à connaître qui  font leur pluriel en -aux:</a:t>
            </a:r>
          </a:p>
          <a:p>
            <a:r>
              <a:rPr lang="fr-FR" sz="2000" i="1" dirty="0" smtClean="0">
                <a:solidFill>
                  <a:srgbClr val="F20000"/>
                </a:solidFill>
              </a:rPr>
              <a:t>un corail – des coraux		un émail – des émaux</a:t>
            </a:r>
          </a:p>
          <a:p>
            <a:r>
              <a:rPr lang="fr-FR" sz="2000" i="1" dirty="0" smtClean="0">
                <a:solidFill>
                  <a:srgbClr val="F20000"/>
                </a:solidFill>
              </a:rPr>
              <a:t>un soupirail – des soupiraux	un travail – des travaux</a:t>
            </a:r>
          </a:p>
          <a:p>
            <a:r>
              <a:rPr lang="fr-FR" sz="2000" i="1" dirty="0" smtClean="0">
                <a:solidFill>
                  <a:srgbClr val="F20000"/>
                </a:solidFill>
              </a:rPr>
              <a:t>un vitrail – des vitraux</a:t>
            </a:r>
            <a:endParaRPr lang="fr-FR" sz="2000" i="1" dirty="0">
              <a:solidFill>
                <a:srgbClr val="F20000"/>
              </a:solidFill>
            </a:endParaRPr>
          </a:p>
        </p:txBody>
      </p:sp>
      <p:sp>
        <p:nvSpPr>
          <p:cNvPr id="7" name="AutoShape 4" descr="Services – Pons Pn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Services – Pons Pne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437</Words>
  <Application>Microsoft Office PowerPoint</Application>
  <PresentationFormat>Affichage à l'écran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Orthographe</vt:lpstr>
      <vt:lpstr>Aujourd’hui, nous allons travailler en orthographe.  Nous allons apprendre à former le pluriel des noms.</vt:lpstr>
      <vt:lpstr>Petit rappel</vt:lpstr>
      <vt:lpstr>Le pluriel des noms</vt:lpstr>
      <vt:lpstr>Le pluriel des noms en –s, -x et –z</vt:lpstr>
      <vt:lpstr>Le pluriel des noms en -ou</vt:lpstr>
      <vt:lpstr>Le pluriel des noms en –eu et en -au</vt:lpstr>
      <vt:lpstr>Le pluriel des noms en –al</vt:lpstr>
      <vt:lpstr>Le pluriel des noms en –ail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81</cp:revision>
  <dcterms:created xsi:type="dcterms:W3CDTF">2020-05-20T07:22:41Z</dcterms:created>
  <dcterms:modified xsi:type="dcterms:W3CDTF">2021-04-22T20:20:19Z</dcterms:modified>
</cp:coreProperties>
</file>