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9" r:id="rId4"/>
    <p:sldId id="281" r:id="rId5"/>
    <p:sldId id="282" r:id="rId6"/>
    <p:sldId id="283" r:id="rId7"/>
    <p:sldId id="284" r:id="rId8"/>
    <p:sldId id="285" r:id="rId9"/>
    <p:sldId id="286" r:id="rId10"/>
    <p:sldId id="287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61B0"/>
    <a:srgbClr val="F20000"/>
    <a:srgbClr val="FF99CC"/>
    <a:srgbClr val="FF3300"/>
    <a:srgbClr val="009900"/>
    <a:srgbClr val="FFE89F"/>
    <a:srgbClr val="DAA600"/>
    <a:srgbClr val="FFD44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60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8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63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6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06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98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97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9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1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28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3491-DB03-4EA5-A9F0-ADF1BB90FAC6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3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9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118097"/>
          </a:xfrm>
        </p:spPr>
        <p:txBody>
          <a:bodyPr/>
          <a:lstStyle/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Orthographe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344816" cy="2135088"/>
          </a:xfrm>
        </p:spPr>
        <p:txBody>
          <a:bodyPr>
            <a:noAutofit/>
          </a:bodyPr>
          <a:lstStyle/>
          <a:p>
            <a:r>
              <a:rPr lang="fr-FR" sz="4400" dirty="0" smtClean="0">
                <a:solidFill>
                  <a:schemeClr val="bg1"/>
                </a:solidFill>
              </a:rPr>
              <a:t>Le pluriel des noms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683568" y="548680"/>
            <a:ext cx="1440160" cy="1440160"/>
          </a:xfrm>
          <a:prstGeom prst="ellips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O22</a:t>
            </a:r>
            <a:endParaRPr lang="fr-F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2564904"/>
            <a:ext cx="8229600" cy="1756792"/>
          </a:xfrm>
        </p:spPr>
        <p:txBody>
          <a:bodyPr/>
          <a:lstStyle/>
          <a:p>
            <a:pPr marL="0" indent="0" algn="just">
              <a:buNone/>
            </a:pPr>
            <a:r>
              <a:rPr lang="fr-FR" dirty="0" smtClean="0"/>
              <a:t>Il faut bien apprendre les règles et les exceptions. Pour cela, il faut apprendre les listes d’exceptions en plusieurs fois.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2179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9552" y="1149802"/>
            <a:ext cx="7988424" cy="4824536"/>
          </a:xfrm>
        </p:spPr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Aujourd’hui, nous allons travailler en </a:t>
            </a:r>
            <a:r>
              <a:rPr lang="fr-FR" sz="4000" b="1" dirty="0" smtClean="0">
                <a:solidFill>
                  <a:srgbClr val="FF99CC"/>
                </a:solidFill>
                <a:latin typeface="+mn-lt"/>
                <a:ea typeface="Script Ecole 2" panose="02000400000000000000" pitchFamily="2" charset="0"/>
              </a:rPr>
              <a:t>orthographe</a:t>
            </a:r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. </a:t>
            </a:r>
            <a:b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</a:br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Nous allons apprendre </a:t>
            </a:r>
            <a:r>
              <a:rPr lang="fr-FR" sz="4000" b="1" dirty="0" smtClean="0">
                <a:solidFill>
                  <a:srgbClr val="FF99CC"/>
                </a:solidFill>
                <a:latin typeface="+mn-lt"/>
                <a:ea typeface="Script Ecole 2" panose="02000400000000000000" pitchFamily="2" charset="0"/>
              </a:rPr>
              <a:t>à former le pluriel des noms</a:t>
            </a:r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.</a:t>
            </a:r>
            <a:endParaRPr lang="fr-FR" sz="48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2002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Petit rappel</a:t>
            </a:r>
            <a:endParaRPr lang="fr-FR" b="1" dirty="0"/>
          </a:p>
        </p:txBody>
      </p:sp>
      <p:sp>
        <p:nvSpPr>
          <p:cNvPr id="26" name="ZoneTexte 25"/>
          <p:cNvSpPr txBox="1"/>
          <p:nvPr/>
        </p:nvSpPr>
        <p:spPr>
          <a:xfrm>
            <a:off x="569221" y="980726"/>
            <a:ext cx="828821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/>
              <a:t>Le </a:t>
            </a:r>
            <a:r>
              <a:rPr lang="fr-FR" sz="3200" dirty="0">
                <a:solidFill>
                  <a:srgbClr val="0070C0"/>
                </a:solidFill>
              </a:rPr>
              <a:t>nom</a:t>
            </a:r>
            <a:r>
              <a:rPr lang="fr-FR" sz="3200" dirty="0"/>
              <a:t> est un mot qui désigne une personne, une chose, un lieu</a:t>
            </a:r>
            <a:r>
              <a:rPr lang="mr-IN" sz="3200" dirty="0" smtClean="0"/>
              <a:t>…</a:t>
            </a:r>
            <a:r>
              <a:rPr lang="fr-FR" sz="3200" dirty="0" smtClean="0"/>
              <a:t> (infirmière, corbeille, pays…)</a:t>
            </a:r>
          </a:p>
          <a:p>
            <a:pPr algn="just"/>
            <a:endParaRPr lang="fr-FR" dirty="0"/>
          </a:p>
          <a:p>
            <a:pPr algn="just"/>
            <a:r>
              <a:rPr lang="fr-FR" sz="3200" dirty="0"/>
              <a:t>Les noms ont un </a:t>
            </a:r>
            <a:r>
              <a:rPr lang="fr-FR" sz="3200" dirty="0">
                <a:solidFill>
                  <a:srgbClr val="FF3399"/>
                </a:solidFill>
              </a:rPr>
              <a:t>genre</a:t>
            </a:r>
            <a:r>
              <a:rPr lang="fr-FR" sz="3200" dirty="0"/>
              <a:t> (masculin ou féminin) et un </a:t>
            </a:r>
            <a:r>
              <a:rPr lang="fr-FR" sz="3200" dirty="0">
                <a:solidFill>
                  <a:srgbClr val="FF3399"/>
                </a:solidFill>
              </a:rPr>
              <a:t>nombre</a:t>
            </a:r>
            <a:r>
              <a:rPr lang="fr-FR" sz="3200" dirty="0"/>
              <a:t> (singulier ou pluriel</a:t>
            </a:r>
            <a:r>
              <a:rPr lang="fr-FR" sz="3200" dirty="0" smtClean="0"/>
              <a:t>).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8704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3399"/>
                </a:solidFill>
              </a:rPr>
              <a:t>Le pluriel des noms</a:t>
            </a:r>
            <a:endParaRPr lang="fr-FR" b="1" dirty="0">
              <a:solidFill>
                <a:srgbClr val="FF3399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67544" y="1196752"/>
            <a:ext cx="82882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En général, on forme le pluriel des noms en ajoutant un « </a:t>
            </a:r>
            <a:r>
              <a:rPr lang="fr-FR" sz="3200" dirty="0" smtClean="0">
                <a:solidFill>
                  <a:srgbClr val="FF3399"/>
                </a:solidFill>
              </a:rPr>
              <a:t>s</a:t>
            </a:r>
            <a:r>
              <a:rPr lang="fr-FR" sz="3200" dirty="0" smtClean="0"/>
              <a:t> ».</a:t>
            </a:r>
            <a:endParaRPr lang="fr-FR" sz="2400" i="1" dirty="0"/>
          </a:p>
        </p:txBody>
      </p:sp>
      <p:sp>
        <p:nvSpPr>
          <p:cNvPr id="4" name="ZoneTexte 3"/>
          <p:cNvSpPr txBox="1"/>
          <p:nvPr/>
        </p:nvSpPr>
        <p:spPr>
          <a:xfrm>
            <a:off x="3923928" y="2499767"/>
            <a:ext cx="8280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dirty="0" smtClean="0">
                <a:sym typeface="Symbol"/>
              </a:rPr>
              <a:t> 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  <a:endParaRPr lang="fr-FR" sz="2400" dirty="0"/>
          </a:p>
        </p:txBody>
      </p:sp>
      <p:sp>
        <p:nvSpPr>
          <p:cNvPr id="5" name="ZoneTexte 4"/>
          <p:cNvSpPr txBox="1"/>
          <p:nvPr/>
        </p:nvSpPr>
        <p:spPr>
          <a:xfrm>
            <a:off x="4788024" y="2492896"/>
            <a:ext cx="309634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des savant</a:t>
            </a:r>
            <a:r>
              <a:rPr lang="fr-FR" sz="3200" i="1" dirty="0" smtClean="0">
                <a:solidFill>
                  <a:srgbClr val="FF3399"/>
                </a:solidFill>
              </a:rPr>
              <a:t>s</a:t>
            </a:r>
          </a:p>
          <a:p>
            <a:r>
              <a:rPr lang="fr-FR" sz="3200" i="1" dirty="0" smtClean="0"/>
              <a:t>des Allemande</a:t>
            </a:r>
            <a:r>
              <a:rPr lang="fr-FR" sz="3200" i="1" dirty="0" smtClean="0">
                <a:solidFill>
                  <a:srgbClr val="FF3399"/>
                </a:solidFill>
              </a:rPr>
              <a:t>s</a:t>
            </a:r>
          </a:p>
          <a:p>
            <a:r>
              <a:rPr lang="fr-FR" sz="3200" i="1" dirty="0" smtClean="0"/>
              <a:t>des ami</a:t>
            </a:r>
            <a:r>
              <a:rPr lang="fr-FR" sz="3200" i="1" dirty="0" smtClean="0">
                <a:solidFill>
                  <a:srgbClr val="FF3399"/>
                </a:solidFill>
              </a:rPr>
              <a:t>s</a:t>
            </a:r>
          </a:p>
          <a:p>
            <a:r>
              <a:rPr lang="fr-FR" sz="3200" i="1" dirty="0" smtClean="0"/>
              <a:t>des élève</a:t>
            </a:r>
            <a:r>
              <a:rPr lang="fr-FR" sz="3200" i="1" dirty="0" smtClean="0">
                <a:solidFill>
                  <a:srgbClr val="FF3399"/>
                </a:solidFill>
              </a:rPr>
              <a:t>s</a:t>
            </a:r>
          </a:p>
          <a:p>
            <a:r>
              <a:rPr lang="fr-FR" sz="3200" i="1" dirty="0" smtClean="0"/>
              <a:t>des trousse</a:t>
            </a:r>
            <a:r>
              <a:rPr lang="fr-FR" sz="3200" i="1" dirty="0" smtClean="0">
                <a:solidFill>
                  <a:srgbClr val="FF3399"/>
                </a:solidFill>
              </a:rPr>
              <a:t>s</a:t>
            </a:r>
          </a:p>
          <a:p>
            <a:r>
              <a:rPr lang="fr-FR" sz="3200" i="1" dirty="0" smtClean="0"/>
              <a:t>des ballon</a:t>
            </a:r>
            <a:r>
              <a:rPr lang="fr-FR" sz="3200" i="1" dirty="0" smtClean="0">
                <a:solidFill>
                  <a:srgbClr val="FF3399"/>
                </a:solidFill>
              </a:rPr>
              <a:t>s</a:t>
            </a:r>
            <a:endParaRPr lang="fr-FR" sz="2400" i="1" dirty="0">
              <a:solidFill>
                <a:srgbClr val="FF3399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331640" y="2499767"/>
            <a:ext cx="27363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i="1" dirty="0" smtClean="0"/>
              <a:t>un savant</a:t>
            </a:r>
          </a:p>
          <a:p>
            <a:pPr algn="r"/>
            <a:r>
              <a:rPr lang="fr-FR" sz="3200" i="1" dirty="0" smtClean="0"/>
              <a:t>une Allemande</a:t>
            </a:r>
          </a:p>
          <a:p>
            <a:pPr algn="r"/>
            <a:r>
              <a:rPr lang="fr-FR" sz="3200" i="1" dirty="0" smtClean="0"/>
              <a:t>un ami</a:t>
            </a:r>
          </a:p>
          <a:p>
            <a:pPr algn="r"/>
            <a:r>
              <a:rPr lang="fr-FR" sz="3200" i="1" dirty="0" smtClean="0"/>
              <a:t>un élève</a:t>
            </a:r>
          </a:p>
          <a:p>
            <a:pPr algn="r"/>
            <a:r>
              <a:rPr lang="fr-FR" sz="3200" i="1" dirty="0" smtClean="0"/>
              <a:t>une trousse</a:t>
            </a:r>
          </a:p>
          <a:p>
            <a:pPr algn="r"/>
            <a:r>
              <a:rPr lang="fr-FR" sz="3200" i="1" dirty="0" smtClean="0"/>
              <a:t>un ballon</a:t>
            </a:r>
            <a:endParaRPr lang="fr-FR" sz="2400" i="1" dirty="0"/>
          </a:p>
        </p:txBody>
      </p:sp>
    </p:spTree>
    <p:extLst>
      <p:ext uri="{BB962C8B-B14F-4D97-AF65-F5344CB8AC3E}">
        <p14:creationId xmlns:p14="http://schemas.microsoft.com/office/powerpoint/2010/main" val="2530094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3399"/>
                </a:solidFill>
              </a:rPr>
              <a:t>Le pluriel des noms en –s, -x et –z</a:t>
            </a:r>
            <a:endParaRPr lang="fr-FR" b="1" dirty="0">
              <a:solidFill>
                <a:srgbClr val="FF3399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67544" y="1196752"/>
            <a:ext cx="82882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Les noms terminés par « </a:t>
            </a:r>
            <a:r>
              <a:rPr lang="fr-FR" sz="3200" dirty="0" smtClean="0">
                <a:solidFill>
                  <a:srgbClr val="FF3399"/>
                </a:solidFill>
              </a:rPr>
              <a:t>s</a:t>
            </a:r>
            <a:r>
              <a:rPr lang="fr-FR" sz="3200" dirty="0" smtClean="0"/>
              <a:t> », « </a:t>
            </a:r>
            <a:r>
              <a:rPr lang="fr-FR" sz="3200" dirty="0" smtClean="0">
                <a:solidFill>
                  <a:srgbClr val="FF3399"/>
                </a:solidFill>
              </a:rPr>
              <a:t>x</a:t>
            </a:r>
            <a:r>
              <a:rPr lang="fr-FR" sz="3200" dirty="0" smtClean="0"/>
              <a:t> » ou « </a:t>
            </a:r>
            <a:r>
              <a:rPr lang="fr-FR" sz="3200" dirty="0" smtClean="0">
                <a:solidFill>
                  <a:srgbClr val="FF3399"/>
                </a:solidFill>
              </a:rPr>
              <a:t>z</a:t>
            </a:r>
            <a:r>
              <a:rPr lang="fr-FR" sz="3200" dirty="0" smtClean="0"/>
              <a:t> » ne changent pas au pluriel.</a:t>
            </a:r>
            <a:endParaRPr lang="fr-FR" sz="2400" i="1" dirty="0"/>
          </a:p>
        </p:txBody>
      </p:sp>
      <p:sp>
        <p:nvSpPr>
          <p:cNvPr id="4" name="ZoneTexte 3"/>
          <p:cNvSpPr txBox="1"/>
          <p:nvPr/>
        </p:nvSpPr>
        <p:spPr>
          <a:xfrm>
            <a:off x="3923928" y="2499767"/>
            <a:ext cx="8280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dirty="0" smtClean="0">
                <a:sym typeface="Symbol"/>
              </a:rPr>
              <a:t> 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1475656" y="2499767"/>
            <a:ext cx="25922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i="1" dirty="0" smtClean="0"/>
              <a:t>une souris</a:t>
            </a:r>
          </a:p>
          <a:p>
            <a:pPr algn="r"/>
            <a:r>
              <a:rPr lang="fr-FR" sz="3200" i="1" dirty="0" smtClean="0"/>
              <a:t>un prix</a:t>
            </a:r>
          </a:p>
          <a:p>
            <a:pPr algn="r"/>
            <a:r>
              <a:rPr lang="fr-FR" sz="3200" i="1" dirty="0" smtClean="0"/>
              <a:t>un nez</a:t>
            </a:r>
          </a:p>
          <a:p>
            <a:pPr algn="r"/>
            <a:r>
              <a:rPr lang="fr-FR" sz="3200" i="1" dirty="0" smtClean="0"/>
              <a:t>un sens</a:t>
            </a:r>
          </a:p>
          <a:p>
            <a:pPr algn="r"/>
            <a:r>
              <a:rPr lang="fr-FR" sz="3200" i="1" dirty="0" smtClean="0"/>
              <a:t>une noix</a:t>
            </a:r>
          </a:p>
          <a:p>
            <a:pPr algn="r"/>
            <a:r>
              <a:rPr lang="fr-FR" sz="3200" i="1" dirty="0" smtClean="0"/>
              <a:t>un puits</a:t>
            </a:r>
            <a:endParaRPr lang="fr-FR" sz="2400" i="1" dirty="0"/>
          </a:p>
        </p:txBody>
      </p:sp>
      <p:sp>
        <p:nvSpPr>
          <p:cNvPr id="7" name="ZoneTexte 6"/>
          <p:cNvSpPr txBox="1"/>
          <p:nvPr/>
        </p:nvSpPr>
        <p:spPr>
          <a:xfrm>
            <a:off x="4860032" y="2492896"/>
            <a:ext cx="25922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des souris</a:t>
            </a:r>
          </a:p>
          <a:p>
            <a:r>
              <a:rPr lang="fr-FR" sz="3200" i="1" dirty="0"/>
              <a:t>des </a:t>
            </a:r>
            <a:r>
              <a:rPr lang="fr-FR" sz="3200" i="1" dirty="0" smtClean="0"/>
              <a:t>prix</a:t>
            </a:r>
          </a:p>
          <a:p>
            <a:r>
              <a:rPr lang="fr-FR" sz="3200" i="1" dirty="0"/>
              <a:t>des </a:t>
            </a:r>
            <a:r>
              <a:rPr lang="fr-FR" sz="3200" i="1" dirty="0" smtClean="0"/>
              <a:t>nez</a:t>
            </a:r>
          </a:p>
          <a:p>
            <a:r>
              <a:rPr lang="fr-FR" sz="3200" i="1" dirty="0"/>
              <a:t>des </a:t>
            </a:r>
            <a:r>
              <a:rPr lang="fr-FR" sz="3200" i="1" dirty="0" smtClean="0"/>
              <a:t>sens</a:t>
            </a:r>
          </a:p>
          <a:p>
            <a:r>
              <a:rPr lang="fr-FR" sz="3200" i="1" dirty="0"/>
              <a:t>des </a:t>
            </a:r>
            <a:r>
              <a:rPr lang="fr-FR" sz="3200" i="1" dirty="0" smtClean="0"/>
              <a:t>noix</a:t>
            </a:r>
          </a:p>
          <a:p>
            <a:r>
              <a:rPr lang="fr-FR" sz="3200" i="1" dirty="0"/>
              <a:t>des </a:t>
            </a:r>
            <a:r>
              <a:rPr lang="fr-FR" sz="3200" i="1" dirty="0" smtClean="0"/>
              <a:t>puits</a:t>
            </a:r>
            <a:endParaRPr lang="fr-FR" sz="2400" i="1" dirty="0"/>
          </a:p>
        </p:txBody>
      </p:sp>
    </p:spTree>
    <p:extLst>
      <p:ext uri="{BB962C8B-B14F-4D97-AF65-F5344CB8AC3E}">
        <p14:creationId xmlns:p14="http://schemas.microsoft.com/office/powerpoint/2010/main" val="3052776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4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15" y="18699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3399"/>
                </a:solidFill>
              </a:rPr>
              <a:t>Le pluriel des noms en -ou</a:t>
            </a:r>
            <a:endParaRPr lang="fr-FR" b="1" dirty="0">
              <a:solidFill>
                <a:srgbClr val="FF3399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513259" y="1109112"/>
            <a:ext cx="82882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Les noms terminés par -</a:t>
            </a:r>
            <a:r>
              <a:rPr lang="fr-FR" sz="3200" dirty="0" smtClean="0">
                <a:solidFill>
                  <a:srgbClr val="FF3399"/>
                </a:solidFill>
              </a:rPr>
              <a:t>ou</a:t>
            </a:r>
            <a:r>
              <a:rPr lang="fr-FR" sz="3200" dirty="0" smtClean="0"/>
              <a:t>  prennent un « </a:t>
            </a:r>
            <a:r>
              <a:rPr lang="fr-FR" sz="3200" dirty="0" smtClean="0">
                <a:solidFill>
                  <a:srgbClr val="FF3399"/>
                </a:solidFill>
              </a:rPr>
              <a:t>s</a:t>
            </a:r>
            <a:r>
              <a:rPr lang="fr-FR" sz="3200" dirty="0" smtClean="0"/>
              <a:t> » au pluriel.</a:t>
            </a:r>
            <a:endParaRPr lang="fr-FR" sz="2400" i="1" dirty="0"/>
          </a:p>
        </p:txBody>
      </p:sp>
      <p:sp>
        <p:nvSpPr>
          <p:cNvPr id="4" name="ZoneTexte 3"/>
          <p:cNvSpPr txBox="1"/>
          <p:nvPr/>
        </p:nvSpPr>
        <p:spPr>
          <a:xfrm>
            <a:off x="3681611" y="1980079"/>
            <a:ext cx="82809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800" dirty="0" smtClean="0">
                <a:sym typeface="Symbol"/>
              </a:rPr>
              <a:t> </a:t>
            </a:r>
          </a:p>
          <a:p>
            <a:pPr algn="r"/>
            <a:r>
              <a:rPr lang="fr-FR" sz="2800" dirty="0" smtClean="0">
                <a:sym typeface="Symbol"/>
              </a:rPr>
              <a:t></a:t>
            </a:r>
          </a:p>
          <a:p>
            <a:pPr algn="r"/>
            <a:r>
              <a:rPr lang="fr-FR" sz="2800" dirty="0" smtClean="0">
                <a:sym typeface="Symbol"/>
              </a:rPr>
              <a:t></a:t>
            </a:r>
          </a:p>
          <a:p>
            <a:pPr algn="r"/>
            <a:r>
              <a:rPr lang="fr-FR" sz="2800" dirty="0" smtClean="0">
                <a:sym typeface="Symbol"/>
              </a:rPr>
              <a:t></a:t>
            </a:r>
          </a:p>
          <a:p>
            <a:pPr algn="r"/>
            <a:r>
              <a:rPr lang="fr-FR" sz="2800" dirty="0" smtClean="0">
                <a:sym typeface="Symbol"/>
              </a:rPr>
              <a:t></a:t>
            </a:r>
          </a:p>
          <a:p>
            <a:pPr algn="r"/>
            <a:r>
              <a:rPr lang="fr-FR" sz="2800" dirty="0" smtClean="0">
                <a:sym typeface="Symbol"/>
              </a:rPr>
              <a:t></a:t>
            </a:r>
            <a:endParaRPr lang="fr-FR" sz="2000" dirty="0"/>
          </a:p>
        </p:txBody>
      </p:sp>
      <p:sp>
        <p:nvSpPr>
          <p:cNvPr id="5" name="ZoneTexte 4"/>
          <p:cNvSpPr txBox="1"/>
          <p:nvPr/>
        </p:nvSpPr>
        <p:spPr>
          <a:xfrm>
            <a:off x="4545707" y="1973208"/>
            <a:ext cx="309634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des clou</a:t>
            </a:r>
            <a:r>
              <a:rPr lang="fr-FR" sz="2800" i="1" dirty="0" smtClean="0">
                <a:solidFill>
                  <a:srgbClr val="FF3399"/>
                </a:solidFill>
              </a:rPr>
              <a:t>s</a:t>
            </a:r>
          </a:p>
          <a:p>
            <a:r>
              <a:rPr lang="fr-FR" sz="2800" i="1" dirty="0" smtClean="0"/>
              <a:t>des bisou</a:t>
            </a:r>
            <a:r>
              <a:rPr lang="fr-FR" sz="2800" i="1" dirty="0" smtClean="0">
                <a:solidFill>
                  <a:srgbClr val="FF3399"/>
                </a:solidFill>
              </a:rPr>
              <a:t>s</a:t>
            </a:r>
          </a:p>
          <a:p>
            <a:r>
              <a:rPr lang="fr-FR" sz="2800" i="1" dirty="0" smtClean="0"/>
              <a:t>des coucou</a:t>
            </a:r>
            <a:r>
              <a:rPr lang="fr-FR" sz="2800" i="1" dirty="0" smtClean="0">
                <a:solidFill>
                  <a:srgbClr val="FF3399"/>
                </a:solidFill>
              </a:rPr>
              <a:t>s</a:t>
            </a:r>
          </a:p>
          <a:p>
            <a:r>
              <a:rPr lang="fr-FR" sz="2800" i="1" dirty="0" smtClean="0"/>
              <a:t>des verrou</a:t>
            </a:r>
            <a:r>
              <a:rPr lang="fr-FR" sz="2800" i="1" dirty="0" smtClean="0">
                <a:solidFill>
                  <a:srgbClr val="FF3399"/>
                </a:solidFill>
              </a:rPr>
              <a:t>s</a:t>
            </a:r>
          </a:p>
          <a:p>
            <a:r>
              <a:rPr lang="fr-FR" sz="2800" i="1" dirty="0" smtClean="0"/>
              <a:t>des trou</a:t>
            </a:r>
            <a:r>
              <a:rPr lang="fr-FR" sz="2800" i="1" dirty="0" smtClean="0">
                <a:solidFill>
                  <a:srgbClr val="FF3399"/>
                </a:solidFill>
              </a:rPr>
              <a:t>s</a:t>
            </a:r>
          </a:p>
          <a:p>
            <a:r>
              <a:rPr lang="fr-FR" sz="2800" i="1" dirty="0" smtClean="0"/>
              <a:t>des sapajou</a:t>
            </a:r>
            <a:r>
              <a:rPr lang="fr-FR" sz="2800" i="1" dirty="0" smtClean="0">
                <a:solidFill>
                  <a:srgbClr val="FF3399"/>
                </a:solidFill>
              </a:rPr>
              <a:t>s</a:t>
            </a:r>
            <a:endParaRPr lang="fr-FR" sz="2000" i="1" dirty="0">
              <a:solidFill>
                <a:srgbClr val="FF3399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233339" y="1980079"/>
            <a:ext cx="25922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800" i="1" dirty="0" smtClean="0"/>
              <a:t>un clou</a:t>
            </a:r>
          </a:p>
          <a:p>
            <a:pPr algn="r"/>
            <a:r>
              <a:rPr lang="fr-FR" sz="2800" i="1" dirty="0" smtClean="0"/>
              <a:t>un bisou</a:t>
            </a:r>
          </a:p>
          <a:p>
            <a:pPr algn="r"/>
            <a:r>
              <a:rPr lang="fr-FR" sz="2800" i="1" dirty="0" smtClean="0"/>
              <a:t>un coucou</a:t>
            </a:r>
          </a:p>
          <a:p>
            <a:pPr algn="r"/>
            <a:r>
              <a:rPr lang="fr-FR" sz="2800" i="1" dirty="0" smtClean="0"/>
              <a:t>un verrou</a:t>
            </a:r>
          </a:p>
          <a:p>
            <a:pPr algn="r"/>
            <a:r>
              <a:rPr lang="fr-FR" sz="2800" i="1" dirty="0" smtClean="0"/>
              <a:t>un trou</a:t>
            </a:r>
          </a:p>
          <a:p>
            <a:pPr algn="r"/>
            <a:r>
              <a:rPr lang="fr-FR" sz="2800" i="1" dirty="0" smtClean="0"/>
              <a:t>un sapajou</a:t>
            </a:r>
            <a:endParaRPr lang="fr-FR" sz="2000" i="1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251" y="4781520"/>
            <a:ext cx="1124744" cy="1124744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1565995" y="4650864"/>
            <a:ext cx="631837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7 exceptions à connaître :</a:t>
            </a:r>
          </a:p>
          <a:p>
            <a:r>
              <a:rPr lang="fr-FR" sz="2800" i="1" dirty="0" smtClean="0">
                <a:solidFill>
                  <a:srgbClr val="F20000"/>
                </a:solidFill>
              </a:rPr>
              <a:t>des bijoux, des cailloux, des choux, des genoux,  des hiboux, des joujoux, des poux </a:t>
            </a:r>
            <a:endParaRPr lang="fr-FR" sz="2000" i="1" dirty="0">
              <a:solidFill>
                <a:srgbClr val="F20000"/>
              </a:solidFill>
            </a:endParaRPr>
          </a:p>
        </p:txBody>
      </p:sp>
      <p:pic>
        <p:nvPicPr>
          <p:cNvPr id="1026" name="Picture 2" descr="Un employé d'un centre commercial de Labège trouve 10 kilos de bijoux au  bord d'une route | Voix du Midi Lauragai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793" y="5997759"/>
            <a:ext cx="1069833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ailloux Texture Fond - Photo gratuite sur Pixabay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0163" y="5997760"/>
            <a:ext cx="86680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avez-vous manger les choux ? - Plantes et Santé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560" y="6004580"/>
            <a:ext cx="864096" cy="576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Les problèmes de genoux - qigong hautes cevennes.com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741" y="6028555"/>
            <a:ext cx="502710" cy="528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Un hibou terrorise une ville des Pays-Bas - ladepeche.fr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6943" y="6042309"/>
            <a:ext cx="925937" cy="523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Joulanvi, des joujous faits chez nous | La Fabrique hexagonale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780" b="33006"/>
          <a:stretch/>
        </p:blipFill>
        <p:spPr bwMode="auto">
          <a:xfrm>
            <a:off x="5976897" y="6009171"/>
            <a:ext cx="1275978" cy="696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Pou illustration marrante PNG transparents - Stick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644" y="5919261"/>
            <a:ext cx="1141780" cy="747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6189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4" grpId="0"/>
      <p:bldP spid="5" grpId="0"/>
      <p:bldP spid="6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15" y="18699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3399"/>
                </a:solidFill>
              </a:rPr>
              <a:t>Le pluriel des noms en –eu et en -au</a:t>
            </a:r>
            <a:endParaRPr lang="fr-FR" b="1" dirty="0">
              <a:solidFill>
                <a:srgbClr val="FF3399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513259" y="1109112"/>
            <a:ext cx="82882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Les noms terminés par –</a:t>
            </a:r>
            <a:r>
              <a:rPr lang="fr-FR" sz="3200" dirty="0" smtClean="0">
                <a:solidFill>
                  <a:srgbClr val="FF3399"/>
                </a:solidFill>
              </a:rPr>
              <a:t>eu et </a:t>
            </a:r>
            <a:r>
              <a:rPr lang="fr-FR" sz="3200" dirty="0" smtClean="0"/>
              <a:t>par -</a:t>
            </a:r>
            <a:r>
              <a:rPr lang="fr-FR" sz="3200" dirty="0" smtClean="0">
                <a:solidFill>
                  <a:srgbClr val="FF3399"/>
                </a:solidFill>
              </a:rPr>
              <a:t>au </a:t>
            </a:r>
            <a:r>
              <a:rPr lang="fr-FR" sz="3200" dirty="0" smtClean="0"/>
              <a:t>  prennent un « </a:t>
            </a:r>
            <a:r>
              <a:rPr lang="fr-FR" sz="3200" dirty="0" smtClean="0">
                <a:solidFill>
                  <a:srgbClr val="FF3399"/>
                </a:solidFill>
              </a:rPr>
              <a:t>x</a:t>
            </a:r>
            <a:r>
              <a:rPr lang="fr-FR" sz="3200" dirty="0" smtClean="0"/>
              <a:t>» au pluriel.</a:t>
            </a:r>
            <a:endParaRPr lang="fr-FR" sz="2400" i="1" dirty="0"/>
          </a:p>
        </p:txBody>
      </p:sp>
      <p:sp>
        <p:nvSpPr>
          <p:cNvPr id="4" name="ZoneTexte 3"/>
          <p:cNvSpPr txBox="1"/>
          <p:nvPr/>
        </p:nvSpPr>
        <p:spPr>
          <a:xfrm>
            <a:off x="3681611" y="1980079"/>
            <a:ext cx="82809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800" dirty="0" smtClean="0">
                <a:sym typeface="Symbol"/>
              </a:rPr>
              <a:t> </a:t>
            </a:r>
          </a:p>
          <a:p>
            <a:pPr algn="r"/>
            <a:r>
              <a:rPr lang="fr-FR" sz="2800" dirty="0" smtClean="0">
                <a:sym typeface="Symbol"/>
              </a:rPr>
              <a:t></a:t>
            </a:r>
          </a:p>
          <a:p>
            <a:pPr algn="r"/>
            <a:r>
              <a:rPr lang="fr-FR" sz="2800" dirty="0" smtClean="0">
                <a:sym typeface="Symbol"/>
              </a:rPr>
              <a:t></a:t>
            </a:r>
          </a:p>
          <a:p>
            <a:pPr algn="r"/>
            <a:r>
              <a:rPr lang="fr-FR" sz="2800" dirty="0" smtClean="0">
                <a:sym typeface="Symbol"/>
              </a:rPr>
              <a:t></a:t>
            </a:r>
          </a:p>
          <a:p>
            <a:pPr algn="r"/>
            <a:r>
              <a:rPr lang="fr-FR" sz="2800" dirty="0" smtClean="0">
                <a:sym typeface="Symbol"/>
              </a:rPr>
              <a:t></a:t>
            </a:r>
          </a:p>
          <a:p>
            <a:pPr algn="r"/>
            <a:r>
              <a:rPr lang="fr-FR" sz="2800" dirty="0" smtClean="0">
                <a:sym typeface="Symbol"/>
              </a:rPr>
              <a:t></a:t>
            </a:r>
            <a:endParaRPr lang="fr-FR" sz="2000" dirty="0"/>
          </a:p>
        </p:txBody>
      </p:sp>
      <p:sp>
        <p:nvSpPr>
          <p:cNvPr id="5" name="ZoneTexte 4"/>
          <p:cNvSpPr txBox="1"/>
          <p:nvPr/>
        </p:nvSpPr>
        <p:spPr>
          <a:xfrm>
            <a:off x="4545707" y="1973208"/>
            <a:ext cx="309634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des jeu</a:t>
            </a:r>
            <a:r>
              <a:rPr lang="fr-FR" sz="2800" i="1" dirty="0" smtClean="0">
                <a:solidFill>
                  <a:srgbClr val="FF3399"/>
                </a:solidFill>
              </a:rPr>
              <a:t>x</a:t>
            </a:r>
          </a:p>
          <a:p>
            <a:r>
              <a:rPr lang="fr-FR" sz="2800" i="1" dirty="0" smtClean="0"/>
              <a:t>des essieu</a:t>
            </a:r>
            <a:r>
              <a:rPr lang="fr-FR" sz="2800" i="1" dirty="0" smtClean="0">
                <a:solidFill>
                  <a:srgbClr val="FF3399"/>
                </a:solidFill>
              </a:rPr>
              <a:t>x</a:t>
            </a:r>
          </a:p>
          <a:p>
            <a:r>
              <a:rPr lang="fr-FR" sz="2800" i="1" dirty="0" smtClean="0"/>
              <a:t>des feu</a:t>
            </a:r>
            <a:r>
              <a:rPr lang="fr-FR" sz="2800" i="1" dirty="0" smtClean="0">
                <a:solidFill>
                  <a:srgbClr val="FF3399"/>
                </a:solidFill>
              </a:rPr>
              <a:t>x</a:t>
            </a:r>
          </a:p>
          <a:p>
            <a:r>
              <a:rPr lang="fr-FR" sz="2800" i="1" dirty="0" smtClean="0"/>
              <a:t>des château</a:t>
            </a:r>
            <a:r>
              <a:rPr lang="fr-FR" sz="2800" i="1" dirty="0" smtClean="0">
                <a:solidFill>
                  <a:srgbClr val="FF3399"/>
                </a:solidFill>
              </a:rPr>
              <a:t>x</a:t>
            </a:r>
          </a:p>
          <a:p>
            <a:r>
              <a:rPr lang="fr-FR" sz="2800" i="1" dirty="0" smtClean="0"/>
              <a:t>des bateau</a:t>
            </a:r>
            <a:r>
              <a:rPr lang="fr-FR" sz="2800" i="1" dirty="0" smtClean="0">
                <a:solidFill>
                  <a:srgbClr val="FF3399"/>
                </a:solidFill>
              </a:rPr>
              <a:t>x</a:t>
            </a:r>
          </a:p>
          <a:p>
            <a:r>
              <a:rPr lang="fr-FR" sz="2800" i="1" dirty="0" smtClean="0"/>
              <a:t>des esquimau</a:t>
            </a:r>
            <a:r>
              <a:rPr lang="fr-FR" sz="2800" i="1" dirty="0" smtClean="0">
                <a:solidFill>
                  <a:srgbClr val="FF3399"/>
                </a:solidFill>
              </a:rPr>
              <a:t>x</a:t>
            </a:r>
            <a:endParaRPr lang="fr-FR" sz="2000" i="1" dirty="0">
              <a:solidFill>
                <a:srgbClr val="FF3399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233339" y="1980079"/>
            <a:ext cx="25922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800" i="1" dirty="0" smtClean="0"/>
              <a:t>un jeu</a:t>
            </a:r>
          </a:p>
          <a:p>
            <a:pPr algn="r"/>
            <a:r>
              <a:rPr lang="fr-FR" sz="2800" i="1" dirty="0" smtClean="0"/>
              <a:t>un essieu</a:t>
            </a:r>
          </a:p>
          <a:p>
            <a:pPr algn="r"/>
            <a:r>
              <a:rPr lang="fr-FR" sz="2800" i="1" dirty="0" smtClean="0"/>
              <a:t>un feu</a:t>
            </a:r>
          </a:p>
          <a:p>
            <a:pPr algn="r"/>
            <a:r>
              <a:rPr lang="fr-FR" sz="2800" i="1" dirty="0" smtClean="0"/>
              <a:t>un château</a:t>
            </a:r>
          </a:p>
          <a:p>
            <a:pPr algn="r"/>
            <a:r>
              <a:rPr lang="fr-FR" sz="2800" i="1" dirty="0" smtClean="0"/>
              <a:t>un bateau</a:t>
            </a:r>
          </a:p>
          <a:p>
            <a:pPr algn="r"/>
            <a:r>
              <a:rPr lang="fr-FR" sz="2800" i="1" dirty="0" smtClean="0"/>
              <a:t>un esquimau</a:t>
            </a:r>
            <a:endParaRPr lang="fr-FR" sz="2000" i="1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251" y="4781520"/>
            <a:ext cx="1124744" cy="1124744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1565995" y="4650864"/>
            <a:ext cx="631837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5 exceptions à connaître :</a:t>
            </a:r>
          </a:p>
          <a:p>
            <a:r>
              <a:rPr lang="fr-FR" sz="2800" i="1" dirty="0" smtClean="0">
                <a:solidFill>
                  <a:srgbClr val="F20000"/>
                </a:solidFill>
              </a:rPr>
              <a:t>des émeus, des pneus, des bleus, des landaus,  des sarraus</a:t>
            </a:r>
            <a:endParaRPr lang="fr-FR" sz="2000" i="1" dirty="0">
              <a:solidFill>
                <a:srgbClr val="F20000"/>
              </a:solidFill>
            </a:endParaRPr>
          </a:p>
        </p:txBody>
      </p:sp>
      <p:pic>
        <p:nvPicPr>
          <p:cNvPr id="2050" name="Picture 2" descr="Dromaiidae — Wikipédi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549" y="6035859"/>
            <a:ext cx="720080" cy="63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4" descr="Services – Pons Pneu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6" descr="Services – Pons Pneu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56" name="Picture 8" descr="Pneu fond blanc images libres de droit, photos de Pneu fond blanc |  Depositphoto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2901" y="6053368"/>
            <a:ext cx="980653" cy="673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Les Bleus ne cachent pas leur (immense) ambition - Russie 2018 - Coupe du  monde - Football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9753" y="6061676"/>
            <a:ext cx="935952" cy="623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Achetez landau année 1970 quasi neuf, annonce vente à Neuilly-sur-Marne  (93) WB15590652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464" y="6008710"/>
            <a:ext cx="906401" cy="679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l'équipement de l'écoli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341" y="5602099"/>
            <a:ext cx="661987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8079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4" grpId="0"/>
      <p:bldP spid="5" grpId="0"/>
      <p:bldP spid="6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15" y="18699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3399"/>
                </a:solidFill>
              </a:rPr>
              <a:t>Le pluriel des noms en –al</a:t>
            </a:r>
            <a:endParaRPr lang="fr-FR" b="1" dirty="0">
              <a:solidFill>
                <a:srgbClr val="FF3399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513259" y="1109112"/>
            <a:ext cx="82882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Les noms terminés par –</a:t>
            </a:r>
            <a:r>
              <a:rPr lang="fr-FR" sz="3200" dirty="0" smtClean="0">
                <a:solidFill>
                  <a:srgbClr val="FF3399"/>
                </a:solidFill>
              </a:rPr>
              <a:t>al</a:t>
            </a:r>
            <a:r>
              <a:rPr lang="fr-FR" sz="3200" dirty="0" smtClean="0"/>
              <a:t>  s’écrivent «</a:t>
            </a:r>
            <a:r>
              <a:rPr lang="fr-FR" sz="3200" dirty="0" smtClean="0">
                <a:solidFill>
                  <a:srgbClr val="FF3399"/>
                </a:solidFill>
              </a:rPr>
              <a:t>aux</a:t>
            </a:r>
            <a:r>
              <a:rPr lang="fr-FR" sz="3200" dirty="0" smtClean="0"/>
              <a:t>» au pluriel.</a:t>
            </a:r>
            <a:endParaRPr lang="fr-FR" sz="2400" i="1" dirty="0"/>
          </a:p>
        </p:txBody>
      </p:sp>
      <p:sp>
        <p:nvSpPr>
          <p:cNvPr id="4" name="ZoneTexte 3"/>
          <p:cNvSpPr txBox="1"/>
          <p:nvPr/>
        </p:nvSpPr>
        <p:spPr>
          <a:xfrm>
            <a:off x="3681611" y="1980079"/>
            <a:ext cx="82809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800" dirty="0" smtClean="0">
                <a:sym typeface="Symbol"/>
              </a:rPr>
              <a:t> </a:t>
            </a:r>
          </a:p>
          <a:p>
            <a:pPr algn="r"/>
            <a:r>
              <a:rPr lang="fr-FR" sz="2800" dirty="0" smtClean="0">
                <a:sym typeface="Symbol"/>
              </a:rPr>
              <a:t></a:t>
            </a:r>
          </a:p>
          <a:p>
            <a:pPr algn="r"/>
            <a:r>
              <a:rPr lang="fr-FR" sz="2800" dirty="0" smtClean="0">
                <a:sym typeface="Symbol"/>
              </a:rPr>
              <a:t></a:t>
            </a:r>
          </a:p>
          <a:p>
            <a:pPr algn="r"/>
            <a:r>
              <a:rPr lang="fr-FR" sz="2800" dirty="0" smtClean="0">
                <a:sym typeface="Symbol"/>
              </a:rPr>
              <a:t></a:t>
            </a:r>
          </a:p>
          <a:p>
            <a:pPr algn="r"/>
            <a:r>
              <a:rPr lang="fr-FR" sz="2800" dirty="0" smtClean="0">
                <a:sym typeface="Symbol"/>
              </a:rPr>
              <a:t>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545707" y="1973208"/>
            <a:ext cx="30963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des journ</a:t>
            </a:r>
            <a:r>
              <a:rPr lang="fr-FR" sz="2800" i="1" dirty="0" smtClean="0">
                <a:solidFill>
                  <a:srgbClr val="FF3399"/>
                </a:solidFill>
              </a:rPr>
              <a:t>aux</a:t>
            </a:r>
          </a:p>
          <a:p>
            <a:r>
              <a:rPr lang="fr-FR" sz="2800" i="1" dirty="0" smtClean="0"/>
              <a:t>des chev</a:t>
            </a:r>
            <a:r>
              <a:rPr lang="fr-FR" sz="2800" i="1" dirty="0" smtClean="0">
                <a:solidFill>
                  <a:srgbClr val="FF3399"/>
                </a:solidFill>
              </a:rPr>
              <a:t>aux</a:t>
            </a:r>
          </a:p>
          <a:p>
            <a:r>
              <a:rPr lang="fr-FR" sz="2800" i="1" dirty="0" smtClean="0"/>
              <a:t>des can</a:t>
            </a:r>
            <a:r>
              <a:rPr lang="fr-FR" sz="2800" i="1" dirty="0" smtClean="0">
                <a:solidFill>
                  <a:srgbClr val="FF3399"/>
                </a:solidFill>
              </a:rPr>
              <a:t>aux</a:t>
            </a:r>
          </a:p>
          <a:p>
            <a:r>
              <a:rPr lang="fr-FR" sz="2800" i="1" dirty="0" smtClean="0"/>
              <a:t>des génér</a:t>
            </a:r>
            <a:r>
              <a:rPr lang="fr-FR" sz="2800" i="1" dirty="0" smtClean="0">
                <a:solidFill>
                  <a:srgbClr val="FF3399"/>
                </a:solidFill>
              </a:rPr>
              <a:t>aux</a:t>
            </a:r>
          </a:p>
          <a:p>
            <a:r>
              <a:rPr lang="fr-FR" sz="2800" i="1" dirty="0" smtClean="0"/>
              <a:t>des marsupi</a:t>
            </a:r>
            <a:r>
              <a:rPr lang="fr-FR" sz="2800" i="1" dirty="0" smtClean="0">
                <a:solidFill>
                  <a:srgbClr val="FF3399"/>
                </a:solidFill>
              </a:rPr>
              <a:t>aux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233339" y="1980079"/>
            <a:ext cx="259228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800" i="1" dirty="0" smtClean="0"/>
              <a:t>un journal</a:t>
            </a:r>
          </a:p>
          <a:p>
            <a:pPr algn="r"/>
            <a:r>
              <a:rPr lang="fr-FR" sz="2800" i="1" dirty="0" smtClean="0"/>
              <a:t>un cheval</a:t>
            </a:r>
          </a:p>
          <a:p>
            <a:pPr algn="r"/>
            <a:r>
              <a:rPr lang="fr-FR" sz="2800" i="1" dirty="0" smtClean="0"/>
              <a:t>un canal</a:t>
            </a:r>
          </a:p>
          <a:p>
            <a:pPr algn="r"/>
            <a:r>
              <a:rPr lang="fr-FR" sz="2800" i="1" dirty="0" smtClean="0"/>
              <a:t>un général</a:t>
            </a:r>
          </a:p>
          <a:p>
            <a:pPr algn="r"/>
            <a:r>
              <a:rPr lang="fr-FR" sz="2800" i="1" dirty="0" smtClean="0"/>
              <a:t>un marsupial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08" y="5335131"/>
            <a:ext cx="1124744" cy="1124744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1623052" y="5085184"/>
            <a:ext cx="711046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7 exceptions à connaître :</a:t>
            </a:r>
          </a:p>
          <a:p>
            <a:r>
              <a:rPr lang="fr-FR" sz="2800" i="1" dirty="0" smtClean="0">
                <a:solidFill>
                  <a:srgbClr val="F20000"/>
                </a:solidFill>
              </a:rPr>
              <a:t>des bals, des carnavals, des cérémonials, des chacals, des festivals,  des récitals, des régals</a:t>
            </a:r>
            <a:endParaRPr lang="fr-FR" sz="2000" i="1" dirty="0">
              <a:solidFill>
                <a:srgbClr val="F20000"/>
              </a:solidFill>
            </a:endParaRPr>
          </a:p>
        </p:txBody>
      </p:sp>
      <p:sp>
        <p:nvSpPr>
          <p:cNvPr id="7" name="AutoShape 4" descr="Services – Pons Pneu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6" descr="Services – Pons Pneu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58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4" grpId="0"/>
      <p:bldP spid="5" grpId="0"/>
      <p:bldP spid="6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15" y="18699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3399"/>
                </a:solidFill>
              </a:rPr>
              <a:t>Le pluriel des noms en –ail</a:t>
            </a:r>
            <a:endParaRPr lang="fr-FR" b="1" dirty="0">
              <a:solidFill>
                <a:srgbClr val="FF3399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513259" y="1109112"/>
            <a:ext cx="82882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Les noms terminés par –</a:t>
            </a:r>
            <a:r>
              <a:rPr lang="fr-FR" sz="3200" dirty="0" smtClean="0">
                <a:solidFill>
                  <a:srgbClr val="FF3399"/>
                </a:solidFill>
              </a:rPr>
              <a:t>ail</a:t>
            </a:r>
            <a:r>
              <a:rPr lang="fr-FR" sz="3200" dirty="0" smtClean="0"/>
              <a:t>  prennent  un «</a:t>
            </a:r>
            <a:r>
              <a:rPr lang="fr-FR" sz="3200" dirty="0" smtClean="0">
                <a:solidFill>
                  <a:srgbClr val="FF3399"/>
                </a:solidFill>
              </a:rPr>
              <a:t>s</a:t>
            </a:r>
            <a:r>
              <a:rPr lang="fr-FR" sz="3200" dirty="0" smtClean="0"/>
              <a:t>» au pluriel.</a:t>
            </a:r>
            <a:endParaRPr lang="fr-FR" sz="2400" i="1" dirty="0"/>
          </a:p>
        </p:txBody>
      </p:sp>
      <p:sp>
        <p:nvSpPr>
          <p:cNvPr id="4" name="ZoneTexte 3"/>
          <p:cNvSpPr txBox="1"/>
          <p:nvPr/>
        </p:nvSpPr>
        <p:spPr>
          <a:xfrm>
            <a:off x="3681611" y="1980079"/>
            <a:ext cx="82809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800" dirty="0" smtClean="0">
                <a:sym typeface="Symbol"/>
              </a:rPr>
              <a:t> </a:t>
            </a:r>
          </a:p>
          <a:p>
            <a:pPr algn="r"/>
            <a:r>
              <a:rPr lang="fr-FR" sz="2800" dirty="0" smtClean="0">
                <a:sym typeface="Symbol"/>
              </a:rPr>
              <a:t></a:t>
            </a:r>
          </a:p>
          <a:p>
            <a:pPr algn="r"/>
            <a:r>
              <a:rPr lang="fr-FR" sz="2800" dirty="0" smtClean="0">
                <a:sym typeface="Symbol"/>
              </a:rPr>
              <a:t></a:t>
            </a:r>
          </a:p>
          <a:p>
            <a:pPr algn="r"/>
            <a:r>
              <a:rPr lang="fr-FR" sz="2800" dirty="0" smtClean="0">
                <a:sym typeface="Symbol"/>
              </a:rPr>
              <a:t></a:t>
            </a:r>
          </a:p>
          <a:p>
            <a:pPr algn="r"/>
            <a:r>
              <a:rPr lang="fr-FR" sz="2800" dirty="0" smtClean="0">
                <a:sym typeface="Symbol"/>
              </a:rPr>
              <a:t>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545707" y="1973208"/>
            <a:ext cx="30963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des portail</a:t>
            </a:r>
            <a:r>
              <a:rPr lang="fr-FR" sz="2800" i="1" dirty="0" smtClean="0">
                <a:solidFill>
                  <a:srgbClr val="FF3399"/>
                </a:solidFill>
              </a:rPr>
              <a:t>s</a:t>
            </a:r>
          </a:p>
          <a:p>
            <a:r>
              <a:rPr lang="fr-FR" sz="2800" i="1" dirty="0" smtClean="0"/>
              <a:t>des chandail</a:t>
            </a:r>
            <a:r>
              <a:rPr lang="fr-FR" sz="2800" i="1" dirty="0" smtClean="0">
                <a:solidFill>
                  <a:srgbClr val="FF3399"/>
                </a:solidFill>
              </a:rPr>
              <a:t>s</a:t>
            </a:r>
          </a:p>
          <a:p>
            <a:r>
              <a:rPr lang="fr-FR" sz="2800" i="1" dirty="0" smtClean="0"/>
              <a:t>des rail</a:t>
            </a:r>
            <a:r>
              <a:rPr lang="fr-FR" sz="2800" i="1" dirty="0" smtClean="0">
                <a:solidFill>
                  <a:srgbClr val="FF3399"/>
                </a:solidFill>
              </a:rPr>
              <a:t>s</a:t>
            </a:r>
          </a:p>
          <a:p>
            <a:r>
              <a:rPr lang="fr-FR" sz="2800" i="1" dirty="0" smtClean="0"/>
              <a:t>des cocktail</a:t>
            </a:r>
            <a:r>
              <a:rPr lang="fr-FR" sz="2800" i="1" dirty="0" smtClean="0">
                <a:solidFill>
                  <a:srgbClr val="FF3399"/>
                </a:solidFill>
              </a:rPr>
              <a:t>s</a:t>
            </a:r>
          </a:p>
          <a:p>
            <a:r>
              <a:rPr lang="fr-FR" sz="2800" i="1" dirty="0" smtClean="0"/>
              <a:t>des gouvernail</a:t>
            </a:r>
            <a:r>
              <a:rPr lang="fr-FR" sz="2800" i="1" dirty="0" smtClean="0">
                <a:solidFill>
                  <a:srgbClr val="FF3399"/>
                </a:solidFill>
              </a:rPr>
              <a:t>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233339" y="1980079"/>
            <a:ext cx="259228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800" i="1" dirty="0" smtClean="0"/>
              <a:t>un portail</a:t>
            </a:r>
          </a:p>
          <a:p>
            <a:pPr algn="r"/>
            <a:r>
              <a:rPr lang="fr-FR" sz="2800" i="1" dirty="0" smtClean="0"/>
              <a:t>un chandail</a:t>
            </a:r>
          </a:p>
          <a:p>
            <a:pPr algn="r"/>
            <a:r>
              <a:rPr lang="fr-FR" sz="2800" i="1" dirty="0" smtClean="0"/>
              <a:t>un rail</a:t>
            </a:r>
          </a:p>
          <a:p>
            <a:pPr algn="r"/>
            <a:r>
              <a:rPr lang="fr-FR" sz="2800" i="1" dirty="0" smtClean="0"/>
              <a:t>un cocktail</a:t>
            </a:r>
          </a:p>
          <a:p>
            <a:pPr algn="r"/>
            <a:r>
              <a:rPr lang="fr-FR" sz="2800" i="1" dirty="0" smtClean="0"/>
              <a:t>un gouvernail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08" y="5335131"/>
            <a:ext cx="1124744" cy="1124744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1686419" y="5029746"/>
            <a:ext cx="711046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/>
              <a:t>5 exceptions à connaître qui  font leur pluriel en -aux:</a:t>
            </a:r>
          </a:p>
          <a:p>
            <a:r>
              <a:rPr lang="fr-FR" sz="2000" i="1" dirty="0" smtClean="0">
                <a:solidFill>
                  <a:srgbClr val="F20000"/>
                </a:solidFill>
              </a:rPr>
              <a:t>un corail – des coraux		un émail – des émaux</a:t>
            </a:r>
          </a:p>
          <a:p>
            <a:r>
              <a:rPr lang="fr-FR" sz="2000" i="1" dirty="0" smtClean="0">
                <a:solidFill>
                  <a:srgbClr val="F20000"/>
                </a:solidFill>
              </a:rPr>
              <a:t>un soupirail – des soupiraux	un travail – des travaux</a:t>
            </a:r>
          </a:p>
          <a:p>
            <a:r>
              <a:rPr lang="fr-FR" sz="2000" i="1" dirty="0" smtClean="0">
                <a:solidFill>
                  <a:srgbClr val="F20000"/>
                </a:solidFill>
              </a:rPr>
              <a:t>un vitrail – des vitraux</a:t>
            </a:r>
            <a:endParaRPr lang="fr-FR" sz="2000" i="1" dirty="0">
              <a:solidFill>
                <a:srgbClr val="F20000"/>
              </a:solidFill>
            </a:endParaRPr>
          </a:p>
        </p:txBody>
      </p:sp>
      <p:sp>
        <p:nvSpPr>
          <p:cNvPr id="7" name="AutoShape 4" descr="Services – Pons Pneu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6" descr="Services – Pons Pneu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922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4" grpId="0"/>
      <p:bldP spid="5" grpId="0"/>
      <p:bldP spid="6" grpId="0"/>
      <p:bldP spid="9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1136</TotalTime>
  <Words>437</Words>
  <Application>Microsoft Office PowerPoint</Application>
  <PresentationFormat>Affichage à l'écran (4:3)</PresentationFormat>
  <Paragraphs>133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Orthographe</vt:lpstr>
      <vt:lpstr>Aujourd’hui, nous allons travailler en orthographe.  Nous allons apprendre à former le pluriel des noms.</vt:lpstr>
      <vt:lpstr>Petit rappel</vt:lpstr>
      <vt:lpstr>Le pluriel des noms</vt:lpstr>
      <vt:lpstr>Le pluriel des noms en –s, -x et –z</vt:lpstr>
      <vt:lpstr>Le pluriel des noms en -ou</vt:lpstr>
      <vt:lpstr>Le pluriel des noms en –eu et en -au</vt:lpstr>
      <vt:lpstr>Le pluriel des noms en –al</vt:lpstr>
      <vt:lpstr>Le pluriel des noms en –ail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grammaire</dc:title>
  <dc:creator>Utilisateur</dc:creator>
  <cp:lastModifiedBy>Utilisateur</cp:lastModifiedBy>
  <cp:revision>81</cp:revision>
  <dcterms:created xsi:type="dcterms:W3CDTF">2020-05-20T07:22:41Z</dcterms:created>
  <dcterms:modified xsi:type="dcterms:W3CDTF">2021-04-22T20:20:19Z</dcterms:modified>
</cp:coreProperties>
</file>