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6" r:id="rId4"/>
    <p:sldId id="267" r:id="rId5"/>
    <p:sldId id="268" r:id="rId6"/>
    <p:sldId id="272" r:id="rId7"/>
    <p:sldId id="289" r:id="rId8"/>
    <p:sldId id="290" r:id="rId9"/>
    <p:sldId id="291" r:id="rId10"/>
    <p:sldId id="292" r:id="rId11"/>
    <p:sldId id="293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20000"/>
    <a:srgbClr val="0099CC"/>
    <a:srgbClr val="FFFFFF"/>
    <a:srgbClr val="0000FF"/>
    <a:srgbClr val="6600CC"/>
    <a:srgbClr val="E28AC5"/>
    <a:srgbClr val="FF33CC"/>
    <a:srgbClr val="FF99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534"/>
  </p:normalViewPr>
  <p:slideViewPr>
    <p:cSldViewPr>
      <p:cViewPr>
        <p:scale>
          <a:sx n="100" d="100"/>
          <a:sy n="100" d="100"/>
        </p:scale>
        <p:origin x="-1320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F59A3-21E7-4D7D-A26B-F22401ACFC54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CAF78-CF74-4B7B-8460-4CEEF58250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91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>
                <a:solidFill>
                  <a:srgbClr val="FFFFFF"/>
                </a:solidFill>
                <a:latin typeface="Cursif" panose="020B0603050302020204" pitchFamily="34" charset="0"/>
              </a:rPr>
              <a:t>N</a:t>
            </a:r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umération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Passer de la fraction décimale au nombre décimal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N7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Espace réservé du contenu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904319188"/>
                  </p:ext>
                </p:extLst>
              </p:nvPr>
            </p:nvGraphicFramePr>
            <p:xfrm>
              <a:off x="251520" y="620688"/>
              <a:ext cx="8661653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</a:tblGrid>
                  <a:tr h="287982">
                    <a:tc gridSpan="12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Partie entière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Partie décimale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</a:tr>
                  <a:tr h="37084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milliards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millions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unités simples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10000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…</a:t>
                          </a:r>
                          <a:endParaRPr lang="fr-FR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centièmes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millièmes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dix-millièmes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Espace réservé du contenu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904319188"/>
                  </p:ext>
                </p:extLst>
              </p:nvPr>
            </p:nvGraphicFramePr>
            <p:xfrm>
              <a:off x="251520" y="620688"/>
              <a:ext cx="8661653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</a:tblGrid>
                  <a:tr h="335280">
                    <a:tc gridSpan="12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Partie entière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Partie décimale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</a:tr>
                  <a:tr h="40640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milliards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millions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unités simples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194048" t="-86567" r="-398810" b="-271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309639" t="-86567" r="-303614" b="-271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392857" t="-86567" r="-200000" b="-271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510843" t="-86567" r="-102410" b="-271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…</a:t>
                          </a:r>
                          <a:endParaRPr lang="fr-FR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centièmes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millièmes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dix-millièmes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323528" y="2708920"/>
                <a:ext cx="1872208" cy="16703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5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5400" b="0" i="1" smtClean="0">
                              <a:latin typeface="Cambria Math"/>
                            </a:rPr>
                            <m:t>9</m:t>
                          </m:r>
                        </m:num>
                        <m:den>
                          <m:r>
                            <a:rPr lang="fr-FR" sz="5400" b="0" i="1" smtClean="0">
                              <a:latin typeface="Cambria Math"/>
                            </a:rPr>
                            <m:t>1000</m:t>
                          </m:r>
                        </m:den>
                      </m:f>
                    </m:oMath>
                  </m:oMathPara>
                </a14:m>
                <a:endParaRPr lang="fr-FR" dirty="0" smtClean="0"/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708920"/>
                <a:ext cx="1872208" cy="167039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oneTexte 4"/>
          <p:cNvSpPr txBox="1"/>
          <p:nvPr/>
        </p:nvSpPr>
        <p:spPr>
          <a:xfrm>
            <a:off x="251520" y="4521079"/>
            <a:ext cx="39604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Cette fraction se lit :</a:t>
            </a:r>
          </a:p>
          <a:p>
            <a:endParaRPr lang="fr-FR" dirty="0"/>
          </a:p>
          <a:p>
            <a:pPr algn="ctr"/>
            <a:r>
              <a:rPr lang="fr-FR" sz="2800" dirty="0" smtClean="0"/>
              <a:t>9 millièmes </a:t>
            </a:r>
            <a:endParaRPr lang="fr-FR" sz="28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1331640" y="5085184"/>
            <a:ext cx="1800200" cy="43204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3456409" y="4951966"/>
            <a:ext cx="26642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i="1" dirty="0" smtClean="0"/>
              <a:t>Je procède de la même manière.</a:t>
            </a:r>
            <a:endParaRPr lang="fr-FR" i="1" dirty="0"/>
          </a:p>
        </p:txBody>
      </p:sp>
      <p:sp>
        <p:nvSpPr>
          <p:cNvPr id="9" name="Rectangle avec flèche vers le haut 8"/>
          <p:cNvSpPr/>
          <p:nvPr/>
        </p:nvSpPr>
        <p:spPr>
          <a:xfrm>
            <a:off x="5076056" y="2132856"/>
            <a:ext cx="2448272" cy="1584176"/>
          </a:xfrm>
          <a:prstGeom prst="upArrowCallout">
            <a:avLst>
              <a:gd name="adj1" fmla="val 5397"/>
              <a:gd name="adj2" fmla="val 4852"/>
              <a:gd name="adj3" fmla="val 10298"/>
              <a:gd name="adj4" fmla="val 64977"/>
            </a:avLst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Je place la virgule entre la partie entière et la partie décimale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452320" y="170080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9</a:t>
            </a:r>
            <a:endParaRPr lang="fr-FR" sz="2400" dirty="0"/>
          </a:p>
        </p:txBody>
      </p:sp>
      <p:sp>
        <p:nvSpPr>
          <p:cNvPr id="11" name="ZoneTexte 10"/>
          <p:cNvSpPr txBox="1"/>
          <p:nvPr/>
        </p:nvSpPr>
        <p:spPr>
          <a:xfrm>
            <a:off x="6449516" y="1691581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0</a:t>
            </a:r>
            <a:endParaRPr lang="fr-FR" sz="2400" dirty="0"/>
          </a:p>
        </p:txBody>
      </p:sp>
      <p:sp>
        <p:nvSpPr>
          <p:cNvPr id="12" name="ZoneTexte 11"/>
          <p:cNvSpPr txBox="1"/>
          <p:nvPr/>
        </p:nvSpPr>
        <p:spPr>
          <a:xfrm>
            <a:off x="6156176" y="170080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,</a:t>
            </a:r>
            <a:endParaRPr lang="fr-FR" sz="2400" dirty="0"/>
          </a:p>
        </p:txBody>
      </p:sp>
      <p:sp>
        <p:nvSpPr>
          <p:cNvPr id="13" name="ZoneTexte 12"/>
          <p:cNvSpPr txBox="1"/>
          <p:nvPr/>
        </p:nvSpPr>
        <p:spPr>
          <a:xfrm>
            <a:off x="1907704" y="3164775"/>
            <a:ext cx="252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solidFill>
                  <a:srgbClr val="FF0000"/>
                </a:solidFill>
              </a:rPr>
              <a:t>= 0,009</a:t>
            </a:r>
          </a:p>
          <a:p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644008" y="3883107"/>
            <a:ext cx="403244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i="1" dirty="0" smtClean="0"/>
              <a:t>Je dois rajouter un zéro dans la colonne des unités et dans les colonnes vides entre la virgule et le 9.</a:t>
            </a:r>
            <a:endParaRPr lang="fr-FR" i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5940152" y="170080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0</a:t>
            </a:r>
            <a:endParaRPr lang="fr-FR" sz="2400" dirty="0"/>
          </a:p>
        </p:txBody>
      </p:sp>
      <p:sp>
        <p:nvSpPr>
          <p:cNvPr id="16" name="ZoneTexte 15"/>
          <p:cNvSpPr txBox="1"/>
          <p:nvPr/>
        </p:nvSpPr>
        <p:spPr>
          <a:xfrm>
            <a:off x="6948264" y="170080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0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709896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4" grpId="0" animBg="1"/>
      <p:bldP spid="2" grpId="0" animBg="1"/>
      <p:bldP spid="9" grpId="0" animBg="1"/>
      <p:bldP spid="6" grpId="0"/>
      <p:bldP spid="11" grpId="0"/>
      <p:bldP spid="13" grpId="0"/>
      <p:bldP spid="14" grpId="0" animBg="1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Espace réservé du contenu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891220416"/>
                  </p:ext>
                </p:extLst>
              </p:nvPr>
            </p:nvGraphicFramePr>
            <p:xfrm>
              <a:off x="251520" y="620688"/>
              <a:ext cx="8661653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</a:tblGrid>
                  <a:tr h="287982">
                    <a:tc gridSpan="12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Partie entière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Partie décimale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</a:tr>
                  <a:tr h="37084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milliards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millions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unités simples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10000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…</a:t>
                          </a:r>
                          <a:endParaRPr lang="fr-FR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centièmes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millièmes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dix-millièmes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Espace réservé du contenu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891220416"/>
                  </p:ext>
                </p:extLst>
              </p:nvPr>
            </p:nvGraphicFramePr>
            <p:xfrm>
              <a:off x="251520" y="620688"/>
              <a:ext cx="8661653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</a:tblGrid>
                  <a:tr h="335280">
                    <a:tc gridSpan="12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Partie entière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Partie décimale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</a:tr>
                  <a:tr h="40640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milliards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millions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unités simples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194048" t="-86567" r="-398810" b="-271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309639" t="-86567" r="-303614" b="-271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392857" t="-86567" r="-200000" b="-271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510843" t="-86567" r="-102410" b="-271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…</a:t>
                          </a:r>
                          <a:endParaRPr lang="fr-FR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centièmes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millièmes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dix-millièmes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323528" y="2708920"/>
                <a:ext cx="1872208" cy="16703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5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5400" b="0" i="1" smtClean="0">
                              <a:latin typeface="Cambria Math"/>
                            </a:rPr>
                            <m:t>9</m:t>
                          </m:r>
                        </m:num>
                        <m:den>
                          <m:r>
                            <a:rPr lang="fr-FR" sz="5400" b="0" i="1" smtClean="0">
                              <a:latin typeface="Cambria Math"/>
                            </a:rPr>
                            <m:t>1000</m:t>
                          </m:r>
                        </m:den>
                      </m:f>
                    </m:oMath>
                  </m:oMathPara>
                </a14:m>
                <a:endParaRPr lang="fr-FR" dirty="0" smtClean="0"/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708920"/>
                <a:ext cx="1872208" cy="167039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ZoneTexte 11"/>
          <p:cNvSpPr txBox="1"/>
          <p:nvPr/>
        </p:nvSpPr>
        <p:spPr>
          <a:xfrm>
            <a:off x="6156176" y="170080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,</a:t>
            </a:r>
            <a:endParaRPr lang="fr-FR" sz="2400" dirty="0"/>
          </a:p>
        </p:txBody>
      </p:sp>
      <p:sp>
        <p:nvSpPr>
          <p:cNvPr id="13" name="ZoneTexte 12"/>
          <p:cNvSpPr txBox="1"/>
          <p:nvPr/>
        </p:nvSpPr>
        <p:spPr>
          <a:xfrm>
            <a:off x="1907704" y="3164775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solidFill>
                  <a:srgbClr val="FF0000"/>
                </a:solidFill>
              </a:rPr>
              <a:t>= 0,009</a:t>
            </a:r>
          </a:p>
          <a:p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83568" y="4725144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Je peux lire ce nombre de plusieurs façons :</a:t>
            </a:r>
          </a:p>
          <a:p>
            <a:pPr marL="285750" indent="-285750">
              <a:buFontTx/>
              <a:buChar char="-"/>
            </a:pPr>
            <a:r>
              <a:rPr lang="fr-FR" dirty="0"/>
              <a:t>9 millièmes</a:t>
            </a:r>
          </a:p>
          <a:p>
            <a:pPr marL="285750" indent="-285750">
              <a:buFontTx/>
              <a:buChar char="-"/>
            </a:pPr>
            <a:r>
              <a:rPr lang="fr-FR" dirty="0"/>
              <a:t>Zéro virgule zéro </a:t>
            </a:r>
            <a:r>
              <a:rPr lang="fr-FR" dirty="0" err="1"/>
              <a:t>zéro</a:t>
            </a:r>
            <a:r>
              <a:rPr lang="fr-FR" dirty="0"/>
              <a:t> neuf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7452320" y="170080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9</a:t>
            </a:r>
            <a:endParaRPr lang="fr-FR" sz="2400" dirty="0"/>
          </a:p>
        </p:txBody>
      </p:sp>
      <p:sp>
        <p:nvSpPr>
          <p:cNvPr id="10" name="ZoneTexte 9"/>
          <p:cNvSpPr txBox="1"/>
          <p:nvPr/>
        </p:nvSpPr>
        <p:spPr>
          <a:xfrm>
            <a:off x="6449516" y="1691581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0</a:t>
            </a:r>
            <a:endParaRPr lang="fr-FR" sz="2400" dirty="0"/>
          </a:p>
        </p:txBody>
      </p:sp>
      <p:sp>
        <p:nvSpPr>
          <p:cNvPr id="15" name="ZoneTexte 14"/>
          <p:cNvSpPr txBox="1"/>
          <p:nvPr/>
        </p:nvSpPr>
        <p:spPr>
          <a:xfrm>
            <a:off x="5940152" y="170080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0</a:t>
            </a:r>
            <a:endParaRPr lang="fr-FR" sz="2400" dirty="0"/>
          </a:p>
        </p:txBody>
      </p:sp>
      <p:sp>
        <p:nvSpPr>
          <p:cNvPr id="16" name="ZoneTexte 15"/>
          <p:cNvSpPr txBox="1"/>
          <p:nvPr/>
        </p:nvSpPr>
        <p:spPr>
          <a:xfrm>
            <a:off x="6948264" y="170080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0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2884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367430"/>
          </a:xfrm>
        </p:spPr>
        <p:txBody>
          <a:bodyPr>
            <a:no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b="1" dirty="0" smtClean="0">
                <a:solidFill>
                  <a:srgbClr val="FF3399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numération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b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</a:t>
            </a:r>
            <a:r>
              <a:rPr lang="fr-FR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à transformer une fraction décimale en un nombre décimal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 </a:t>
            </a:r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Rappel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1080120"/>
          </a:xfrm>
        </p:spPr>
        <p:txBody>
          <a:bodyPr>
            <a:normAutofit/>
          </a:bodyPr>
          <a:lstStyle/>
          <a:p>
            <a:pPr marL="0" indent="0"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altLang="x-none" sz="2800" dirty="0"/>
              <a:t>On appelle fraction décimale, une </a:t>
            </a:r>
            <a:r>
              <a:rPr lang="fr-FR" altLang="x-none" sz="2800" b="1" dirty="0">
                <a:solidFill>
                  <a:srgbClr val="FF3399"/>
                </a:solidFill>
              </a:rPr>
              <a:t>fraction dont le dénominateur est 10, 100, 1000, 10 000 </a:t>
            </a:r>
            <a:r>
              <a:rPr lang="mr-IN" altLang="x-none" sz="2800" b="1" dirty="0">
                <a:solidFill>
                  <a:srgbClr val="FF3399"/>
                </a:solidFill>
              </a:rPr>
              <a:t>…</a:t>
            </a:r>
            <a:endParaRPr lang="fr-FR" altLang="x-none" sz="2800" b="1" dirty="0">
              <a:solidFill>
                <a:srgbClr val="FF339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Sous-titre 2"/>
              <p:cNvSpPr txBox="1">
                <a:spLocks/>
              </p:cNvSpPr>
              <p:nvPr/>
            </p:nvSpPr>
            <p:spPr>
              <a:xfrm>
                <a:off x="3799892" y="2828156"/>
                <a:ext cx="1544216" cy="120168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3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1140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1140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31</m:t>
                          </m:r>
                        </m:num>
                        <m:den>
                          <m:r>
                            <a:rPr lang="fr-FR" sz="1140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fr-FR" dirty="0">
                  <a:solidFill>
                    <a:srgbClr val="FF3399"/>
                  </a:solidFill>
                </a:endParaRPr>
              </a:p>
            </p:txBody>
          </p:sp>
        </mc:Choice>
        <mc:Fallback xmlns="">
          <p:sp>
            <p:nvSpPr>
              <p:cNvPr id="17" name="Sous-titr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9892" y="2828156"/>
                <a:ext cx="1544216" cy="120168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Sous-titre 2"/>
              <p:cNvSpPr txBox="1">
                <a:spLocks/>
              </p:cNvSpPr>
              <p:nvPr/>
            </p:nvSpPr>
            <p:spPr>
              <a:xfrm>
                <a:off x="6660232" y="2837681"/>
                <a:ext cx="1544216" cy="120168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3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1140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11400" b="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443</m:t>
                          </m:r>
                        </m:num>
                        <m:den>
                          <m:r>
                            <a:rPr lang="fr-FR" sz="1140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fr-FR" sz="11400" b="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 0</m:t>
                          </m:r>
                          <m:r>
                            <a:rPr lang="fr-FR" sz="1140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00</m:t>
                          </m:r>
                        </m:den>
                      </m:f>
                    </m:oMath>
                  </m:oMathPara>
                </a14:m>
                <a:endParaRPr lang="fr-FR" dirty="0">
                  <a:solidFill>
                    <a:srgbClr val="FF3399"/>
                  </a:solidFill>
                </a:endParaRPr>
              </a:p>
            </p:txBody>
          </p:sp>
        </mc:Choice>
        <mc:Fallback xmlns="">
          <p:sp>
            <p:nvSpPr>
              <p:cNvPr id="18" name="Sous-titr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2837681"/>
                <a:ext cx="1544216" cy="120168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Sous-titre 2"/>
              <p:cNvSpPr txBox="1">
                <a:spLocks/>
              </p:cNvSpPr>
              <p:nvPr/>
            </p:nvSpPr>
            <p:spPr>
              <a:xfrm>
                <a:off x="971600" y="2836912"/>
                <a:ext cx="1544216" cy="120168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3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1140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11400" b="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26</m:t>
                          </m:r>
                        </m:num>
                        <m:den>
                          <m:r>
                            <a:rPr lang="fr-FR" sz="1140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fr-FR" dirty="0">
                  <a:solidFill>
                    <a:srgbClr val="FF3399"/>
                  </a:solidFill>
                </a:endParaRPr>
              </a:p>
            </p:txBody>
          </p:sp>
        </mc:Choice>
        <mc:Fallback xmlns="">
          <p:sp>
            <p:nvSpPr>
              <p:cNvPr id="19" name="Sous-titr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2836912"/>
                <a:ext cx="1544216" cy="120168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396058" y="4869160"/>
                <a:ext cx="7280398" cy="11414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48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4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20</m:t>
                        </m:r>
                      </m:den>
                    </m:f>
                  </m:oMath>
                </a14:m>
                <a:r>
                  <a:rPr lang="fr-FR" sz="2400" dirty="0" smtClean="0"/>
                  <a:t>                   </a:t>
                </a:r>
                <a:r>
                  <a:rPr lang="fr-FR" sz="3200" dirty="0" smtClean="0"/>
                  <a:t>n’est pas une fraction décimale</a:t>
                </a:r>
                <a:endParaRPr lang="fr-FR" sz="32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6058" y="4869160"/>
                <a:ext cx="7280398" cy="114146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5057541"/>
            <a:ext cx="764704" cy="764704"/>
          </a:xfrm>
          <a:prstGeom prst="rect">
            <a:avLst/>
          </a:prstGeom>
        </p:spPr>
      </p:pic>
      <p:sp>
        <p:nvSpPr>
          <p:cNvPr id="20" name="Croix 19"/>
          <p:cNvSpPr/>
          <p:nvPr/>
        </p:nvSpPr>
        <p:spPr>
          <a:xfrm rot="2732118">
            <a:off x="1212028" y="4918968"/>
            <a:ext cx="1080120" cy="1080120"/>
          </a:xfrm>
          <a:prstGeom prst="plus">
            <a:avLst>
              <a:gd name="adj" fmla="val 49231"/>
            </a:avLst>
          </a:prstGeom>
          <a:solidFill>
            <a:srgbClr val="F20000"/>
          </a:solidFill>
          <a:ln>
            <a:solidFill>
              <a:srgbClr val="F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196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18" grpId="0"/>
      <p:bldP spid="19" grpId="0"/>
      <p:bldP spid="6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656184"/>
          </a:xfrm>
        </p:spPr>
        <p:txBody>
          <a:bodyPr>
            <a:normAutofit/>
          </a:bodyPr>
          <a:lstStyle/>
          <a:p>
            <a:pPr algn="just"/>
            <a:r>
              <a:rPr lang="fr-FR" sz="3600" dirty="0" smtClean="0">
                <a:solidFill>
                  <a:srgbClr val="FF0000"/>
                </a:solidFill>
              </a:rPr>
              <a:t>Seules les fractions décimales peuvent se placer dans un tableau de numération.</a:t>
            </a:r>
            <a:endParaRPr lang="fr-FR" sz="36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Espace réservé du contenu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488542979"/>
                  </p:ext>
                </p:extLst>
              </p:nvPr>
            </p:nvGraphicFramePr>
            <p:xfrm>
              <a:off x="251513" y="2420888"/>
              <a:ext cx="8661653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</a:tblGrid>
                  <a:tr h="287982">
                    <a:tc gridSpan="12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Partie entière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Partie décimale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</a:tr>
                  <a:tr h="37084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milliards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millions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unités simples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10000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…</a:t>
                          </a:r>
                          <a:endParaRPr lang="fr-FR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centièmes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millièmes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dix-millièmes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Espace réservé du contenu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615977252"/>
                  </p:ext>
                </p:extLst>
              </p:nvPr>
            </p:nvGraphicFramePr>
            <p:xfrm>
              <a:off x="251513" y="2420888"/>
              <a:ext cx="8661653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</a:tblGrid>
                  <a:tr h="335280">
                    <a:tc gridSpan="12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Partie entière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Partie décimale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</a:tr>
                  <a:tr h="40640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milliards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millions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unités simples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194048" t="-86567" r="-398810" b="-2731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309639" t="-86567" r="-303614" b="-2731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392857" t="-86567" r="-200000" b="-2731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510843" t="-86567" r="-102410" b="-2731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…</a:t>
                          </a:r>
                          <a:endParaRPr lang="fr-FR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centièmes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millièmes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dix-millièmes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4861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Espace réservé du contenu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056704299"/>
                  </p:ext>
                </p:extLst>
              </p:nvPr>
            </p:nvGraphicFramePr>
            <p:xfrm>
              <a:off x="251520" y="620688"/>
              <a:ext cx="8661653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</a:tblGrid>
                  <a:tr h="287982">
                    <a:tc gridSpan="12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Partie entière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Partie décimale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</a:tr>
                  <a:tr h="37084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milliards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millions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unités simples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10000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…</a:t>
                          </a:r>
                          <a:endParaRPr lang="fr-FR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centièmes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millièmes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dix-millièmes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Espace réservé du contenu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678266028"/>
                  </p:ext>
                </p:extLst>
              </p:nvPr>
            </p:nvGraphicFramePr>
            <p:xfrm>
              <a:off x="251520" y="620688"/>
              <a:ext cx="8661653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</a:tblGrid>
                  <a:tr h="335280">
                    <a:tc gridSpan="12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Partie entière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Partie décimale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</a:tr>
                  <a:tr h="40640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milliards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millions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unités simples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194048" t="-86567" r="-398810" b="-271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309639" t="-86567" r="-303614" b="-271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392857" t="-86567" r="-200000" b="-271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510843" t="-86567" r="-102410" b="-271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…</a:t>
                          </a:r>
                          <a:endParaRPr lang="fr-FR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centièmes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millièmes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dix-millièmes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6385452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Espace réservé du contenu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639645946"/>
                  </p:ext>
                </p:extLst>
              </p:nvPr>
            </p:nvGraphicFramePr>
            <p:xfrm>
              <a:off x="251520" y="620688"/>
              <a:ext cx="8661653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</a:tblGrid>
                  <a:tr h="287982">
                    <a:tc gridSpan="12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Partie entière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Partie décimale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</a:tr>
                  <a:tr h="37084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milliards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millions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unités simples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10000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…</a:t>
                          </a:r>
                          <a:endParaRPr lang="fr-FR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centièmes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millièmes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dix-millièmes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Espace réservé du contenu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639645946"/>
                  </p:ext>
                </p:extLst>
              </p:nvPr>
            </p:nvGraphicFramePr>
            <p:xfrm>
              <a:off x="251520" y="620688"/>
              <a:ext cx="8661653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</a:tblGrid>
                  <a:tr h="335280">
                    <a:tc gridSpan="12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Partie entière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Partie décimale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</a:tr>
                  <a:tr h="40640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milliards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millions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unités simples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194048" t="-86567" r="-398810" b="-271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309639" t="-86567" r="-303614" b="-271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392857" t="-86567" r="-200000" b="-271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510843" t="-86567" r="-102410" b="-271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…</a:t>
                          </a:r>
                          <a:endParaRPr lang="fr-FR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centièmes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millièmes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dix-millièmes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323528" y="2708920"/>
                <a:ext cx="1872208" cy="16535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5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5400" b="0" i="1" smtClean="0">
                              <a:latin typeface="Cambria Math"/>
                            </a:rPr>
                            <m:t>23</m:t>
                          </m:r>
                        </m:num>
                        <m:den>
                          <m:r>
                            <a:rPr lang="fr-FR" sz="5400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fr-FR" dirty="0" smtClean="0"/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708920"/>
                <a:ext cx="1872208" cy="165353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oneTexte 4"/>
          <p:cNvSpPr txBox="1"/>
          <p:nvPr/>
        </p:nvSpPr>
        <p:spPr>
          <a:xfrm>
            <a:off x="251520" y="4521079"/>
            <a:ext cx="39604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Cette fraction se lit :</a:t>
            </a:r>
          </a:p>
          <a:p>
            <a:endParaRPr lang="fr-FR" dirty="0"/>
          </a:p>
          <a:p>
            <a:pPr algn="ctr"/>
            <a:r>
              <a:rPr lang="fr-FR" sz="2800" dirty="0" smtClean="0"/>
              <a:t>23 dixièmes </a:t>
            </a:r>
            <a:endParaRPr lang="fr-FR" sz="28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1547664" y="5085184"/>
            <a:ext cx="1584176" cy="43204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3425180" y="4701043"/>
            <a:ext cx="266429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i="1" dirty="0" smtClean="0"/>
              <a:t>Pour m’aider, je peux entourer le dernier chiffre avec le mot qui désigne le dénominateur</a:t>
            </a:r>
            <a:endParaRPr lang="fr-FR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6300192" y="3843971"/>
            <a:ext cx="2736304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i="1" dirty="0" smtClean="0"/>
              <a:t>Il n’y a plus qu’à placer ce chiffre dans la bonne colonne du tableau. Les autres chiffres prennent alors naturellement leur place.</a:t>
            </a:r>
            <a:endParaRPr lang="fr-FR" i="1" dirty="0"/>
          </a:p>
        </p:txBody>
      </p:sp>
      <p:sp>
        <p:nvSpPr>
          <p:cNvPr id="9" name="Rectangle avec flèche vers le haut 8"/>
          <p:cNvSpPr/>
          <p:nvPr/>
        </p:nvSpPr>
        <p:spPr>
          <a:xfrm>
            <a:off x="5076056" y="2132856"/>
            <a:ext cx="2448272" cy="1584176"/>
          </a:xfrm>
          <a:prstGeom prst="upArrowCallout">
            <a:avLst>
              <a:gd name="adj1" fmla="val 5397"/>
              <a:gd name="adj2" fmla="val 4852"/>
              <a:gd name="adj3" fmla="val 10298"/>
              <a:gd name="adj4" fmla="val 64977"/>
            </a:avLst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Je place la virgule entre la partie entière et la partie décimale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444208" y="170080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3</a:t>
            </a:r>
            <a:endParaRPr lang="fr-FR" sz="2400" dirty="0"/>
          </a:p>
        </p:txBody>
      </p:sp>
      <p:sp>
        <p:nvSpPr>
          <p:cNvPr id="11" name="ZoneTexte 10"/>
          <p:cNvSpPr txBox="1"/>
          <p:nvPr/>
        </p:nvSpPr>
        <p:spPr>
          <a:xfrm>
            <a:off x="5873452" y="1691581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2</a:t>
            </a:r>
            <a:endParaRPr lang="fr-FR" sz="2400" dirty="0"/>
          </a:p>
        </p:txBody>
      </p:sp>
      <p:sp>
        <p:nvSpPr>
          <p:cNvPr id="12" name="ZoneTexte 11"/>
          <p:cNvSpPr txBox="1"/>
          <p:nvPr/>
        </p:nvSpPr>
        <p:spPr>
          <a:xfrm>
            <a:off x="6156176" y="170080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,</a:t>
            </a:r>
            <a:endParaRPr lang="fr-FR" sz="2400" dirty="0"/>
          </a:p>
        </p:txBody>
      </p:sp>
      <p:sp>
        <p:nvSpPr>
          <p:cNvPr id="13" name="ZoneTexte 12"/>
          <p:cNvSpPr txBox="1"/>
          <p:nvPr/>
        </p:nvSpPr>
        <p:spPr>
          <a:xfrm>
            <a:off x="1763688" y="3164775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solidFill>
                  <a:srgbClr val="FF0000"/>
                </a:solidFill>
              </a:rPr>
              <a:t>= 2,3</a:t>
            </a:r>
          </a:p>
          <a:p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906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4" grpId="0" animBg="1"/>
      <p:bldP spid="2" grpId="0" animBg="1"/>
      <p:bldP spid="8" grpId="0" animBg="1"/>
      <p:bldP spid="9" grpId="0" animBg="1"/>
      <p:bldP spid="6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Espace réservé du contenu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367010158"/>
                  </p:ext>
                </p:extLst>
              </p:nvPr>
            </p:nvGraphicFramePr>
            <p:xfrm>
              <a:off x="251520" y="620688"/>
              <a:ext cx="8661653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</a:tblGrid>
                  <a:tr h="287982">
                    <a:tc gridSpan="12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Partie entière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Partie décimale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</a:tr>
                  <a:tr h="37084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milliards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millions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unités simples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10000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…</a:t>
                          </a:r>
                          <a:endParaRPr lang="fr-FR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centièmes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millièmes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dix-millièmes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Espace réservé du contenu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367010158"/>
                  </p:ext>
                </p:extLst>
              </p:nvPr>
            </p:nvGraphicFramePr>
            <p:xfrm>
              <a:off x="251520" y="620688"/>
              <a:ext cx="8661653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</a:tblGrid>
                  <a:tr h="335280">
                    <a:tc gridSpan="12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Partie entière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Partie décimale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</a:tr>
                  <a:tr h="40640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milliards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millions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unités simples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194048" t="-86567" r="-398810" b="-271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309639" t="-86567" r="-303614" b="-271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392857" t="-86567" r="-200000" b="-271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510843" t="-86567" r="-102410" b="-271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…</a:t>
                          </a:r>
                          <a:endParaRPr lang="fr-FR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centièmes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millièmes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dix-millièmes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323528" y="2708920"/>
                <a:ext cx="1872208" cy="16535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5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5400" b="0" i="1" smtClean="0">
                              <a:latin typeface="Cambria Math"/>
                            </a:rPr>
                            <m:t>23</m:t>
                          </m:r>
                        </m:num>
                        <m:den>
                          <m:r>
                            <a:rPr lang="fr-FR" sz="5400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fr-FR" dirty="0" smtClean="0"/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708920"/>
                <a:ext cx="1872208" cy="165353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oneTexte 5"/>
          <p:cNvSpPr txBox="1"/>
          <p:nvPr/>
        </p:nvSpPr>
        <p:spPr>
          <a:xfrm>
            <a:off x="6444208" y="170080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3</a:t>
            </a:r>
            <a:endParaRPr lang="fr-FR" sz="2400" dirty="0"/>
          </a:p>
        </p:txBody>
      </p:sp>
      <p:sp>
        <p:nvSpPr>
          <p:cNvPr id="11" name="ZoneTexte 10"/>
          <p:cNvSpPr txBox="1"/>
          <p:nvPr/>
        </p:nvSpPr>
        <p:spPr>
          <a:xfrm>
            <a:off x="5873452" y="1691581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2</a:t>
            </a:r>
            <a:endParaRPr lang="fr-FR" sz="2400" dirty="0"/>
          </a:p>
        </p:txBody>
      </p:sp>
      <p:sp>
        <p:nvSpPr>
          <p:cNvPr id="12" name="ZoneTexte 11"/>
          <p:cNvSpPr txBox="1"/>
          <p:nvPr/>
        </p:nvSpPr>
        <p:spPr>
          <a:xfrm>
            <a:off x="6156176" y="170080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,</a:t>
            </a:r>
            <a:endParaRPr lang="fr-FR" sz="2400" dirty="0"/>
          </a:p>
        </p:txBody>
      </p:sp>
      <p:sp>
        <p:nvSpPr>
          <p:cNvPr id="13" name="ZoneTexte 12"/>
          <p:cNvSpPr txBox="1"/>
          <p:nvPr/>
        </p:nvSpPr>
        <p:spPr>
          <a:xfrm>
            <a:off x="1763688" y="3164775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solidFill>
                  <a:srgbClr val="FF0000"/>
                </a:solidFill>
              </a:rPr>
              <a:t>= 2,3</a:t>
            </a:r>
          </a:p>
          <a:p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83568" y="4725144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Je peux lire ce nombre de plusieurs façons :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2 unités et 3 dixièmes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23 dixièmes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2 virgule 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7998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Espace réservé du contenu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621846893"/>
                  </p:ext>
                </p:extLst>
              </p:nvPr>
            </p:nvGraphicFramePr>
            <p:xfrm>
              <a:off x="251520" y="620688"/>
              <a:ext cx="8661653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</a:tblGrid>
                  <a:tr h="287982">
                    <a:tc gridSpan="12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Partie entière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Partie décimale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</a:tr>
                  <a:tr h="37084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milliards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millions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unités simples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10000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…</a:t>
                          </a:r>
                          <a:endParaRPr lang="fr-FR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centièmes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millièmes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dix-millièmes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Espace réservé du contenu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621846893"/>
                  </p:ext>
                </p:extLst>
              </p:nvPr>
            </p:nvGraphicFramePr>
            <p:xfrm>
              <a:off x="251520" y="620688"/>
              <a:ext cx="8661653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</a:tblGrid>
                  <a:tr h="335280">
                    <a:tc gridSpan="12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Partie entière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Partie décimale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</a:tr>
                  <a:tr h="40640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milliards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millions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unités simples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194048" t="-86567" r="-398810" b="-271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309639" t="-86567" r="-303614" b="-271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392857" t="-86567" r="-200000" b="-271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510843" t="-86567" r="-102410" b="-271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…</a:t>
                          </a:r>
                          <a:endParaRPr lang="fr-FR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centièmes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millièmes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dix-millièmes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323528" y="2708920"/>
                <a:ext cx="1872208" cy="16703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5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5400" b="0" i="1" smtClean="0">
                              <a:latin typeface="Cambria Math"/>
                            </a:rPr>
                            <m:t>75</m:t>
                          </m:r>
                        </m:num>
                        <m:den>
                          <m:r>
                            <a:rPr lang="fr-FR" sz="5400" b="0" i="1" smtClean="0">
                              <a:latin typeface="Cambria Math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fr-FR" dirty="0" smtClean="0"/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708920"/>
                <a:ext cx="1872208" cy="167039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oneTexte 4"/>
          <p:cNvSpPr txBox="1"/>
          <p:nvPr/>
        </p:nvSpPr>
        <p:spPr>
          <a:xfrm>
            <a:off x="251520" y="4521079"/>
            <a:ext cx="39604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Cette fraction se lit :</a:t>
            </a:r>
          </a:p>
          <a:p>
            <a:endParaRPr lang="fr-FR" dirty="0"/>
          </a:p>
          <a:p>
            <a:pPr algn="ctr"/>
            <a:r>
              <a:rPr lang="fr-FR" sz="2800" dirty="0" smtClean="0"/>
              <a:t>75 centièmes </a:t>
            </a:r>
            <a:endParaRPr lang="fr-FR" sz="28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1475656" y="5085184"/>
            <a:ext cx="1800200" cy="43204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3456409" y="4951966"/>
            <a:ext cx="26642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i="1" dirty="0" smtClean="0"/>
              <a:t>Je procède de la même manière.</a:t>
            </a:r>
            <a:endParaRPr lang="fr-FR" i="1" dirty="0"/>
          </a:p>
        </p:txBody>
      </p:sp>
      <p:sp>
        <p:nvSpPr>
          <p:cNvPr id="9" name="Rectangle avec flèche vers le haut 8"/>
          <p:cNvSpPr/>
          <p:nvPr/>
        </p:nvSpPr>
        <p:spPr>
          <a:xfrm>
            <a:off x="5076056" y="2132856"/>
            <a:ext cx="2448272" cy="1584176"/>
          </a:xfrm>
          <a:prstGeom prst="upArrowCallout">
            <a:avLst>
              <a:gd name="adj1" fmla="val 5397"/>
              <a:gd name="adj2" fmla="val 4852"/>
              <a:gd name="adj3" fmla="val 10298"/>
              <a:gd name="adj4" fmla="val 64977"/>
            </a:avLst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Je place la virgule entre la partie entière et la partie décimale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948264" y="170080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5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6449516" y="1691581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7</a:t>
            </a:r>
            <a:endParaRPr lang="fr-FR" sz="2400" dirty="0"/>
          </a:p>
        </p:txBody>
      </p:sp>
      <p:sp>
        <p:nvSpPr>
          <p:cNvPr id="12" name="ZoneTexte 11"/>
          <p:cNvSpPr txBox="1"/>
          <p:nvPr/>
        </p:nvSpPr>
        <p:spPr>
          <a:xfrm>
            <a:off x="6156176" y="170080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,</a:t>
            </a:r>
            <a:endParaRPr lang="fr-FR" sz="2400" dirty="0"/>
          </a:p>
        </p:txBody>
      </p:sp>
      <p:sp>
        <p:nvSpPr>
          <p:cNvPr id="13" name="ZoneTexte 12"/>
          <p:cNvSpPr txBox="1"/>
          <p:nvPr/>
        </p:nvSpPr>
        <p:spPr>
          <a:xfrm>
            <a:off x="1763688" y="3164775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solidFill>
                  <a:srgbClr val="FF0000"/>
                </a:solidFill>
              </a:rPr>
              <a:t>= 0,75</a:t>
            </a:r>
          </a:p>
          <a:p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040052" y="3883107"/>
            <a:ext cx="363640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i="1" dirty="0" smtClean="0"/>
              <a:t>Je dois rajouter un zéro dans la colonne des unités.</a:t>
            </a:r>
            <a:endParaRPr lang="fr-FR" i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5940152" y="170080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0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15516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4" grpId="0" animBg="1"/>
      <p:bldP spid="2" grpId="0" animBg="1"/>
      <p:bldP spid="9" grpId="0" animBg="1"/>
      <p:bldP spid="6" grpId="0"/>
      <p:bldP spid="11" grpId="0"/>
      <p:bldP spid="12" grpId="0"/>
      <p:bldP spid="13" grpId="0"/>
      <p:bldP spid="14" grpId="0" animBg="1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Espace réservé du contenu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613329321"/>
                  </p:ext>
                </p:extLst>
              </p:nvPr>
            </p:nvGraphicFramePr>
            <p:xfrm>
              <a:off x="251520" y="620688"/>
              <a:ext cx="8661653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</a:tblGrid>
                  <a:tr h="287982">
                    <a:tc gridSpan="12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Partie entière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Partie décimale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</a:tr>
                  <a:tr h="37084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milliards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millions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unités simples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10000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…</a:t>
                          </a:r>
                          <a:endParaRPr lang="fr-FR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centièmes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millièmes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dix-millièmes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Espace réservé du contenu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613329321"/>
                  </p:ext>
                </p:extLst>
              </p:nvPr>
            </p:nvGraphicFramePr>
            <p:xfrm>
              <a:off x="251520" y="620688"/>
              <a:ext cx="8661653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  <a:gridCol w="509509"/>
                  </a:tblGrid>
                  <a:tr h="335280">
                    <a:tc gridSpan="12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Partie entière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Partie décimale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</a:tr>
                  <a:tr h="40640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milliards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millions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mille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unités simples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194048" t="-86567" r="-398810" b="-271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309639" t="-86567" r="-303614" b="-271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392857" t="-86567" r="-200000" b="-271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510843" t="-86567" r="-102410" b="-271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…</a:t>
                          </a:r>
                          <a:endParaRPr lang="fr-FR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centièmes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millièmes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dix-millièmes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323528" y="2708920"/>
                <a:ext cx="1872208" cy="16703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5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5400" b="0" i="1" smtClean="0">
                              <a:latin typeface="Cambria Math"/>
                            </a:rPr>
                            <m:t>75</m:t>
                          </m:r>
                        </m:num>
                        <m:den>
                          <m:r>
                            <a:rPr lang="fr-FR" sz="5400" b="0" i="1" smtClean="0">
                              <a:latin typeface="Cambria Math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fr-FR" dirty="0" smtClean="0"/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708920"/>
                <a:ext cx="1872208" cy="167039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oneTexte 5"/>
          <p:cNvSpPr txBox="1"/>
          <p:nvPr/>
        </p:nvSpPr>
        <p:spPr>
          <a:xfrm>
            <a:off x="6444208" y="170080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7</a:t>
            </a:r>
            <a:endParaRPr lang="fr-FR" sz="2400" dirty="0"/>
          </a:p>
        </p:txBody>
      </p:sp>
      <p:sp>
        <p:nvSpPr>
          <p:cNvPr id="11" name="ZoneTexte 10"/>
          <p:cNvSpPr txBox="1"/>
          <p:nvPr/>
        </p:nvSpPr>
        <p:spPr>
          <a:xfrm>
            <a:off x="5873452" y="1691581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0</a:t>
            </a:r>
            <a:endParaRPr lang="fr-FR" sz="2400" dirty="0"/>
          </a:p>
        </p:txBody>
      </p:sp>
      <p:sp>
        <p:nvSpPr>
          <p:cNvPr id="12" name="ZoneTexte 11"/>
          <p:cNvSpPr txBox="1"/>
          <p:nvPr/>
        </p:nvSpPr>
        <p:spPr>
          <a:xfrm>
            <a:off x="6156176" y="170080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,</a:t>
            </a:r>
            <a:endParaRPr lang="fr-FR" sz="2400" dirty="0"/>
          </a:p>
        </p:txBody>
      </p:sp>
      <p:sp>
        <p:nvSpPr>
          <p:cNvPr id="13" name="ZoneTexte 12"/>
          <p:cNvSpPr txBox="1"/>
          <p:nvPr/>
        </p:nvSpPr>
        <p:spPr>
          <a:xfrm>
            <a:off x="1763688" y="3164775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solidFill>
                  <a:srgbClr val="FF0000"/>
                </a:solidFill>
              </a:rPr>
              <a:t>= 0,75</a:t>
            </a:r>
          </a:p>
          <a:p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83568" y="4725144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Je peux lire ce nombre de plusieurs façons :</a:t>
            </a:r>
          </a:p>
          <a:p>
            <a:pPr marL="285750" indent="-285750">
              <a:buFontTx/>
              <a:buChar char="-"/>
            </a:pPr>
            <a:r>
              <a:rPr lang="fr-FR" dirty="0"/>
              <a:t>(0 unité) 7 dixièmes et 5 centièmes</a:t>
            </a:r>
          </a:p>
          <a:p>
            <a:pPr marL="285750" indent="-285750">
              <a:buFontTx/>
              <a:buChar char="-"/>
            </a:pPr>
            <a:r>
              <a:rPr lang="fr-FR" dirty="0"/>
              <a:t>75 centièmes</a:t>
            </a:r>
          </a:p>
          <a:p>
            <a:pPr marL="285750" indent="-285750">
              <a:buFontTx/>
              <a:buChar char="-"/>
            </a:pPr>
            <a:r>
              <a:rPr lang="fr-FR" dirty="0"/>
              <a:t>0 virgule 75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6948264" y="170080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5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582124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1173</TotalTime>
  <Words>714</Words>
  <Application>Microsoft Office PowerPoint</Application>
  <PresentationFormat>Affichage à l'écran (4:3)</PresentationFormat>
  <Paragraphs>292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Numération</vt:lpstr>
      <vt:lpstr>Aujourd’hui, nous allons travailler en numération. Nous allons apprendre à transformer une fraction décimale en un nombre décimal.  </vt:lpstr>
      <vt:lpstr>Rappel</vt:lpstr>
      <vt:lpstr>Seules les fractions décimales peuvent se placer dans un tableau de numération.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86</cp:revision>
  <dcterms:created xsi:type="dcterms:W3CDTF">2020-05-20T07:22:41Z</dcterms:created>
  <dcterms:modified xsi:type="dcterms:W3CDTF">2021-04-22T20:45:34Z</dcterms:modified>
</cp:coreProperties>
</file>