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D9D9D9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/>
    <p:restoredTop sz="94571"/>
  </p:normalViewPr>
  <p:slideViewPr>
    <p:cSldViewPr>
      <p:cViewPr>
        <p:scale>
          <a:sx n="82" d="100"/>
          <a:sy n="82" d="100"/>
        </p:scale>
        <p:origin x="-2370" y="-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Mesures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Les angles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M7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Reproduire un angle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8640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 smtClean="0"/>
              <a:t>3- Pour reproduire un angle je peux utiliser un compas. (uniquement pour les CM2)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1331640" y="4505171"/>
            <a:ext cx="23042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1335938" y="2416939"/>
            <a:ext cx="1800200" cy="2088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971600" y="443316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4932040" y="1988840"/>
            <a:ext cx="3987642" cy="8892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800" dirty="0" smtClean="0"/>
              <a:t>a) Je trace un arc de cercle qui relie les deux segments qui forment l’angle à reproduire.</a:t>
            </a:r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4932040" y="2958625"/>
            <a:ext cx="3987642" cy="6143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800" dirty="0" smtClean="0"/>
              <a:t>b) Je trace un segment qui forme un des côtés de l’angle que je vais tracer.</a:t>
            </a:r>
          </a:p>
        </p:txBody>
      </p:sp>
      <p:sp>
        <p:nvSpPr>
          <p:cNvPr id="4" name="Arc 3"/>
          <p:cNvSpPr/>
          <p:nvPr/>
        </p:nvSpPr>
        <p:spPr>
          <a:xfrm>
            <a:off x="297266" y="3492523"/>
            <a:ext cx="2042486" cy="2042486"/>
          </a:xfrm>
          <a:prstGeom prst="arc">
            <a:avLst>
              <a:gd name="adj1" fmla="val 17896939"/>
              <a:gd name="adj2" fmla="val 474095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/>
          <p:cNvCxnSpPr/>
          <p:nvPr/>
        </p:nvCxnSpPr>
        <p:spPr>
          <a:xfrm>
            <a:off x="2236038" y="6237312"/>
            <a:ext cx="2551986" cy="2"/>
          </a:xfrm>
          <a:prstGeom prst="line">
            <a:avLst/>
          </a:prstGeom>
          <a:ln w="285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4949734" y="3645024"/>
            <a:ext cx="3987642" cy="6143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800" dirty="0" smtClean="0"/>
              <a:t>c) Je trace le même arc de cercle sur mon segment</a:t>
            </a:r>
          </a:p>
        </p:txBody>
      </p:sp>
      <p:sp>
        <p:nvSpPr>
          <p:cNvPr id="21" name="Arc 20"/>
          <p:cNvSpPr/>
          <p:nvPr/>
        </p:nvSpPr>
        <p:spPr>
          <a:xfrm>
            <a:off x="1322330" y="5216069"/>
            <a:ext cx="2042486" cy="2042486"/>
          </a:xfrm>
          <a:prstGeom prst="arc">
            <a:avLst>
              <a:gd name="adj1" fmla="val 17896939"/>
              <a:gd name="adj2" fmla="val 474095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4949734" y="4310633"/>
            <a:ext cx="3987642" cy="12243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800" dirty="0" smtClean="0"/>
              <a:t>d) Je prends l’écartement de l’angle à reproduire avec mon compas et je le reporte sur l’arc de cercle de ma reproduction.</a:t>
            </a:r>
          </a:p>
        </p:txBody>
      </p:sp>
      <p:sp>
        <p:nvSpPr>
          <p:cNvPr id="16" name="Arc 15"/>
          <p:cNvSpPr/>
          <p:nvPr/>
        </p:nvSpPr>
        <p:spPr>
          <a:xfrm>
            <a:off x="1619672" y="3573016"/>
            <a:ext cx="1817977" cy="1817977"/>
          </a:xfrm>
          <a:prstGeom prst="arc">
            <a:avLst>
              <a:gd name="adj1" fmla="val 11516126"/>
              <a:gd name="adj2" fmla="val 17043821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Arc 23"/>
          <p:cNvSpPr/>
          <p:nvPr/>
        </p:nvSpPr>
        <p:spPr>
          <a:xfrm>
            <a:off x="2610007" y="5216069"/>
            <a:ext cx="1817977" cy="1817977"/>
          </a:xfrm>
          <a:prstGeom prst="arc">
            <a:avLst>
              <a:gd name="adj1" fmla="val 11516126"/>
              <a:gd name="adj2" fmla="val 17043821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/>
          <p:cNvCxnSpPr/>
          <p:nvPr/>
        </p:nvCxnSpPr>
        <p:spPr>
          <a:xfrm flipV="1">
            <a:off x="2236038" y="4149080"/>
            <a:ext cx="1800200" cy="2088232"/>
          </a:xfrm>
          <a:prstGeom prst="line">
            <a:avLst/>
          </a:prstGeom>
          <a:ln w="285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4949734" y="5613916"/>
            <a:ext cx="3987642" cy="6233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800" dirty="0" smtClean="0"/>
              <a:t>e) Je trace le deuxième côté de mon angle.</a:t>
            </a:r>
          </a:p>
        </p:txBody>
      </p:sp>
      <p:sp>
        <p:nvSpPr>
          <p:cNvPr id="17" name="Croix 16"/>
          <p:cNvSpPr/>
          <p:nvPr/>
        </p:nvSpPr>
        <p:spPr>
          <a:xfrm rot="2700000">
            <a:off x="1235186" y="4382477"/>
            <a:ext cx="216000" cy="216000"/>
          </a:xfrm>
          <a:prstGeom prst="plus">
            <a:avLst>
              <a:gd name="adj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8" name="Croix 27"/>
          <p:cNvSpPr/>
          <p:nvPr/>
        </p:nvSpPr>
        <p:spPr>
          <a:xfrm rot="2700000">
            <a:off x="2219883" y="4405766"/>
            <a:ext cx="216000" cy="216000"/>
          </a:xfrm>
          <a:prstGeom prst="plus">
            <a:avLst>
              <a:gd name="adj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9" name="Croix 28"/>
          <p:cNvSpPr/>
          <p:nvPr/>
        </p:nvSpPr>
        <p:spPr>
          <a:xfrm rot="2700000">
            <a:off x="2128039" y="6129312"/>
            <a:ext cx="216000" cy="216000"/>
          </a:xfrm>
          <a:prstGeom prst="plus">
            <a:avLst>
              <a:gd name="adj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30" name="Croix 29"/>
          <p:cNvSpPr/>
          <p:nvPr/>
        </p:nvSpPr>
        <p:spPr>
          <a:xfrm rot="2700000">
            <a:off x="3258260" y="6129314"/>
            <a:ext cx="216000" cy="216000"/>
          </a:xfrm>
          <a:prstGeom prst="plus">
            <a:avLst>
              <a:gd name="adj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8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/>
      <p:bldP spid="19" grpId="0" uiExpand="1" build="p" animBg="1"/>
      <p:bldP spid="32" grpId="0" uiExpand="1" build="p" animBg="1"/>
      <p:bldP spid="4" grpId="0" animBg="1"/>
      <p:bldP spid="20" grpId="0" uiExpand="1" build="p" animBg="1"/>
      <p:bldP spid="21" grpId="0" animBg="1"/>
      <p:bldP spid="22" grpId="0" uiExpand="1" build="p" animBg="1"/>
      <p:bldP spid="16" grpId="0" animBg="1"/>
      <p:bldP spid="24" grpId="0" animBg="1"/>
      <p:bldP spid="26" grpId="0" uiExpand="1" build="p" animBg="1"/>
      <p:bldP spid="17" grpId="0" animBg="1"/>
      <p:bldP spid="28" grpId="0" animBg="1"/>
      <p:bldP spid="2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548680"/>
            <a:ext cx="8136904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00CC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mesures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à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identifier et à comparer les angles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</a:p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également voir les différentes techniques pour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reproduire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Qu’est-ce qu’un angle 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Un angle est l’écartement qui existe entre deux segments </a:t>
            </a:r>
            <a:r>
              <a:rPr lang="fr-FR" dirty="0" smtClean="0"/>
              <a:t>reliés </a:t>
            </a:r>
            <a:r>
              <a:rPr lang="fr-FR" dirty="0" smtClean="0"/>
              <a:t>par un point.</a:t>
            </a:r>
            <a:endParaRPr lang="fr-FR" dirty="0"/>
          </a:p>
        </p:txBody>
      </p:sp>
      <p:sp>
        <p:nvSpPr>
          <p:cNvPr id="6" name="Secteurs 5"/>
          <p:cNvSpPr/>
          <p:nvPr/>
        </p:nvSpPr>
        <p:spPr>
          <a:xfrm>
            <a:off x="1403648" y="4005064"/>
            <a:ext cx="1368152" cy="1368152"/>
          </a:xfrm>
          <a:prstGeom prst="pie">
            <a:avLst>
              <a:gd name="adj1" fmla="val 19943654"/>
              <a:gd name="adj2" fmla="val 2871685"/>
            </a:avLst>
          </a:prstGeom>
          <a:solidFill>
            <a:srgbClr val="00CC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2087724" y="3140968"/>
            <a:ext cx="2844316" cy="15481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087724" y="4689140"/>
            <a:ext cx="1620180" cy="18362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763688" y="4509120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3131840" y="4550722"/>
                <a:ext cx="5616624" cy="378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L’angle formé par les segments [AB] et [AC] s’écrit 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b="0" i="0" smtClean="0">
                            <a:solidFill>
                              <a:srgbClr val="00CC00"/>
                            </a:solidFill>
                            <a:latin typeface="Cambria Math"/>
                          </a:rPr>
                          <m:t>BAC</m:t>
                        </m:r>
                      </m:e>
                    </m:acc>
                  </m:oMath>
                </a14:m>
                <a:r>
                  <a:rPr lang="fr-FR" dirty="0" smtClean="0"/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4550722"/>
                <a:ext cx="5616624" cy="378373"/>
              </a:xfrm>
              <a:prstGeom prst="rect">
                <a:avLst/>
              </a:prstGeom>
              <a:blipFill rotWithShape="1">
                <a:blip r:embed="rId2"/>
                <a:stretch>
                  <a:fillRect l="-977" t="-4839" r="-4777" b="-258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oneTexte 12"/>
          <p:cNvSpPr txBox="1"/>
          <p:nvPr/>
        </p:nvSpPr>
        <p:spPr>
          <a:xfrm>
            <a:off x="4824028" y="2780928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3509882" y="645333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152861" y="4994843"/>
                <a:ext cx="5616624" cy="378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On peut aussi écrire simplement: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b="0" i="0" smtClean="0">
                            <a:solidFill>
                              <a:srgbClr val="00CC00"/>
                            </a:solidFill>
                            <a:latin typeface="Cambria Math"/>
                          </a:rPr>
                          <m:t>A</m:t>
                        </m:r>
                      </m:e>
                    </m:acc>
                  </m:oMath>
                </a14:m>
                <a:r>
                  <a:rPr lang="fr-FR" dirty="0" smtClean="0"/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861" y="4994843"/>
                <a:ext cx="5616624" cy="378373"/>
              </a:xfrm>
              <a:prstGeom prst="rect">
                <a:avLst/>
              </a:prstGeom>
              <a:blipFill rotWithShape="1">
                <a:blip r:embed="rId3"/>
                <a:stretch>
                  <a:fillRect l="-868" t="-4839" b="-258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959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ecteurs 55"/>
          <p:cNvSpPr/>
          <p:nvPr/>
        </p:nvSpPr>
        <p:spPr>
          <a:xfrm>
            <a:off x="5649396" y="5681145"/>
            <a:ext cx="1764196" cy="1764196"/>
          </a:xfrm>
          <a:prstGeom prst="pie">
            <a:avLst>
              <a:gd name="adj1" fmla="val 10718354"/>
              <a:gd name="adj2" fmla="val 63987"/>
            </a:avLst>
          </a:prstGeom>
          <a:solidFill>
            <a:srgbClr val="00CC00">
              <a:alpha val="5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5" name="Secteurs 54"/>
          <p:cNvSpPr/>
          <p:nvPr/>
        </p:nvSpPr>
        <p:spPr>
          <a:xfrm>
            <a:off x="96396" y="5696670"/>
            <a:ext cx="1764196" cy="1764196"/>
          </a:xfrm>
          <a:prstGeom prst="pie">
            <a:avLst>
              <a:gd name="adj1" fmla="val 15033299"/>
              <a:gd name="adj2" fmla="val 21561482"/>
            </a:avLst>
          </a:prstGeom>
          <a:solidFill>
            <a:srgbClr val="00CC00">
              <a:alpha val="5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3" name="Secteurs 52"/>
          <p:cNvSpPr/>
          <p:nvPr/>
        </p:nvSpPr>
        <p:spPr>
          <a:xfrm>
            <a:off x="96396" y="3114614"/>
            <a:ext cx="1764196" cy="1764196"/>
          </a:xfrm>
          <a:prstGeom prst="pie">
            <a:avLst>
              <a:gd name="adj1" fmla="val 16132408"/>
              <a:gd name="adj2" fmla="val 27737"/>
            </a:avLst>
          </a:prstGeom>
          <a:solidFill>
            <a:srgbClr val="00CC00">
              <a:alpha val="5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Les différents types d’angle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604663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Il existe 4 types </a:t>
            </a:r>
            <a:r>
              <a:rPr lang="fr-FR" dirty="0" smtClean="0"/>
              <a:t>d’angle </a:t>
            </a:r>
            <a:r>
              <a:rPr lang="fr-FR" dirty="0" smtClean="0"/>
              <a:t>:</a:t>
            </a:r>
            <a:endParaRPr lang="fr-FR" dirty="0"/>
          </a:p>
        </p:txBody>
      </p:sp>
      <p:grpSp>
        <p:nvGrpSpPr>
          <p:cNvPr id="17" name="Groupe 16"/>
          <p:cNvGrpSpPr/>
          <p:nvPr/>
        </p:nvGrpSpPr>
        <p:grpSpPr>
          <a:xfrm>
            <a:off x="323528" y="1844824"/>
            <a:ext cx="8640960" cy="4824536"/>
            <a:chOff x="323528" y="1844824"/>
            <a:chExt cx="8640960" cy="4824536"/>
          </a:xfrm>
        </p:grpSpPr>
        <p:cxnSp>
          <p:nvCxnSpPr>
            <p:cNvPr id="10" name="Connecteur droit 9"/>
            <p:cNvCxnSpPr/>
            <p:nvPr/>
          </p:nvCxnSpPr>
          <p:spPr>
            <a:xfrm>
              <a:off x="4644008" y="1844824"/>
              <a:ext cx="0" cy="4824536"/>
            </a:xfrm>
            <a:prstGeom prst="line">
              <a:avLst/>
            </a:prstGeom>
            <a:ln w="285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>
              <a:off x="323528" y="4257092"/>
              <a:ext cx="8640960" cy="0"/>
            </a:xfrm>
            <a:prstGeom prst="line">
              <a:avLst/>
            </a:prstGeom>
            <a:ln w="285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Connecteur droit 18"/>
          <p:cNvCxnSpPr/>
          <p:nvPr/>
        </p:nvCxnSpPr>
        <p:spPr>
          <a:xfrm>
            <a:off x="971600" y="1844824"/>
            <a:ext cx="0" cy="21602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971600" y="4005064"/>
            <a:ext cx="24398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1259632" y="211056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CC00"/>
                </a:solidFill>
              </a:rPr>
              <a:t>1- L’angle droit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259632" y="2479893"/>
            <a:ext cx="2918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le trace avec la réquerre. </a:t>
            </a:r>
          </a:p>
          <a:p>
            <a:r>
              <a:rPr lang="fr-FR" dirty="0" smtClean="0"/>
              <a:t>Il fait 90 °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971600" y="3789040"/>
            <a:ext cx="216024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/>
          <p:cNvCxnSpPr/>
          <p:nvPr/>
        </p:nvCxnSpPr>
        <p:spPr>
          <a:xfrm>
            <a:off x="5220072" y="1848371"/>
            <a:ext cx="0" cy="2160240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H="1">
            <a:off x="5220072" y="4008611"/>
            <a:ext cx="24398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5436096" y="2064395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CC00"/>
                </a:solidFill>
              </a:rPr>
              <a:t>2- L’angle aigu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436096" y="2433727"/>
            <a:ext cx="3275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est plus petit que l’angle droit.</a:t>
            </a:r>
            <a:endParaRPr lang="fr-FR" dirty="0"/>
          </a:p>
        </p:txBody>
      </p:sp>
      <p:cxnSp>
        <p:nvCxnSpPr>
          <p:cNvPr id="29" name="Connecteur droit 28"/>
          <p:cNvCxnSpPr/>
          <p:nvPr/>
        </p:nvCxnSpPr>
        <p:spPr>
          <a:xfrm flipH="1">
            <a:off x="5220072" y="2803059"/>
            <a:ext cx="2016224" cy="12020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226966" y="3789040"/>
            <a:ext cx="216024" cy="216024"/>
          </a:xfrm>
          <a:prstGeom prst="rect">
            <a:avLst/>
          </a:prstGeom>
          <a:noFill/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/>
          <p:nvPr/>
        </p:nvCxnSpPr>
        <p:spPr>
          <a:xfrm>
            <a:off x="971600" y="4418528"/>
            <a:ext cx="0" cy="2160240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H="1">
            <a:off x="971600" y="6578768"/>
            <a:ext cx="24398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1187624" y="46345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CC00"/>
                </a:solidFill>
              </a:rPr>
              <a:t>3- L’angle obtus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187624" y="5003884"/>
            <a:ext cx="3275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est plus grand que l’angle droit.</a:t>
            </a:r>
            <a:endParaRPr lang="fr-FR" dirty="0"/>
          </a:p>
        </p:txBody>
      </p:sp>
      <p:cxnSp>
        <p:nvCxnSpPr>
          <p:cNvPr id="36" name="Connecteur droit 35"/>
          <p:cNvCxnSpPr/>
          <p:nvPr/>
        </p:nvCxnSpPr>
        <p:spPr>
          <a:xfrm>
            <a:off x="323528" y="4634552"/>
            <a:ext cx="648072" cy="19406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978494" y="6359197"/>
            <a:ext cx="216024" cy="216024"/>
          </a:xfrm>
          <a:prstGeom prst="rect">
            <a:avLst/>
          </a:prstGeom>
          <a:noFill/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1" name="Connecteur droit 40"/>
          <p:cNvCxnSpPr/>
          <p:nvPr/>
        </p:nvCxnSpPr>
        <p:spPr>
          <a:xfrm>
            <a:off x="6516216" y="5498648"/>
            <a:ext cx="0" cy="1080120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H="1">
            <a:off x="6524600" y="6578768"/>
            <a:ext cx="24398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5436096" y="46345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CC00"/>
                </a:solidFill>
              </a:rPr>
              <a:t>4- L’angle plat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4716016" y="5003884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est deux fois plus grand que l’angle droit.</a:t>
            </a:r>
            <a:endParaRPr lang="fr-FR" dirty="0"/>
          </a:p>
        </p:txBody>
      </p:sp>
      <p:cxnSp>
        <p:nvCxnSpPr>
          <p:cNvPr id="45" name="Connecteur droit 44"/>
          <p:cNvCxnSpPr>
            <a:endCxn id="46" idx="2"/>
          </p:cNvCxnSpPr>
          <p:nvPr/>
        </p:nvCxnSpPr>
        <p:spPr>
          <a:xfrm flipV="1">
            <a:off x="4916762" y="6575221"/>
            <a:ext cx="1707466" cy="35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516216" y="6359197"/>
            <a:ext cx="216024" cy="216024"/>
          </a:xfrm>
          <a:prstGeom prst="rect">
            <a:avLst/>
          </a:prstGeom>
          <a:noFill/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Secteurs 53"/>
          <p:cNvSpPr/>
          <p:nvPr/>
        </p:nvSpPr>
        <p:spPr>
          <a:xfrm>
            <a:off x="4344868" y="3126513"/>
            <a:ext cx="1764196" cy="1764196"/>
          </a:xfrm>
          <a:prstGeom prst="pie">
            <a:avLst>
              <a:gd name="adj1" fmla="val 19739199"/>
              <a:gd name="adj2" fmla="val 24748"/>
            </a:avLst>
          </a:prstGeom>
          <a:solidFill>
            <a:srgbClr val="00CC00">
              <a:alpha val="5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86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5" grpId="0" animBg="1"/>
      <p:bldP spid="53" grpId="0" animBg="1"/>
      <p:bldP spid="3" grpId="0" build="p"/>
      <p:bldP spid="22" grpId="0"/>
      <p:bldP spid="23" grpId="0"/>
      <p:bldP spid="24" grpId="0" animBg="1"/>
      <p:bldP spid="27" grpId="0"/>
      <p:bldP spid="28" grpId="0"/>
      <p:bldP spid="31" grpId="0" animBg="1"/>
      <p:bldP spid="34" grpId="0"/>
      <p:bldP spid="35" grpId="0"/>
      <p:bldP spid="37" grpId="0" animBg="1"/>
      <p:bldP spid="43" grpId="0"/>
      <p:bldP spid="44" grpId="0"/>
      <p:bldP spid="46" grpId="0" animBg="1"/>
      <p:bldP spid="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Comparer des angles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6046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dirty="0" smtClean="0"/>
              <a:t>Pour comparer des angles, j’utilise un papier calque 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Espace réservé du contenu 2"/>
              <p:cNvSpPr txBox="1">
                <a:spLocks/>
              </p:cNvSpPr>
              <p:nvPr/>
            </p:nvSpPr>
            <p:spPr>
              <a:xfrm>
                <a:off x="546484" y="2348880"/>
                <a:ext cx="8352928" cy="6046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800" i="1" dirty="0" smtClean="0"/>
                  <a:t>Je veux comparer les angles</a:t>
                </a:r>
                <a:r>
                  <a:rPr lang="fr-FR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fr-FR" sz="2800" i="1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fr-FR" sz="2800" i="1" dirty="0"/>
                  <a:t> 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fr-FR" sz="2800" i="1">
                            <a:latin typeface="Cambria Math"/>
                          </a:rPr>
                          <m:t>𝐵</m:t>
                        </m:r>
                        <m:r>
                          <a:rPr lang="fr-FR" sz="2800" b="0" i="1" smtClean="0">
                            <a:latin typeface="Cambria Math"/>
                          </a:rPr>
                          <m:t>.</m:t>
                        </m:r>
                      </m:e>
                    </m:acc>
                  </m:oMath>
                </a14:m>
                <a:endParaRPr lang="fr-FR" sz="2800" i="1" dirty="0"/>
              </a:p>
            </p:txBody>
          </p:sp>
        </mc:Choice>
        <mc:Fallback xmlns="">
          <p:sp>
            <p:nvSpPr>
              <p:cNvPr id="38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84" y="2348880"/>
                <a:ext cx="8352928" cy="604663"/>
              </a:xfrm>
              <a:prstGeom prst="rect">
                <a:avLst/>
              </a:prstGeom>
              <a:blipFill rotWithShape="1">
                <a:blip r:embed="rId2"/>
                <a:stretch>
                  <a:fillRect l="-1533" t="-7000" b="-16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/>
          <p:cNvCxnSpPr/>
          <p:nvPr/>
        </p:nvCxnSpPr>
        <p:spPr>
          <a:xfrm>
            <a:off x="971600" y="4005064"/>
            <a:ext cx="1368152" cy="15121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971600" y="4005064"/>
            <a:ext cx="2232248" cy="7560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 flipV="1">
            <a:off x="3347864" y="6093296"/>
            <a:ext cx="2448272" cy="2113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 flipV="1">
            <a:off x="4139952" y="5064843"/>
            <a:ext cx="1656185" cy="1239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646994" y="37572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9" name="ZoneTexte 48"/>
          <p:cNvSpPr txBox="1"/>
          <p:nvPr/>
        </p:nvSpPr>
        <p:spPr>
          <a:xfrm>
            <a:off x="5835479" y="61218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5220072" y="3202120"/>
            <a:ext cx="3456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1- Je prends mon papier calque, et je reproduis l’angle A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644225" y="3429000"/>
            <a:ext cx="3279703" cy="2376264"/>
          </a:xfrm>
          <a:prstGeom prst="rect">
            <a:avLst/>
          </a:prstGeom>
          <a:solidFill>
            <a:schemeClr val="bg1">
              <a:lumMod val="65000"/>
              <a:alpha val="16863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8" name="Connecteur droit 47"/>
          <p:cNvCxnSpPr/>
          <p:nvPr/>
        </p:nvCxnSpPr>
        <p:spPr>
          <a:xfrm>
            <a:off x="971600" y="4005064"/>
            <a:ext cx="2232248" cy="75608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971600" y="4005064"/>
            <a:ext cx="1368152" cy="151216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ZoneTexte 59"/>
              <p:cNvSpPr txBox="1"/>
              <p:nvPr/>
            </p:nvSpPr>
            <p:spPr>
              <a:xfrm>
                <a:off x="5220072" y="3848451"/>
                <a:ext cx="3456383" cy="663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dirty="0" smtClean="0"/>
                  <a:t>2- Je superpose ensuite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i="0">
                            <a:latin typeface="Cambria Math"/>
                          </a:rPr>
                          <m:t>A</m:t>
                        </m:r>
                      </m:e>
                    </m:acc>
                  </m:oMath>
                </a14:m>
                <a:r>
                  <a:rPr lang="fr-FR" dirty="0"/>
                  <a:t> </a:t>
                </a:r>
                <a:r>
                  <a:rPr lang="fr-FR" dirty="0" smtClean="0"/>
                  <a:t>sur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i="0">
                            <a:latin typeface="Cambria Math"/>
                          </a:rPr>
                          <m:t>B</m:t>
                        </m:r>
                      </m:e>
                    </m:acc>
                  </m:oMath>
                </a14:m>
                <a:r>
                  <a:rPr lang="fr-FR" dirty="0" smtClean="0"/>
                  <a:t> . </a:t>
                </a:r>
                <a:endParaRPr lang="fr-FR" dirty="0"/>
              </a:p>
            </p:txBody>
          </p:sp>
        </mc:Choice>
        <mc:Fallback xmlns="">
          <p:sp>
            <p:nvSpPr>
              <p:cNvPr id="60" name="ZoneText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848451"/>
                <a:ext cx="3456383" cy="663195"/>
              </a:xfrm>
              <a:prstGeom prst="rect">
                <a:avLst/>
              </a:prstGeom>
              <a:blipFill rotWithShape="1">
                <a:blip r:embed="rId3"/>
                <a:stretch>
                  <a:fillRect l="-1411" t="-2752" r="-10406" b="-137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224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8" grpId="0" build="p"/>
      <p:bldP spid="15" grpId="0"/>
      <p:bldP spid="49" grpId="0"/>
      <p:bldP spid="51" grpId="0"/>
      <p:bldP spid="21" grpId="0" animBg="1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Comparer des angles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6046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dirty="0" smtClean="0"/>
              <a:t>Pour comparer des angles, j’utilise un papier calque 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Espace réservé du contenu 2"/>
              <p:cNvSpPr txBox="1">
                <a:spLocks/>
              </p:cNvSpPr>
              <p:nvPr/>
            </p:nvSpPr>
            <p:spPr>
              <a:xfrm>
                <a:off x="546484" y="2348880"/>
                <a:ext cx="8352928" cy="6046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fr-FR" sz="2800" i="1" dirty="0" smtClean="0"/>
                  <a:t>Je veux comparer les angles</a:t>
                </a:r>
                <a:r>
                  <a:rPr lang="fr-FR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fr-FR" sz="2800" i="1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fr-FR" sz="2800" i="1" dirty="0"/>
                  <a:t> 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fr-FR" sz="2800" i="1">
                            <a:latin typeface="Cambria Math"/>
                          </a:rPr>
                          <m:t>𝐵</m:t>
                        </m:r>
                        <m:r>
                          <a:rPr lang="fr-FR" sz="2800" b="0" i="1" smtClean="0">
                            <a:latin typeface="Cambria Math"/>
                          </a:rPr>
                          <m:t>.</m:t>
                        </m:r>
                      </m:e>
                    </m:acc>
                  </m:oMath>
                </a14:m>
                <a:endParaRPr lang="fr-FR" sz="2800" i="1" dirty="0"/>
              </a:p>
            </p:txBody>
          </p:sp>
        </mc:Choice>
        <mc:Fallback xmlns="">
          <p:sp>
            <p:nvSpPr>
              <p:cNvPr id="38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84" y="2348880"/>
                <a:ext cx="8352928" cy="604663"/>
              </a:xfrm>
              <a:prstGeom prst="rect">
                <a:avLst/>
              </a:prstGeom>
              <a:blipFill rotWithShape="1">
                <a:blip r:embed="rId2"/>
                <a:stretch>
                  <a:fillRect l="-1533" t="-7000" b="-16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/>
          <p:cNvCxnSpPr/>
          <p:nvPr/>
        </p:nvCxnSpPr>
        <p:spPr>
          <a:xfrm>
            <a:off x="971600" y="4005064"/>
            <a:ext cx="1368152" cy="15121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971600" y="4005064"/>
            <a:ext cx="2232248" cy="7560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 flipV="1">
            <a:off x="3347864" y="6093296"/>
            <a:ext cx="2448272" cy="2113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 flipV="1">
            <a:off x="4139952" y="5064843"/>
            <a:ext cx="1656185" cy="1239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646994" y="375724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9" name="ZoneTexte 48"/>
          <p:cNvSpPr txBox="1"/>
          <p:nvPr/>
        </p:nvSpPr>
        <p:spPr>
          <a:xfrm>
            <a:off x="5835479" y="61218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5220072" y="3202120"/>
            <a:ext cx="3456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1- Je prends mon papier calque, et je reproduis l’angle A</a:t>
            </a:r>
            <a:endParaRPr lang="fr-FR" dirty="0"/>
          </a:p>
        </p:txBody>
      </p:sp>
      <p:grpSp>
        <p:nvGrpSpPr>
          <p:cNvPr id="59" name="Groupe 58"/>
          <p:cNvGrpSpPr/>
          <p:nvPr/>
        </p:nvGrpSpPr>
        <p:grpSpPr>
          <a:xfrm rot="9977871">
            <a:off x="3001744" y="4839714"/>
            <a:ext cx="3279703" cy="2376264"/>
            <a:chOff x="443571" y="3380078"/>
            <a:chExt cx="3279703" cy="2376264"/>
          </a:xfrm>
        </p:grpSpPr>
        <p:sp>
          <p:nvSpPr>
            <p:cNvPr id="21" name="Rectangle 20"/>
            <p:cNvSpPr/>
            <p:nvPr/>
          </p:nvSpPr>
          <p:spPr>
            <a:xfrm>
              <a:off x="443571" y="3380078"/>
              <a:ext cx="3279703" cy="2376264"/>
            </a:xfrm>
            <a:prstGeom prst="rect">
              <a:avLst/>
            </a:prstGeom>
            <a:solidFill>
              <a:schemeClr val="bg1">
                <a:lumMod val="65000"/>
                <a:alpha val="16863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8" name="Connecteur droit 47"/>
            <p:cNvCxnSpPr/>
            <p:nvPr/>
          </p:nvCxnSpPr>
          <p:spPr>
            <a:xfrm>
              <a:off x="1056593" y="4025787"/>
              <a:ext cx="2232248" cy="75608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/>
            <p:cNvCxnSpPr/>
            <p:nvPr/>
          </p:nvCxnSpPr>
          <p:spPr>
            <a:xfrm>
              <a:off x="1068577" y="4028708"/>
              <a:ext cx="1368152" cy="1512168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ZoneTexte 59"/>
              <p:cNvSpPr txBox="1"/>
              <p:nvPr/>
            </p:nvSpPr>
            <p:spPr>
              <a:xfrm>
                <a:off x="5220072" y="3848451"/>
                <a:ext cx="3456383" cy="663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dirty="0" smtClean="0"/>
                  <a:t>2- Je superpose ensuite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i="0">
                            <a:latin typeface="Cambria Math"/>
                          </a:rPr>
                          <m:t>A</m:t>
                        </m:r>
                      </m:e>
                    </m:acc>
                  </m:oMath>
                </a14:m>
                <a:r>
                  <a:rPr lang="fr-FR" dirty="0"/>
                  <a:t> </a:t>
                </a:r>
                <a:r>
                  <a:rPr lang="fr-FR" dirty="0" smtClean="0"/>
                  <a:t>sur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i="0">
                            <a:latin typeface="Cambria Math"/>
                          </a:rPr>
                          <m:t>B</m:t>
                        </m:r>
                      </m:e>
                    </m:acc>
                  </m:oMath>
                </a14:m>
                <a:r>
                  <a:rPr lang="fr-FR" dirty="0" smtClean="0"/>
                  <a:t> . </a:t>
                </a:r>
                <a:endParaRPr lang="fr-FR" dirty="0"/>
              </a:p>
            </p:txBody>
          </p:sp>
        </mc:Choice>
        <mc:Fallback xmlns="">
          <p:sp>
            <p:nvSpPr>
              <p:cNvPr id="60" name="ZoneText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848451"/>
                <a:ext cx="3456383" cy="663195"/>
              </a:xfrm>
              <a:prstGeom prst="rect">
                <a:avLst/>
              </a:prstGeom>
              <a:blipFill rotWithShape="1">
                <a:blip r:embed="rId3"/>
                <a:stretch>
                  <a:fillRect l="-1411" t="-2752" r="-10406" b="-137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6506631" y="5351594"/>
                <a:ext cx="2025809" cy="728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000" dirty="0" smtClean="0">
                    <a:solidFill>
                      <a:srgbClr val="00CC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z="4000" i="1">
                            <a:solidFill>
                              <a:srgbClr val="00CC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sz="4000">
                            <a:solidFill>
                              <a:srgbClr val="00CC00"/>
                            </a:solidFill>
                            <a:latin typeface="Cambria Math"/>
                          </a:rPr>
                          <m:t>B</m:t>
                        </m:r>
                      </m:e>
                    </m:acc>
                  </m:oMath>
                </a14:m>
                <a:r>
                  <a:rPr lang="fr-FR" sz="4000" dirty="0">
                    <a:solidFill>
                      <a:srgbClr val="00CC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fr-FR" sz="4000" b="0" i="0" smtClean="0">
                        <a:solidFill>
                          <a:srgbClr val="00CC00"/>
                        </a:solidFill>
                        <a:latin typeface="Cambria Math"/>
                      </a:rPr>
                      <m:t> &gt;</m:t>
                    </m:r>
                    <m:acc>
                      <m:accPr>
                        <m:chr m:val="̂"/>
                        <m:ctrlPr>
                          <a:rPr lang="fr-FR" sz="4000" i="1">
                            <a:solidFill>
                              <a:srgbClr val="00CC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sz="4000" i="0">
                            <a:solidFill>
                              <a:srgbClr val="00CC00"/>
                            </a:solidFill>
                            <a:latin typeface="Cambria Math"/>
                          </a:rPr>
                          <m:t>A</m:t>
                        </m:r>
                      </m:e>
                    </m:acc>
                  </m:oMath>
                </a14:m>
                <a:endParaRPr lang="fr-FR" sz="4000" dirty="0">
                  <a:solidFill>
                    <a:srgbClr val="00CC00"/>
                  </a:solidFill>
                </a:endParaRPr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631" y="5351594"/>
                <a:ext cx="2025809" cy="72853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924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Reproduire un angle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8640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 smtClean="0"/>
              <a:t>1- Pour reproduire un angle droit, j’utilise une réquerre. </a:t>
            </a:r>
          </a:p>
          <a:p>
            <a:pPr marL="0" indent="0" algn="just">
              <a:buNone/>
            </a:pPr>
            <a:r>
              <a:rPr lang="fr-FR" sz="2400" dirty="0" smtClean="0"/>
              <a:t>(voir leçon </a:t>
            </a:r>
            <a:r>
              <a:rPr lang="fr-FR" sz="2400" dirty="0" err="1" smtClean="0"/>
              <a:t>Géom</a:t>
            </a:r>
            <a:r>
              <a:rPr lang="fr-FR" sz="2400" dirty="0" smtClean="0"/>
              <a:t> 1)</a:t>
            </a:r>
            <a:endParaRPr lang="fr-FR" sz="2400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3419872" y="5085184"/>
            <a:ext cx="23042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3419872" y="2564904"/>
            <a:ext cx="0" cy="25202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055534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419872" y="4797152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2" name="Groupe 21"/>
          <p:cNvGrpSpPr/>
          <p:nvPr/>
        </p:nvGrpSpPr>
        <p:grpSpPr>
          <a:xfrm rot="16200000">
            <a:off x="1547664" y="4491215"/>
            <a:ext cx="4896544" cy="1152128"/>
            <a:chOff x="1631659" y="4863520"/>
            <a:chExt cx="4896544" cy="1152128"/>
          </a:xfrm>
        </p:grpSpPr>
        <p:sp>
          <p:nvSpPr>
            <p:cNvPr id="23" name="Rectangle 22"/>
            <p:cNvSpPr/>
            <p:nvPr/>
          </p:nvSpPr>
          <p:spPr>
            <a:xfrm>
              <a:off x="1631659" y="4863520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25" name="Connecteur droit 24"/>
            <p:cNvCxnSpPr>
              <a:stCxn id="24" idx="0"/>
              <a:endCxn id="23" idx="2"/>
            </p:cNvCxnSpPr>
            <p:nvPr/>
          </p:nvCxnSpPr>
          <p:spPr>
            <a:xfrm>
              <a:off x="4079931" y="4863520"/>
              <a:ext cx="0" cy="11521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81560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Reproduire un angle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8640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 smtClean="0"/>
              <a:t>2- Pour reproduire un angle je peux utiliser du papier calque. 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1331640" y="4505171"/>
            <a:ext cx="23042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1335938" y="2416939"/>
            <a:ext cx="1800200" cy="2088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971600" y="443316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3568" y="2276872"/>
            <a:ext cx="3279703" cy="2376264"/>
          </a:xfrm>
          <a:prstGeom prst="rect">
            <a:avLst/>
          </a:prstGeom>
          <a:solidFill>
            <a:schemeClr val="bg1">
              <a:lumMod val="65000"/>
              <a:alpha val="16863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5958970" y="2276872"/>
            <a:ext cx="2960712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/>
              <a:t>Je reproduis l’angle au crayon à papier.</a:t>
            </a:r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1331640" y="3068960"/>
            <a:ext cx="1224136" cy="1436212"/>
          </a:xfrm>
          <a:prstGeom prst="line">
            <a:avLst/>
          </a:prstGeom>
          <a:ln w="285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335938" y="4492747"/>
            <a:ext cx="1939918" cy="12425"/>
          </a:xfrm>
          <a:prstGeom prst="line">
            <a:avLst/>
          </a:prstGeom>
          <a:ln w="285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5958970" y="3140967"/>
            <a:ext cx="2960712" cy="1661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/>
              <a:t>Je retourne le calque et je repasse en appuyant bien fort  sur l’angle.</a:t>
            </a:r>
          </a:p>
        </p:txBody>
      </p:sp>
    </p:spTree>
    <p:extLst>
      <p:ext uri="{BB962C8B-B14F-4D97-AF65-F5344CB8AC3E}">
        <p14:creationId xmlns:p14="http://schemas.microsoft.com/office/powerpoint/2010/main" val="127518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/>
      <p:bldP spid="18" grpId="0" animBg="1"/>
      <p:bldP spid="19" grpId="0" build="p"/>
      <p:bldP spid="3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Reproduire un angle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8640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 smtClean="0"/>
              <a:t>2- Pour reproduire un angle je peux utiliser du papier calque. 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1331640" y="4505171"/>
            <a:ext cx="23042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1335938" y="2416939"/>
            <a:ext cx="1800200" cy="2088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971600" y="443316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5958970" y="2276872"/>
            <a:ext cx="2960712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/>
              <a:t>Je reproduis l’angle au crayon à papier.</a:t>
            </a:r>
          </a:p>
        </p:txBody>
      </p:sp>
      <p:grpSp>
        <p:nvGrpSpPr>
          <p:cNvPr id="4" name="Groupe 3"/>
          <p:cNvGrpSpPr/>
          <p:nvPr/>
        </p:nvGrpSpPr>
        <p:grpSpPr>
          <a:xfrm flipH="1">
            <a:off x="2740522" y="4149080"/>
            <a:ext cx="3279703" cy="2376264"/>
            <a:chOff x="683568" y="2276872"/>
            <a:chExt cx="3279703" cy="2376264"/>
          </a:xfrm>
        </p:grpSpPr>
        <p:sp>
          <p:nvSpPr>
            <p:cNvPr id="18" name="Rectangle 17"/>
            <p:cNvSpPr/>
            <p:nvPr/>
          </p:nvSpPr>
          <p:spPr>
            <a:xfrm>
              <a:off x="683568" y="2276872"/>
              <a:ext cx="3279703" cy="2376264"/>
            </a:xfrm>
            <a:prstGeom prst="rect">
              <a:avLst/>
            </a:prstGeom>
            <a:solidFill>
              <a:schemeClr val="bg1">
                <a:lumMod val="65000"/>
                <a:alpha val="16863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7"/>
            <p:cNvCxnSpPr/>
            <p:nvPr/>
          </p:nvCxnSpPr>
          <p:spPr>
            <a:xfrm flipV="1">
              <a:off x="1331640" y="3068960"/>
              <a:ext cx="1224136" cy="1436212"/>
            </a:xfrm>
            <a:prstGeom prst="line">
              <a:avLst/>
            </a:prstGeom>
            <a:ln w="285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>
              <a:off x="1335938" y="4492747"/>
              <a:ext cx="1939918" cy="12425"/>
            </a:xfrm>
            <a:prstGeom prst="line">
              <a:avLst/>
            </a:prstGeom>
            <a:ln w="285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5958970" y="3140967"/>
            <a:ext cx="2960712" cy="1661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/>
              <a:t>Je retourne le calque et je repasse en appuyant bien fort  sur l’angle.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3491880" y="4149080"/>
            <a:ext cx="1875975" cy="222208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915816" y="6377380"/>
            <a:ext cx="245633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01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450</Words>
  <Application>Microsoft Office PowerPoint</Application>
  <PresentationFormat>Affichage à l'écran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Qu’est-ce qu’un angle ?</vt:lpstr>
      <vt:lpstr>Les différents types d’angle</vt:lpstr>
      <vt:lpstr>Comparer des angles</vt:lpstr>
      <vt:lpstr>Comparer des angles</vt:lpstr>
      <vt:lpstr>Reproduire un angle</vt:lpstr>
      <vt:lpstr>Reproduire un angle</vt:lpstr>
      <vt:lpstr>Reproduire un angle</vt:lpstr>
      <vt:lpstr>Reproduire un angle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60</cp:revision>
  <dcterms:created xsi:type="dcterms:W3CDTF">2020-04-23T07:55:41Z</dcterms:created>
  <dcterms:modified xsi:type="dcterms:W3CDTF">2021-04-22T21:32:49Z</dcterms:modified>
</cp:coreProperties>
</file>