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0" r:id="rId4"/>
    <p:sldId id="277" r:id="rId5"/>
    <p:sldId id="278" r:id="rId6"/>
    <p:sldId id="279" r:id="rId7"/>
    <p:sldId id="280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FF"/>
    <a:srgbClr val="00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990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1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5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6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64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5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3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3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83568" y="548680"/>
            <a:ext cx="77724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Géométrie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21471" y="3573016"/>
            <a:ext cx="6768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</a:rPr>
              <a:t>Les triangles</a:t>
            </a:r>
          </a:p>
        </p:txBody>
      </p:sp>
      <p:sp>
        <p:nvSpPr>
          <p:cNvPr id="9" name="Ellipse 8"/>
          <p:cNvSpPr/>
          <p:nvPr/>
        </p:nvSpPr>
        <p:spPr>
          <a:xfrm>
            <a:off x="899592" y="836712"/>
            <a:ext cx="1368152" cy="13681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G</a:t>
            </a:r>
            <a:r>
              <a:rPr lang="fr-FR" sz="1600" dirty="0" smtClean="0">
                <a:solidFill>
                  <a:schemeClr val="tx1"/>
                </a:solidFill>
              </a:rPr>
              <a:t>éom</a:t>
            </a:r>
            <a:r>
              <a:rPr lang="fr-FR" sz="2800" dirty="0">
                <a:solidFill>
                  <a:schemeClr val="tx1"/>
                </a:solidFill>
              </a:rPr>
              <a:t>7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539552" y="1149802"/>
            <a:ext cx="7988424" cy="43674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 nous allons travailler en </a:t>
            </a:r>
            <a:r>
              <a:rPr lang="fr-FR" b="1" dirty="0">
                <a:solidFill>
                  <a:srgbClr val="FFFF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géométrie</a:t>
            </a:r>
            <a:r>
              <a:rPr lang="fr-FR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Nous allons 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apprendre  </a:t>
            </a:r>
            <a:r>
              <a:rPr lang="fr-FR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 reconnaître les différentes sortes de triangles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, à en </a:t>
            </a:r>
            <a:r>
              <a:rPr lang="fr-FR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connaître les propriétés 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et </a:t>
            </a:r>
            <a:r>
              <a:rPr lang="fr-FR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apprendre </a:t>
            </a:r>
            <a:r>
              <a:rPr lang="fr-FR" b="1" dirty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 les tracer</a:t>
            </a:r>
            <a:r>
              <a:rPr lang="fr-FR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</a:p>
          <a:p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Qu’est-ce qu’un </a:t>
            </a:r>
            <a:r>
              <a:rPr lang="fr-FR" dirty="0" smtClean="0">
                <a:solidFill>
                  <a:srgbClr val="FFFF00"/>
                </a:solidFill>
              </a:rPr>
              <a:t>triangle ? 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39552" y="148478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Un triangle est un polygone à 3 côtés.</a:t>
            </a:r>
            <a:endParaRPr lang="fr-FR" sz="3200" dirty="0"/>
          </a:p>
        </p:txBody>
      </p:sp>
      <p:sp>
        <p:nvSpPr>
          <p:cNvPr id="9" name="Triangle isocèle 8"/>
          <p:cNvSpPr/>
          <p:nvPr/>
        </p:nvSpPr>
        <p:spPr>
          <a:xfrm rot="621358">
            <a:off x="1077907" y="2146114"/>
            <a:ext cx="1080120" cy="2520280"/>
          </a:xfrm>
          <a:prstGeom prst="triangle">
            <a:avLst/>
          </a:prstGeom>
          <a:solidFill>
            <a:schemeClr val="bg1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isocèle 10"/>
          <p:cNvSpPr/>
          <p:nvPr/>
        </p:nvSpPr>
        <p:spPr>
          <a:xfrm flipV="1">
            <a:off x="6228184" y="4293096"/>
            <a:ext cx="1837644" cy="1584176"/>
          </a:xfrm>
          <a:prstGeom prst="triangle">
            <a:avLst/>
          </a:prstGeom>
          <a:solidFill>
            <a:schemeClr val="bg1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2" name="Forme libre 11"/>
          <p:cNvSpPr/>
          <p:nvPr/>
        </p:nvSpPr>
        <p:spPr>
          <a:xfrm>
            <a:off x="2945219" y="2509284"/>
            <a:ext cx="4008474" cy="978195"/>
          </a:xfrm>
          <a:custGeom>
            <a:avLst/>
            <a:gdLst>
              <a:gd name="connsiteX0" fmla="*/ 233916 w 4008474"/>
              <a:gd name="connsiteY0" fmla="*/ 0 h 978195"/>
              <a:gd name="connsiteX1" fmla="*/ 0 w 4008474"/>
              <a:gd name="connsiteY1" fmla="*/ 978195 h 978195"/>
              <a:gd name="connsiteX2" fmla="*/ 4008474 w 4008474"/>
              <a:gd name="connsiteY2" fmla="*/ 765544 h 978195"/>
              <a:gd name="connsiteX3" fmla="*/ 233916 w 4008474"/>
              <a:gd name="connsiteY3" fmla="*/ 0 h 978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08474" h="978195">
                <a:moveTo>
                  <a:pt x="233916" y="0"/>
                </a:moveTo>
                <a:lnTo>
                  <a:pt x="0" y="978195"/>
                </a:lnTo>
                <a:lnTo>
                  <a:pt x="4008474" y="765544"/>
                </a:lnTo>
                <a:lnTo>
                  <a:pt x="233916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3" name="Triangle rectangle 12"/>
          <p:cNvSpPr/>
          <p:nvPr/>
        </p:nvSpPr>
        <p:spPr>
          <a:xfrm rot="20138488">
            <a:off x="1403648" y="4651475"/>
            <a:ext cx="1944216" cy="1008112"/>
          </a:xfrm>
          <a:prstGeom prst="rtTriangle">
            <a:avLst/>
          </a:prstGeom>
          <a:solidFill>
            <a:schemeClr val="bg1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" name="Forme libre 13"/>
          <p:cNvSpPr/>
          <p:nvPr/>
        </p:nvSpPr>
        <p:spPr>
          <a:xfrm rot="20231431">
            <a:off x="3838354" y="5249844"/>
            <a:ext cx="2222205" cy="404037"/>
          </a:xfrm>
          <a:custGeom>
            <a:avLst/>
            <a:gdLst>
              <a:gd name="connsiteX0" fmla="*/ 0 w 2222205"/>
              <a:gd name="connsiteY0" fmla="*/ 340242 h 404037"/>
              <a:gd name="connsiteX1" fmla="*/ 542261 w 2222205"/>
              <a:gd name="connsiteY1" fmla="*/ 0 h 404037"/>
              <a:gd name="connsiteX2" fmla="*/ 2222205 w 2222205"/>
              <a:gd name="connsiteY2" fmla="*/ 404037 h 404037"/>
              <a:gd name="connsiteX3" fmla="*/ 0 w 2222205"/>
              <a:gd name="connsiteY3" fmla="*/ 340242 h 404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2205" h="404037">
                <a:moveTo>
                  <a:pt x="0" y="340242"/>
                </a:moveTo>
                <a:lnTo>
                  <a:pt x="542261" y="0"/>
                </a:lnTo>
                <a:lnTo>
                  <a:pt x="2222205" y="404037"/>
                </a:lnTo>
                <a:lnTo>
                  <a:pt x="0" y="340242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8" name="Forme libre 17"/>
          <p:cNvSpPr/>
          <p:nvPr/>
        </p:nvSpPr>
        <p:spPr>
          <a:xfrm>
            <a:off x="3872079" y="3598970"/>
            <a:ext cx="1265275" cy="1392865"/>
          </a:xfrm>
          <a:custGeom>
            <a:avLst/>
            <a:gdLst>
              <a:gd name="connsiteX0" fmla="*/ 244549 w 1265275"/>
              <a:gd name="connsiteY0" fmla="*/ 1392865 h 1392865"/>
              <a:gd name="connsiteX1" fmla="*/ 0 w 1265275"/>
              <a:gd name="connsiteY1" fmla="*/ 0 h 1392865"/>
              <a:gd name="connsiteX2" fmla="*/ 1265275 w 1265275"/>
              <a:gd name="connsiteY2" fmla="*/ 1360967 h 1392865"/>
              <a:gd name="connsiteX3" fmla="*/ 244549 w 1265275"/>
              <a:gd name="connsiteY3" fmla="*/ 1392865 h 1392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5275" h="1392865">
                <a:moveTo>
                  <a:pt x="244549" y="1392865"/>
                </a:moveTo>
                <a:lnTo>
                  <a:pt x="0" y="0"/>
                </a:lnTo>
                <a:lnTo>
                  <a:pt x="1265275" y="1360967"/>
                </a:lnTo>
                <a:lnTo>
                  <a:pt x="244549" y="1392865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034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Les différents types de triangle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39552" y="1484784"/>
            <a:ext cx="54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Il existe 4 sortes de triangle :</a:t>
            </a:r>
            <a:endParaRPr lang="fr-FR" sz="2000" i="1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4644008" y="1484784"/>
            <a:ext cx="0" cy="50405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H="1">
            <a:off x="323528" y="4005064"/>
            <a:ext cx="85689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e 15"/>
          <p:cNvGrpSpPr/>
          <p:nvPr/>
        </p:nvGrpSpPr>
        <p:grpSpPr>
          <a:xfrm>
            <a:off x="2663788" y="2359707"/>
            <a:ext cx="1800200" cy="1688169"/>
            <a:chOff x="2339752" y="2259017"/>
            <a:chExt cx="1800200" cy="1688169"/>
          </a:xfrm>
        </p:grpSpPr>
        <p:sp>
          <p:nvSpPr>
            <p:cNvPr id="7" name="Triangle isocèle 6"/>
            <p:cNvSpPr/>
            <p:nvPr/>
          </p:nvSpPr>
          <p:spPr>
            <a:xfrm>
              <a:off x="2339752" y="2259017"/>
              <a:ext cx="1800200" cy="1551897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/>
            </a:p>
          </p:txBody>
        </p:sp>
        <p:cxnSp>
          <p:nvCxnSpPr>
            <p:cNvPr id="9" name="Connecteur droit 8"/>
            <p:cNvCxnSpPr/>
            <p:nvPr/>
          </p:nvCxnSpPr>
          <p:spPr>
            <a:xfrm>
              <a:off x="2699792" y="2924944"/>
              <a:ext cx="216024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 flipH="1">
              <a:off x="3563888" y="2924944"/>
              <a:ext cx="216024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>
              <a:off x="3239852" y="3645024"/>
              <a:ext cx="0" cy="3021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ZoneTexte 14"/>
          <p:cNvSpPr txBox="1"/>
          <p:nvPr/>
        </p:nvSpPr>
        <p:spPr>
          <a:xfrm>
            <a:off x="395536" y="1808161"/>
            <a:ext cx="3132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Le triangle </a:t>
            </a:r>
            <a:r>
              <a:rPr lang="fr-FR" sz="2400" dirty="0" smtClean="0">
                <a:solidFill>
                  <a:srgbClr val="FF0000"/>
                </a:solidFill>
              </a:rPr>
              <a:t>équilatéral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395536" y="2269826"/>
            <a:ext cx="2706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Ses 3 côtés ont la même longueur.</a:t>
            </a:r>
            <a:endParaRPr lang="fr-FR" dirty="0" smtClean="0">
              <a:solidFill>
                <a:srgbClr val="FF000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4716016" y="1808161"/>
            <a:ext cx="3132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Le triangle </a:t>
            </a:r>
            <a:r>
              <a:rPr lang="fr-FR" sz="2400" dirty="0" smtClean="0">
                <a:solidFill>
                  <a:srgbClr val="FF0000"/>
                </a:solidFill>
              </a:rPr>
              <a:t>isocèle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4716016" y="2269826"/>
            <a:ext cx="2706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Il a deux côtés de même longueur.</a:t>
            </a:r>
            <a:endParaRPr lang="fr-FR" dirty="0" smtClean="0">
              <a:solidFill>
                <a:srgbClr val="FF00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539552" y="4191471"/>
            <a:ext cx="3132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Le triangle </a:t>
            </a:r>
            <a:r>
              <a:rPr lang="fr-FR" sz="2400" dirty="0" smtClean="0">
                <a:solidFill>
                  <a:srgbClr val="FF0000"/>
                </a:solidFill>
              </a:rPr>
              <a:t>rectangle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539552" y="4653136"/>
            <a:ext cx="2706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Il a un angle droit.</a:t>
            </a:r>
            <a:endParaRPr lang="fr-FR" dirty="0" smtClean="0">
              <a:solidFill>
                <a:srgbClr val="FF0000"/>
              </a:solidFill>
            </a:endParaRPr>
          </a:p>
        </p:txBody>
      </p:sp>
      <p:grpSp>
        <p:nvGrpSpPr>
          <p:cNvPr id="40" name="Groupe 39"/>
          <p:cNvGrpSpPr/>
          <p:nvPr/>
        </p:nvGrpSpPr>
        <p:grpSpPr>
          <a:xfrm rot="14374086">
            <a:off x="6844212" y="2088124"/>
            <a:ext cx="1440160" cy="2273569"/>
            <a:chOff x="2339752" y="2259017"/>
            <a:chExt cx="1800200" cy="1551897"/>
          </a:xfrm>
        </p:grpSpPr>
        <p:sp>
          <p:nvSpPr>
            <p:cNvPr id="41" name="Triangle isocèle 40"/>
            <p:cNvSpPr/>
            <p:nvPr/>
          </p:nvSpPr>
          <p:spPr>
            <a:xfrm>
              <a:off x="2339752" y="2259017"/>
              <a:ext cx="1800200" cy="1551897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/>
            </a:p>
          </p:txBody>
        </p:sp>
        <p:cxnSp>
          <p:nvCxnSpPr>
            <p:cNvPr id="42" name="Connecteur droit 41"/>
            <p:cNvCxnSpPr/>
            <p:nvPr/>
          </p:nvCxnSpPr>
          <p:spPr>
            <a:xfrm>
              <a:off x="2699792" y="2924944"/>
              <a:ext cx="216024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/>
            <p:nvPr/>
          </p:nvCxnSpPr>
          <p:spPr>
            <a:xfrm flipH="1">
              <a:off x="3563888" y="2924944"/>
              <a:ext cx="216024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e 28"/>
          <p:cNvGrpSpPr/>
          <p:nvPr/>
        </p:nvGrpSpPr>
        <p:grpSpPr>
          <a:xfrm rot="19836380">
            <a:off x="1434941" y="4825023"/>
            <a:ext cx="2808312" cy="864096"/>
            <a:chOff x="755576" y="5301208"/>
            <a:chExt cx="2808312" cy="864096"/>
          </a:xfrm>
        </p:grpSpPr>
        <p:sp>
          <p:nvSpPr>
            <p:cNvPr id="17" name="Triangle rectangle 16"/>
            <p:cNvSpPr/>
            <p:nvPr/>
          </p:nvSpPr>
          <p:spPr>
            <a:xfrm>
              <a:off x="755576" y="5301208"/>
              <a:ext cx="2808312" cy="864096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55576" y="6021288"/>
              <a:ext cx="144016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/>
            </a:p>
          </p:txBody>
        </p:sp>
      </p:grpSp>
      <p:sp>
        <p:nvSpPr>
          <p:cNvPr id="45" name="ZoneTexte 44"/>
          <p:cNvSpPr txBox="1"/>
          <p:nvPr/>
        </p:nvSpPr>
        <p:spPr>
          <a:xfrm>
            <a:off x="4788024" y="4191471"/>
            <a:ext cx="3132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Le triangle </a:t>
            </a:r>
            <a:r>
              <a:rPr lang="fr-FR" sz="2400" dirty="0" smtClean="0">
                <a:solidFill>
                  <a:srgbClr val="FF0000"/>
                </a:solidFill>
              </a:rPr>
              <a:t>quelconque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4788024" y="4653136"/>
            <a:ext cx="2706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Il n’a pas de propriétés particulières.</a:t>
            </a:r>
            <a:endParaRPr lang="fr-FR" dirty="0" smtClean="0">
              <a:solidFill>
                <a:srgbClr val="FF0000"/>
              </a:solidFill>
            </a:endParaRPr>
          </a:p>
        </p:txBody>
      </p:sp>
      <p:sp>
        <p:nvSpPr>
          <p:cNvPr id="47" name="Forme libre 46"/>
          <p:cNvSpPr/>
          <p:nvPr/>
        </p:nvSpPr>
        <p:spPr>
          <a:xfrm>
            <a:off x="6069501" y="4837802"/>
            <a:ext cx="1778863" cy="1704232"/>
          </a:xfrm>
          <a:custGeom>
            <a:avLst/>
            <a:gdLst>
              <a:gd name="connsiteX0" fmla="*/ 0 w 1222744"/>
              <a:gd name="connsiteY0" fmla="*/ 1222744 h 1222744"/>
              <a:gd name="connsiteX1" fmla="*/ 1222744 w 1222744"/>
              <a:gd name="connsiteY1" fmla="*/ 0 h 1222744"/>
              <a:gd name="connsiteX2" fmla="*/ 935665 w 1222744"/>
              <a:gd name="connsiteY2" fmla="*/ 1148316 h 1222744"/>
              <a:gd name="connsiteX3" fmla="*/ 0 w 1222744"/>
              <a:gd name="connsiteY3" fmla="*/ 1222744 h 1222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2744" h="1222744">
                <a:moveTo>
                  <a:pt x="0" y="1222744"/>
                </a:moveTo>
                <a:lnTo>
                  <a:pt x="1222744" y="0"/>
                </a:lnTo>
                <a:lnTo>
                  <a:pt x="935665" y="1148316"/>
                </a:lnTo>
                <a:lnTo>
                  <a:pt x="0" y="12227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51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32" grpId="0"/>
      <p:bldP spid="33" grpId="0"/>
      <p:bldP spid="35" grpId="0"/>
      <p:bldP spid="37" grpId="0"/>
      <p:bldP spid="38" grpId="0"/>
      <p:bldP spid="45" grpId="0"/>
      <p:bldP spid="46" grpId="0"/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5543" y="188640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Construire un triangle rectangle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0" name="Espace réservé du contenu 2"/>
          <p:cNvSpPr>
            <a:spLocks noGrp="1"/>
          </p:cNvSpPr>
          <p:nvPr/>
        </p:nvSpPr>
        <p:spPr>
          <a:xfrm>
            <a:off x="574784" y="1532515"/>
            <a:ext cx="8173680" cy="960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Pour construire un triangle rectangle</a:t>
            </a:r>
            <a:r>
              <a:rPr lang="fr-FR" sz="2800" dirty="0" smtClean="0">
                <a:solidFill>
                  <a:schemeClr val="tx1"/>
                </a:solidFill>
              </a:rPr>
              <a:t>, le plus simple est d’utiliser la réquerre.</a:t>
            </a:r>
          </a:p>
          <a:p>
            <a:pPr marL="0" indent="0">
              <a:buNone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2000" b="1" dirty="0" smtClean="0"/>
          </a:p>
          <a:p>
            <a:pPr marL="0" indent="0">
              <a:buNone/>
            </a:pPr>
            <a:endParaRPr lang="fr-FR" sz="2000" dirty="0"/>
          </a:p>
        </p:txBody>
      </p:sp>
      <p:sp>
        <p:nvSpPr>
          <p:cNvPr id="16" name="Espace réservé du contenu 2"/>
          <p:cNvSpPr>
            <a:spLocks noGrp="1"/>
          </p:cNvSpPr>
          <p:nvPr/>
        </p:nvSpPr>
        <p:spPr>
          <a:xfrm>
            <a:off x="574784" y="2645296"/>
            <a:ext cx="8173680" cy="960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800" b="1" dirty="0" smtClean="0"/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574784" y="2471032"/>
            <a:ext cx="8101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i="1" dirty="0" smtClean="0"/>
              <a:t>Je veux construire un triangle </a:t>
            </a:r>
            <a:r>
              <a:rPr lang="fr-FR" i="1" dirty="0"/>
              <a:t>rectangle dont les côtés de l’angle droit mesurent </a:t>
            </a:r>
            <a:r>
              <a:rPr lang="fr-FR" i="1" dirty="0" smtClean="0"/>
              <a:t>10 </a:t>
            </a:r>
            <a:r>
              <a:rPr lang="fr-FR" i="1" dirty="0"/>
              <a:t>cm et </a:t>
            </a:r>
            <a:r>
              <a:rPr lang="fr-FR" i="1" dirty="0" smtClean="0"/>
              <a:t>7 cm.</a:t>
            </a:r>
            <a:endParaRPr lang="fr-FR" i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542447" y="3236345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i="1" dirty="0" smtClean="0"/>
              <a:t>1- Je trace un segment de 10 cm.</a:t>
            </a:r>
            <a:endParaRPr lang="fr-FR" i="1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4932040" y="5589240"/>
            <a:ext cx="360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510988" y="3768710"/>
            <a:ext cx="34129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i="1" dirty="0" smtClean="0"/>
              <a:t>2- Avec ma réquerre, je trace un segment de 7 cm, perpendiculaire au premier segment.</a:t>
            </a:r>
            <a:endParaRPr lang="fr-FR" i="1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4932040" y="3068960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 rot="16200000">
            <a:off x="4932040" y="5373216"/>
            <a:ext cx="216024" cy="215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542447" y="4797152"/>
            <a:ext cx="3412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i="1" dirty="0" smtClean="0"/>
              <a:t>3- Je relie les extrémités de mes deux segments.</a:t>
            </a:r>
            <a:endParaRPr lang="fr-FR" i="1" dirty="0"/>
          </a:p>
        </p:txBody>
      </p:sp>
      <p:cxnSp>
        <p:nvCxnSpPr>
          <p:cNvPr id="13" name="Connecteur droit 12"/>
          <p:cNvCxnSpPr/>
          <p:nvPr/>
        </p:nvCxnSpPr>
        <p:spPr>
          <a:xfrm>
            <a:off x="4932040" y="3068960"/>
            <a:ext cx="360000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048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6" grpId="0"/>
      <p:bldP spid="4" grpId="0"/>
      <p:bldP spid="14" grpId="0"/>
      <p:bldP spid="17" grpId="0"/>
      <p:bldP spid="10" grpId="0" animBg="1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5543" y="188640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Construire un triangle équilatéral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0" name="Espace réservé du contenu 2"/>
          <p:cNvSpPr>
            <a:spLocks noGrp="1"/>
          </p:cNvSpPr>
          <p:nvPr/>
        </p:nvSpPr>
        <p:spPr>
          <a:xfrm>
            <a:off x="574784" y="1532515"/>
            <a:ext cx="8173680" cy="960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Pour construire un triangle équilatéral</a:t>
            </a:r>
            <a:r>
              <a:rPr lang="fr-FR" sz="2800" dirty="0" smtClean="0">
                <a:solidFill>
                  <a:schemeClr val="tx1"/>
                </a:solidFill>
              </a:rPr>
              <a:t>, j’utilise un compas et une règle.</a:t>
            </a:r>
          </a:p>
          <a:p>
            <a:pPr marL="0" indent="0">
              <a:buNone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2000" b="1" dirty="0" smtClean="0"/>
          </a:p>
          <a:p>
            <a:pPr marL="0" indent="0">
              <a:buNone/>
            </a:pPr>
            <a:endParaRPr lang="fr-FR" sz="2000" dirty="0"/>
          </a:p>
        </p:txBody>
      </p:sp>
      <p:sp>
        <p:nvSpPr>
          <p:cNvPr id="16" name="Espace réservé du contenu 2"/>
          <p:cNvSpPr>
            <a:spLocks noGrp="1"/>
          </p:cNvSpPr>
          <p:nvPr/>
        </p:nvSpPr>
        <p:spPr>
          <a:xfrm>
            <a:off x="574784" y="2645296"/>
            <a:ext cx="8173680" cy="960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800" b="1" dirty="0" smtClean="0"/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574784" y="2471032"/>
            <a:ext cx="8101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i="1" dirty="0" smtClean="0"/>
              <a:t>Je veux construire un triangle équilatéral de 6 cm de côté.</a:t>
            </a:r>
            <a:endParaRPr lang="fr-FR" i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542447" y="3236345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i="1" dirty="0" smtClean="0"/>
              <a:t>1- Je trace un segment de 6 cm.</a:t>
            </a:r>
            <a:endParaRPr lang="fr-FR" i="1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5139344" y="5564153"/>
            <a:ext cx="2312736" cy="3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510988" y="3768710"/>
            <a:ext cx="34129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i="1" dirty="0" smtClean="0"/>
              <a:t>2- Avec mon compas, je prends un écartement de 6 cm, et je trace deux </a:t>
            </a:r>
            <a:r>
              <a:rPr lang="fr-FR" i="1" dirty="0" smtClean="0"/>
              <a:t>arcs </a:t>
            </a:r>
            <a:r>
              <a:rPr lang="fr-FR" i="1" dirty="0" smtClean="0"/>
              <a:t>de </a:t>
            </a:r>
            <a:r>
              <a:rPr lang="fr-FR" i="1" dirty="0" smtClean="0"/>
              <a:t>cercle </a:t>
            </a:r>
            <a:r>
              <a:rPr lang="fr-FR" i="1" dirty="0" smtClean="0"/>
              <a:t>à partir des extrémités du segment. </a:t>
            </a:r>
            <a:endParaRPr lang="fr-FR" i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542447" y="5014917"/>
            <a:ext cx="34129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i="1" dirty="0" smtClean="0"/>
              <a:t>3- A partir du point obtenu, je trace les deux derniers côtés du triangle.</a:t>
            </a:r>
            <a:endParaRPr lang="fr-FR" i="1" dirty="0"/>
          </a:p>
        </p:txBody>
      </p:sp>
      <p:sp>
        <p:nvSpPr>
          <p:cNvPr id="15" name="Croix 14"/>
          <p:cNvSpPr/>
          <p:nvPr/>
        </p:nvSpPr>
        <p:spPr>
          <a:xfrm rot="2700000">
            <a:off x="5031344" y="5472520"/>
            <a:ext cx="216000" cy="216000"/>
          </a:xfrm>
          <a:prstGeom prst="plus">
            <a:avLst>
              <a:gd name="adj" fmla="val 5000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18" name="Arc 17"/>
          <p:cNvSpPr/>
          <p:nvPr/>
        </p:nvSpPr>
        <p:spPr>
          <a:xfrm>
            <a:off x="3131840" y="3429480"/>
            <a:ext cx="4320000" cy="4320000"/>
          </a:xfrm>
          <a:prstGeom prst="arc">
            <a:avLst>
              <a:gd name="adj1" fmla="val 17248034"/>
              <a:gd name="adj2" fmla="val 18531361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Arc 18"/>
          <p:cNvSpPr/>
          <p:nvPr/>
        </p:nvSpPr>
        <p:spPr>
          <a:xfrm>
            <a:off x="5220552" y="3429000"/>
            <a:ext cx="4320000" cy="4320000"/>
          </a:xfrm>
          <a:prstGeom prst="arc">
            <a:avLst>
              <a:gd name="adj1" fmla="val 13704188"/>
              <a:gd name="adj2" fmla="val 15141969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Croix 21"/>
          <p:cNvSpPr/>
          <p:nvPr/>
        </p:nvSpPr>
        <p:spPr>
          <a:xfrm rot="2700000">
            <a:off x="7344080" y="5456153"/>
            <a:ext cx="216000" cy="216000"/>
          </a:xfrm>
          <a:prstGeom prst="plus">
            <a:avLst>
              <a:gd name="adj" fmla="val 5000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6292652" y="3701769"/>
            <a:ext cx="1156368" cy="187181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H="1">
            <a:off x="5139344" y="3701769"/>
            <a:ext cx="1156368" cy="187181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069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" grpId="0"/>
      <p:bldP spid="14" grpId="0"/>
      <p:bldP spid="17" grpId="0"/>
      <p:bldP spid="21" grpId="0"/>
      <p:bldP spid="15" grpId="0" animBg="1"/>
      <p:bldP spid="18" grpId="0" animBg="1"/>
      <p:bldP spid="19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5543" y="188640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Construire un triangle isocèle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0" name="Espace réservé du contenu 2"/>
          <p:cNvSpPr>
            <a:spLocks noGrp="1"/>
          </p:cNvSpPr>
          <p:nvPr/>
        </p:nvSpPr>
        <p:spPr>
          <a:xfrm>
            <a:off x="574784" y="1532515"/>
            <a:ext cx="8173680" cy="960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Pour construire un triangle isocèle</a:t>
            </a:r>
            <a:r>
              <a:rPr lang="fr-FR" sz="2800" dirty="0" smtClean="0">
                <a:solidFill>
                  <a:schemeClr val="tx1"/>
                </a:solidFill>
              </a:rPr>
              <a:t>, j’utilise un compas et une règle.</a:t>
            </a:r>
          </a:p>
          <a:p>
            <a:pPr marL="0" indent="0">
              <a:buNone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2000" b="1" dirty="0" smtClean="0"/>
          </a:p>
          <a:p>
            <a:pPr marL="0" indent="0">
              <a:buNone/>
            </a:pPr>
            <a:endParaRPr lang="fr-FR" sz="2000" dirty="0"/>
          </a:p>
        </p:txBody>
      </p:sp>
      <p:sp>
        <p:nvSpPr>
          <p:cNvPr id="16" name="Espace réservé du contenu 2"/>
          <p:cNvSpPr>
            <a:spLocks noGrp="1"/>
          </p:cNvSpPr>
          <p:nvPr/>
        </p:nvSpPr>
        <p:spPr>
          <a:xfrm>
            <a:off x="574784" y="2645296"/>
            <a:ext cx="8173680" cy="960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800" b="1" dirty="0" smtClean="0"/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574784" y="2471032"/>
            <a:ext cx="8101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i="1" dirty="0" smtClean="0"/>
              <a:t>Je veux construire un triangle isocèle dont les côtés égaux mesurent 7 cm.</a:t>
            </a:r>
            <a:endParaRPr lang="fr-FR" i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542447" y="3236345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i="1" dirty="0" smtClean="0"/>
              <a:t>1- Je trace un segment</a:t>
            </a:r>
            <a:endParaRPr lang="fr-FR" i="1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5139344" y="5564153"/>
            <a:ext cx="1664904" cy="3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510988" y="3768710"/>
            <a:ext cx="34129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i="1" dirty="0" smtClean="0"/>
              <a:t>2- Avec mon compas, je prends un écartement de 7 cm, et je trace deux </a:t>
            </a:r>
            <a:r>
              <a:rPr lang="fr-FR" i="1" dirty="0" smtClean="0"/>
              <a:t>arcs </a:t>
            </a:r>
            <a:r>
              <a:rPr lang="fr-FR" i="1" dirty="0" smtClean="0"/>
              <a:t>de </a:t>
            </a:r>
            <a:r>
              <a:rPr lang="fr-FR" i="1" dirty="0" smtClean="0"/>
              <a:t>cercle </a:t>
            </a:r>
            <a:r>
              <a:rPr lang="fr-FR" i="1" dirty="0" smtClean="0"/>
              <a:t>à partir des extrémités du segment. </a:t>
            </a:r>
            <a:endParaRPr lang="fr-FR" i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542447" y="5014917"/>
            <a:ext cx="34129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i="1" dirty="0" smtClean="0"/>
              <a:t>3- A partir du point obtenu, je trace les deux derniers côtés du triangle.</a:t>
            </a:r>
            <a:endParaRPr lang="fr-FR" i="1" dirty="0"/>
          </a:p>
        </p:txBody>
      </p:sp>
      <p:sp>
        <p:nvSpPr>
          <p:cNvPr id="15" name="Croix 14"/>
          <p:cNvSpPr/>
          <p:nvPr/>
        </p:nvSpPr>
        <p:spPr>
          <a:xfrm rot="2700000">
            <a:off x="5031344" y="5472520"/>
            <a:ext cx="216000" cy="216000"/>
          </a:xfrm>
          <a:prstGeom prst="plus">
            <a:avLst>
              <a:gd name="adj" fmla="val 5000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18" name="Arc 17"/>
          <p:cNvSpPr/>
          <p:nvPr/>
        </p:nvSpPr>
        <p:spPr>
          <a:xfrm>
            <a:off x="2771800" y="3213456"/>
            <a:ext cx="4320000" cy="4320000"/>
          </a:xfrm>
          <a:prstGeom prst="arc">
            <a:avLst>
              <a:gd name="adj1" fmla="val 17248034"/>
              <a:gd name="adj2" fmla="val 18531361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Arc 18"/>
          <p:cNvSpPr/>
          <p:nvPr/>
        </p:nvSpPr>
        <p:spPr>
          <a:xfrm>
            <a:off x="4860512" y="3212976"/>
            <a:ext cx="4320000" cy="4320000"/>
          </a:xfrm>
          <a:prstGeom prst="arc">
            <a:avLst>
              <a:gd name="adj1" fmla="val 13704188"/>
              <a:gd name="adj2" fmla="val 15141969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Croix 21"/>
          <p:cNvSpPr/>
          <p:nvPr/>
        </p:nvSpPr>
        <p:spPr>
          <a:xfrm rot="2700000">
            <a:off x="6704968" y="5456153"/>
            <a:ext cx="216000" cy="216000"/>
          </a:xfrm>
          <a:prstGeom prst="plus">
            <a:avLst>
              <a:gd name="adj" fmla="val 5000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5971796" y="3502708"/>
            <a:ext cx="832452" cy="20614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H="1">
            <a:off x="5139344" y="3501008"/>
            <a:ext cx="832452" cy="20725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364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" grpId="0"/>
      <p:bldP spid="14" grpId="0"/>
      <p:bldP spid="17" grpId="0"/>
      <p:bldP spid="21" grpId="0"/>
      <p:bldP spid="15" grpId="0" animBg="1"/>
      <p:bldP spid="18" grpId="0" animBg="1"/>
      <p:bldP spid="19" grpId="0" animBg="1"/>
      <p:bldP spid="22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</TotalTime>
  <Words>333</Words>
  <Application>Microsoft Office PowerPoint</Application>
  <PresentationFormat>Affichage à l'écran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Qu’est-ce qu’un triangle ? </vt:lpstr>
      <vt:lpstr>Les différents types de triangle</vt:lpstr>
      <vt:lpstr>Construire un triangle rectangle</vt:lpstr>
      <vt:lpstr>Construire un triangle équilatéral</vt:lpstr>
      <vt:lpstr>Construire un triangle isocèle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Additionner des nombres décimaux</dc:title>
  <dc:creator>Utilisateur</dc:creator>
  <cp:lastModifiedBy>Utilisateur</cp:lastModifiedBy>
  <cp:revision>73</cp:revision>
  <dcterms:created xsi:type="dcterms:W3CDTF">2020-04-23T07:55:41Z</dcterms:created>
  <dcterms:modified xsi:type="dcterms:W3CDTF">2021-04-22T21:21:10Z</dcterms:modified>
</cp:coreProperties>
</file>