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7" r:id="rId4"/>
    <p:sldId id="260" r:id="rId5"/>
    <p:sldId id="268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Calcul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La soustraction</a:t>
            </a:r>
          </a:p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des nombres </a:t>
            </a:r>
            <a:r>
              <a:rPr lang="fr-FR" sz="6000" dirty="0" smtClean="0">
                <a:solidFill>
                  <a:schemeClr val="bg1"/>
                </a:solidFill>
              </a:rPr>
              <a:t>décimaux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Ca2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bis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calcul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soustraire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des nombres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décimaux.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Rappel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29523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 smtClean="0"/>
              <a:t>Un nombre décimal est un nombre composé d’</a:t>
            </a:r>
            <a:r>
              <a:rPr lang="fr-FR" dirty="0" smtClean="0">
                <a:solidFill>
                  <a:srgbClr val="0070C0"/>
                </a:solidFill>
              </a:rPr>
              <a:t>une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70C0"/>
                </a:solidFill>
              </a:rPr>
              <a:t>partie entière </a:t>
            </a:r>
            <a:r>
              <a:rPr lang="fr-FR" dirty="0" smtClean="0"/>
              <a:t>(un nombre d’unités) et d’</a:t>
            </a:r>
            <a:r>
              <a:rPr lang="fr-FR" dirty="0" smtClean="0">
                <a:solidFill>
                  <a:srgbClr val="FF0000"/>
                </a:solidFill>
              </a:rPr>
              <a:t>une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partie décimale</a:t>
            </a:r>
            <a:r>
              <a:rPr lang="fr-FR" dirty="0" smtClean="0"/>
              <a:t> (partie inférieure à une unité). Les deux parties sont séparées par une virgule.</a:t>
            </a:r>
          </a:p>
          <a:p>
            <a:pPr marL="0" indent="0" algn="ctr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35  </a:t>
            </a:r>
            <a:r>
              <a:rPr lang="fr-FR" dirty="0" smtClean="0">
                <a:solidFill>
                  <a:srgbClr val="FF0000"/>
                </a:solidFill>
              </a:rPr>
              <a:t>, 3</a:t>
            </a: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Légende encadrée 1 3"/>
          <p:cNvSpPr/>
          <p:nvPr/>
        </p:nvSpPr>
        <p:spPr>
          <a:xfrm flipV="1">
            <a:off x="4067944" y="4653135"/>
            <a:ext cx="504056" cy="45719"/>
          </a:xfrm>
          <a:prstGeom prst="borderCallout1">
            <a:avLst>
              <a:gd name="adj1" fmla="val 99509"/>
              <a:gd name="adj2" fmla="val -1172"/>
              <a:gd name="adj3" fmla="val -932776"/>
              <a:gd name="adj4" fmla="val -2878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Légende encadrée 1 4"/>
          <p:cNvSpPr/>
          <p:nvPr/>
        </p:nvSpPr>
        <p:spPr>
          <a:xfrm>
            <a:off x="4792579" y="4653134"/>
            <a:ext cx="504056" cy="45719"/>
          </a:xfrm>
          <a:prstGeom prst="borderCallout1">
            <a:avLst>
              <a:gd name="adj1" fmla="val 96724"/>
              <a:gd name="adj2" fmla="val 96693"/>
              <a:gd name="adj3" fmla="val 950863"/>
              <a:gd name="adj4" fmla="val 12875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605717" y="5123129"/>
            <a:ext cx="169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Partie entière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15463" y="5123129"/>
            <a:ext cx="169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Partie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décimale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6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Soustraire des nombres entiers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387095" y="3429182"/>
            <a:ext cx="4479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Pour soustraire des nombres </a:t>
            </a:r>
            <a:r>
              <a:rPr lang="fr-FR" dirty="0" smtClean="0"/>
              <a:t>décimaux, </a:t>
            </a:r>
            <a:r>
              <a:rPr lang="fr-FR" b="1" dirty="0" smtClean="0">
                <a:solidFill>
                  <a:srgbClr val="FF0000"/>
                </a:solidFill>
              </a:rPr>
              <a:t>on inscrit toujours le </a:t>
            </a:r>
            <a:r>
              <a:rPr lang="fr-FR" b="1" dirty="0" smtClean="0">
                <a:solidFill>
                  <a:srgbClr val="FF0000"/>
                </a:solidFill>
              </a:rPr>
              <a:t>nombre qui a </a:t>
            </a:r>
            <a:r>
              <a:rPr lang="fr-FR" b="1" dirty="0" smtClean="0">
                <a:solidFill>
                  <a:srgbClr val="0000FF"/>
                </a:solidFill>
              </a:rPr>
              <a:t>la partie entière</a:t>
            </a:r>
            <a:r>
              <a:rPr lang="fr-FR" b="1" dirty="0" smtClean="0">
                <a:solidFill>
                  <a:srgbClr val="FF0000"/>
                </a:solidFill>
              </a:rPr>
              <a:t> la plus grande sur </a:t>
            </a:r>
            <a:r>
              <a:rPr lang="fr-FR" b="1" dirty="0" smtClean="0">
                <a:solidFill>
                  <a:srgbClr val="FF0000"/>
                </a:solidFill>
              </a:rPr>
              <a:t>la ligne du haut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397872" y="5033829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Ensuite, on commence la soustraction, colonne par colonne, en partant de la droite.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307612" y="1305523"/>
            <a:ext cx="4479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dirty="0">
                <a:latin typeface="Calibri" charset="0"/>
                <a:ea typeface="Calibri" charset="0"/>
                <a:cs typeface="Calibri" charset="0"/>
              </a:rPr>
              <a:t>La </a:t>
            </a:r>
            <a:r>
              <a:rPr lang="fr-FR" altLang="x-none" b="1" dirty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technique est la même</a:t>
            </a:r>
            <a:r>
              <a:rPr lang="fr-FR" altLang="x-none" dirty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altLang="x-none" dirty="0">
                <a:latin typeface="Calibri" charset="0"/>
                <a:ea typeface="Calibri" charset="0"/>
                <a:cs typeface="Calibri" charset="0"/>
              </a:rPr>
              <a:t>que pour des nombres entiers.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4310494" y="1951854"/>
            <a:ext cx="44794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dirty="0">
                <a:latin typeface="Calibri" charset="0"/>
                <a:ea typeface="Calibri" charset="0"/>
                <a:cs typeface="Calibri" charset="0"/>
              </a:rPr>
              <a:t>On doit </a:t>
            </a:r>
            <a:r>
              <a:rPr lang="fr-FR" altLang="x-none" b="1" dirty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aligner, les unités avec les unités</a:t>
            </a:r>
            <a:r>
              <a:rPr lang="fr-FR" altLang="x-none" dirty="0">
                <a:latin typeface="Calibri" charset="0"/>
                <a:ea typeface="Calibri" charset="0"/>
                <a:cs typeface="Calibri" charset="0"/>
              </a:rPr>
              <a:t>, les dizaines avec les dizaines...</a:t>
            </a:r>
          </a:p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dirty="0">
                <a:latin typeface="Calibri" charset="0"/>
                <a:ea typeface="Calibri" charset="0"/>
                <a:cs typeface="Calibri" charset="0"/>
              </a:rPr>
              <a:t>Dans la partie décimale, on doit </a:t>
            </a:r>
            <a:r>
              <a:rPr lang="fr-FR" altLang="x-none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aligner les dixièmes avec les dixièmes</a:t>
            </a:r>
            <a:r>
              <a:rPr lang="fr-FR" altLang="x-none" dirty="0">
                <a:latin typeface="Calibri" charset="0"/>
                <a:ea typeface="Calibri" charset="0"/>
                <a:cs typeface="Calibri" charset="0"/>
              </a:rPr>
              <a:t>, les centièmes avec les centièmes...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3556212"/>
                  </p:ext>
                </p:extLst>
              </p:nvPr>
            </p:nvGraphicFramePr>
            <p:xfrm>
              <a:off x="998604" y="1392578"/>
              <a:ext cx="2997332" cy="23157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59051"/>
                    <a:gridCol w="459051"/>
                    <a:gridCol w="459051"/>
                    <a:gridCol w="208280"/>
                    <a:gridCol w="470633"/>
                    <a:gridCol w="470633"/>
                    <a:gridCol w="470633"/>
                  </a:tblGrid>
                  <a:tr h="5789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c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d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u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sz="12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𝟏𝟎𝟎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𝟏𝟎𝟎𝟎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-</a:t>
                          </a:r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3556212"/>
                  </p:ext>
                </p:extLst>
              </p:nvPr>
            </p:nvGraphicFramePr>
            <p:xfrm>
              <a:off x="998604" y="1392578"/>
              <a:ext cx="2997332" cy="23157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59051"/>
                    <a:gridCol w="459051"/>
                    <a:gridCol w="459051"/>
                    <a:gridCol w="208280"/>
                    <a:gridCol w="470633"/>
                    <a:gridCol w="470633"/>
                    <a:gridCol w="470633"/>
                  </a:tblGrid>
                  <a:tr h="5789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c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d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u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sz="12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338961" r="-201299" b="-30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433333" r="-98718" b="-30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540260" b="-301053"/>
                          </a:stretch>
                        </a:blip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-</a:t>
                          </a:r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ZoneTexte 14"/>
          <p:cNvSpPr txBox="1"/>
          <p:nvPr/>
        </p:nvSpPr>
        <p:spPr>
          <a:xfrm>
            <a:off x="4389977" y="436313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 smtClean="0">
                <a:solidFill>
                  <a:srgbClr val="FF0000"/>
                </a:solidFill>
              </a:rPr>
              <a:t>Là encore, on peut se servir de l’arbre à virgules pour bien aligner les nombres.</a:t>
            </a:r>
            <a:endParaRPr lang="fr-FR" i="1" dirty="0">
              <a:solidFill>
                <a:srgbClr val="FF0000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2555776" y="1340768"/>
            <a:ext cx="0" cy="2448272"/>
          </a:xfrm>
          <a:prstGeom prst="line">
            <a:avLst/>
          </a:prstGeom>
          <a:ln w="60325" cmpd="dbl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491923" y="1980129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3</a:t>
            </a:r>
            <a:endParaRPr lang="fr-FR" sz="3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923971" y="1980129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2</a:t>
            </a:r>
            <a:endParaRPr lang="fr-FR" sz="3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627784" y="1980129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7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347886" y="1980129"/>
            <a:ext cx="207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,</a:t>
            </a:r>
            <a:endParaRPr lang="fr-FR" sz="3200" dirty="0"/>
          </a:p>
        </p:txBody>
      </p:sp>
      <p:sp>
        <p:nvSpPr>
          <p:cNvPr id="21" name="ZoneTexte 20"/>
          <p:cNvSpPr txBox="1"/>
          <p:nvPr/>
        </p:nvSpPr>
        <p:spPr>
          <a:xfrm>
            <a:off x="2347886" y="2556193"/>
            <a:ext cx="207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,</a:t>
            </a:r>
            <a:endParaRPr lang="fr-FR" sz="32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339752" y="3132257"/>
            <a:ext cx="207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,</a:t>
            </a:r>
            <a:endParaRPr lang="fr-FR" sz="3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907704" y="2556193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3</a:t>
            </a:r>
            <a:endParaRPr lang="fr-FR" sz="32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644051" y="2556193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9</a:t>
            </a:r>
            <a:endParaRPr lang="fr-FR" sz="3200" dirty="0"/>
          </a:p>
        </p:txBody>
      </p:sp>
      <p:sp>
        <p:nvSpPr>
          <p:cNvPr id="28" name="ZoneTexte 27"/>
          <p:cNvSpPr txBox="1"/>
          <p:nvPr/>
        </p:nvSpPr>
        <p:spPr>
          <a:xfrm>
            <a:off x="3131840" y="2556193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4</a:t>
            </a:r>
            <a:endParaRPr lang="fr-FR" sz="3200" dirty="0"/>
          </a:p>
        </p:txBody>
      </p:sp>
      <p:sp>
        <p:nvSpPr>
          <p:cNvPr id="29" name="ZoneTexte 28"/>
          <p:cNvSpPr txBox="1"/>
          <p:nvPr/>
        </p:nvSpPr>
        <p:spPr>
          <a:xfrm>
            <a:off x="3148107" y="1988840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9</a:t>
            </a:r>
            <a:endParaRPr lang="fr-FR" sz="32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563888" y="2564904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7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5" grpId="0"/>
      <p:bldP spid="26" grpId="0"/>
      <p:bldP spid="15" grpId="0"/>
      <p:bldP spid="10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Soustraire des nombres entiers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307612" y="1305523"/>
            <a:ext cx="4479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Attention ! Je dois absolument rajouter des zéros dans la partie décimale !</a:t>
            </a:r>
            <a:endParaRPr lang="fr-FR" altLang="x-none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310494" y="1951854"/>
            <a:ext cx="4479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60000" algn="just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fr-FR" dirty="0"/>
              <a:t>Je soustrais ensuite mes colonnes et </a:t>
            </a:r>
            <a:r>
              <a:rPr lang="fr-FR" dirty="0">
                <a:solidFill>
                  <a:srgbClr val="FF0000"/>
                </a:solidFill>
              </a:rPr>
              <a:t>je n’oublie pas les retenues quand c’est nécessaire 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7283285"/>
                  </p:ext>
                </p:extLst>
              </p:nvPr>
            </p:nvGraphicFramePr>
            <p:xfrm>
              <a:off x="998604" y="1392578"/>
              <a:ext cx="2997332" cy="23157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59051"/>
                    <a:gridCol w="459051"/>
                    <a:gridCol w="459051"/>
                    <a:gridCol w="208280"/>
                    <a:gridCol w="470633"/>
                    <a:gridCol w="470633"/>
                    <a:gridCol w="470633"/>
                  </a:tblGrid>
                  <a:tr h="5789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c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d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u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sz="12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𝟏𝟎𝟎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2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fr-FR" sz="1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𝟏𝟎𝟎𝟎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-</a:t>
                          </a:r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7283285"/>
                  </p:ext>
                </p:extLst>
              </p:nvPr>
            </p:nvGraphicFramePr>
            <p:xfrm>
              <a:off x="998604" y="1392578"/>
              <a:ext cx="2997332" cy="23157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59051"/>
                    <a:gridCol w="459051"/>
                    <a:gridCol w="459051"/>
                    <a:gridCol w="208280"/>
                    <a:gridCol w="470633"/>
                    <a:gridCol w="470633"/>
                    <a:gridCol w="470633"/>
                  </a:tblGrid>
                  <a:tr h="5789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c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d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rgbClr val="0000FF"/>
                              </a:solidFill>
                            </a:rPr>
                            <a:t>u</a:t>
                          </a:r>
                          <a:endParaRPr lang="fr-FR" sz="1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sz="1200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338961" r="-201299" b="-30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433333" r="-98718" b="-30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540260" b="-301053"/>
                          </a:stretch>
                        </a:blip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-</a:t>
                          </a:r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49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cxnSp>
        <p:nvCxnSpPr>
          <p:cNvPr id="8" name="Connecteur droit 7"/>
          <p:cNvCxnSpPr/>
          <p:nvPr/>
        </p:nvCxnSpPr>
        <p:spPr>
          <a:xfrm>
            <a:off x="2555776" y="1340768"/>
            <a:ext cx="0" cy="2448272"/>
          </a:xfrm>
          <a:prstGeom prst="line">
            <a:avLst/>
          </a:prstGeom>
          <a:ln w="60325" cmpd="dbl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491923" y="1980129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3</a:t>
            </a:r>
            <a:endParaRPr lang="fr-FR" sz="3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923971" y="1980129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2</a:t>
            </a:r>
            <a:endParaRPr lang="fr-FR" sz="3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627784" y="1980129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7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347886" y="1980129"/>
            <a:ext cx="207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,</a:t>
            </a:r>
            <a:endParaRPr lang="fr-FR" sz="3200" dirty="0"/>
          </a:p>
        </p:txBody>
      </p:sp>
      <p:sp>
        <p:nvSpPr>
          <p:cNvPr id="21" name="ZoneTexte 20"/>
          <p:cNvSpPr txBox="1"/>
          <p:nvPr/>
        </p:nvSpPr>
        <p:spPr>
          <a:xfrm>
            <a:off x="2347886" y="2556193"/>
            <a:ext cx="207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,</a:t>
            </a:r>
            <a:endParaRPr lang="fr-FR" sz="32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339752" y="3132257"/>
            <a:ext cx="207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,</a:t>
            </a:r>
            <a:endParaRPr lang="fr-FR" sz="3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907704" y="2556193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3</a:t>
            </a:r>
            <a:endParaRPr lang="fr-FR" sz="32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644051" y="2556193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9</a:t>
            </a:r>
            <a:endParaRPr lang="fr-FR" sz="3200" dirty="0"/>
          </a:p>
        </p:txBody>
      </p:sp>
      <p:sp>
        <p:nvSpPr>
          <p:cNvPr id="28" name="ZoneTexte 27"/>
          <p:cNvSpPr txBox="1"/>
          <p:nvPr/>
        </p:nvSpPr>
        <p:spPr>
          <a:xfrm>
            <a:off x="3131840" y="2556193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4</a:t>
            </a:r>
            <a:endParaRPr lang="fr-FR" sz="3200" dirty="0"/>
          </a:p>
        </p:txBody>
      </p:sp>
      <p:sp>
        <p:nvSpPr>
          <p:cNvPr id="29" name="ZoneTexte 28"/>
          <p:cNvSpPr txBox="1"/>
          <p:nvPr/>
        </p:nvSpPr>
        <p:spPr>
          <a:xfrm>
            <a:off x="3148107" y="1988840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9</a:t>
            </a:r>
            <a:endParaRPr lang="fr-FR" sz="32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563888" y="2564904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7</a:t>
            </a:r>
            <a:endParaRPr lang="fr-FR" sz="3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3580155" y="1988840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B050"/>
                </a:solidFill>
              </a:rPr>
              <a:t>0</a:t>
            </a:r>
            <a:endParaRPr lang="fr-FR" sz="3200" dirty="0">
              <a:solidFill>
                <a:srgbClr val="00B050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3059832" y="2204864"/>
            <a:ext cx="639938" cy="978097"/>
            <a:chOff x="3059832" y="2204864"/>
            <a:chExt cx="639938" cy="978097"/>
          </a:xfrm>
        </p:grpSpPr>
        <p:sp>
          <p:nvSpPr>
            <p:cNvPr id="3" name="ZoneTexte 2"/>
            <p:cNvSpPr txBox="1"/>
            <p:nvPr/>
          </p:nvSpPr>
          <p:spPr>
            <a:xfrm>
              <a:off x="3491880" y="2204864"/>
              <a:ext cx="2078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1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059832" y="2875184"/>
              <a:ext cx="4483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FF0000"/>
                  </a:solidFill>
                </a:rPr>
                <a:t>+1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2" name="ZoneTexte 31"/>
          <p:cNvSpPr txBox="1"/>
          <p:nvPr/>
        </p:nvSpPr>
        <p:spPr>
          <a:xfrm>
            <a:off x="3563888" y="3140968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3</a:t>
            </a:r>
            <a:endParaRPr lang="fr-FR" sz="3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3131840" y="3140968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4</a:t>
            </a:r>
            <a:endParaRPr lang="fr-FR" sz="3200" dirty="0"/>
          </a:p>
        </p:txBody>
      </p:sp>
      <p:grpSp>
        <p:nvGrpSpPr>
          <p:cNvPr id="34" name="Groupe 33"/>
          <p:cNvGrpSpPr/>
          <p:nvPr/>
        </p:nvGrpSpPr>
        <p:grpSpPr>
          <a:xfrm>
            <a:off x="1763688" y="2204864"/>
            <a:ext cx="999978" cy="955849"/>
            <a:chOff x="2699792" y="2204864"/>
            <a:chExt cx="999978" cy="955849"/>
          </a:xfrm>
        </p:grpSpPr>
        <p:sp>
          <p:nvSpPr>
            <p:cNvPr id="35" name="ZoneTexte 34"/>
            <p:cNvSpPr txBox="1"/>
            <p:nvPr/>
          </p:nvSpPr>
          <p:spPr>
            <a:xfrm>
              <a:off x="3491880" y="2204864"/>
              <a:ext cx="2078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1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2699792" y="2852936"/>
              <a:ext cx="4483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FF0000"/>
                  </a:solidFill>
                </a:rPr>
                <a:t>+1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7" name="ZoneTexte 36"/>
          <p:cNvSpPr txBox="1"/>
          <p:nvPr/>
        </p:nvSpPr>
        <p:spPr>
          <a:xfrm>
            <a:off x="4310494" y="3182961"/>
            <a:ext cx="4479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60000" algn="just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fr-FR" dirty="0" smtClean="0"/>
              <a:t>Les retenues peuvent traverser l’arbre à virgules.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627784" y="3140968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8</a:t>
            </a:r>
            <a:endParaRPr lang="fr-FR" sz="3200" dirty="0"/>
          </a:p>
        </p:txBody>
      </p:sp>
      <p:grpSp>
        <p:nvGrpSpPr>
          <p:cNvPr id="39" name="Groupe 38"/>
          <p:cNvGrpSpPr/>
          <p:nvPr/>
        </p:nvGrpSpPr>
        <p:grpSpPr>
          <a:xfrm>
            <a:off x="1403648" y="2204864"/>
            <a:ext cx="639938" cy="955849"/>
            <a:chOff x="3059832" y="2204864"/>
            <a:chExt cx="639938" cy="955849"/>
          </a:xfrm>
        </p:grpSpPr>
        <p:sp>
          <p:nvSpPr>
            <p:cNvPr id="40" name="ZoneTexte 39"/>
            <p:cNvSpPr txBox="1"/>
            <p:nvPr/>
          </p:nvSpPr>
          <p:spPr>
            <a:xfrm>
              <a:off x="3491880" y="2204864"/>
              <a:ext cx="2078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1</a:t>
              </a:r>
              <a:endParaRPr lang="fr-FR" dirty="0">
                <a:solidFill>
                  <a:srgbClr val="FF0000"/>
                </a:solidFill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3059832" y="2852936"/>
              <a:ext cx="4483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FF0000"/>
                  </a:solidFill>
                </a:rPr>
                <a:t>+1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2" name="ZoneTexte 41"/>
          <p:cNvSpPr txBox="1"/>
          <p:nvPr/>
        </p:nvSpPr>
        <p:spPr>
          <a:xfrm>
            <a:off x="1923971" y="3140968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8</a:t>
            </a:r>
            <a:endParaRPr lang="fr-FR" sz="3200" dirty="0"/>
          </a:p>
        </p:txBody>
      </p:sp>
      <p:sp>
        <p:nvSpPr>
          <p:cNvPr id="43" name="ZoneTexte 42"/>
          <p:cNvSpPr txBox="1"/>
          <p:nvPr/>
        </p:nvSpPr>
        <p:spPr>
          <a:xfrm>
            <a:off x="1491923" y="3140968"/>
            <a:ext cx="415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2</a:t>
            </a:r>
            <a:endParaRPr lang="fr-FR" sz="3200" dirty="0"/>
          </a:p>
        </p:txBody>
      </p:sp>
      <p:sp>
        <p:nvSpPr>
          <p:cNvPr id="44" name="ZoneTexte 43"/>
          <p:cNvSpPr txBox="1"/>
          <p:nvPr/>
        </p:nvSpPr>
        <p:spPr>
          <a:xfrm>
            <a:off x="888537" y="5013176"/>
            <a:ext cx="4479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60000" algn="just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fr-FR" dirty="0" smtClean="0">
                <a:solidFill>
                  <a:srgbClr val="FF0000"/>
                </a:solidFill>
              </a:rPr>
              <a:t>Je vérifie bien que je n’ai pas oublié la virgule au résultat !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2555776" y="3933056"/>
            <a:ext cx="160283" cy="11838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90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2" grpId="0"/>
      <p:bldP spid="33" grpId="0"/>
      <p:bldP spid="37" grpId="0"/>
      <p:bldP spid="38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Pour résumer</a:t>
            </a:r>
            <a:endParaRPr lang="fr-FR" dirty="0">
              <a:solidFill>
                <a:srgbClr val="0000FF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244600"/>
            <a:ext cx="7714864" cy="5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299</Words>
  <Application>Microsoft Office PowerPoint</Application>
  <PresentationFormat>Affichage à l'écran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Rappel </vt:lpstr>
      <vt:lpstr>Soustraire des nombres entiers</vt:lpstr>
      <vt:lpstr>Soustraire des nombres entiers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24</cp:revision>
  <dcterms:created xsi:type="dcterms:W3CDTF">2020-04-23T07:55:41Z</dcterms:created>
  <dcterms:modified xsi:type="dcterms:W3CDTF">2021-04-14T08:43:38Z</dcterms:modified>
</cp:coreProperties>
</file>