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9" r:id="rId2"/>
    <p:sldId id="261" r:id="rId3"/>
    <p:sldId id="268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298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53" autoAdjust="0"/>
    <p:restoredTop sz="94707" autoAdjust="0"/>
  </p:normalViewPr>
  <p:slideViewPr>
    <p:cSldViewPr>
      <p:cViewPr varScale="1">
        <p:scale>
          <a:sx n="107" d="100"/>
          <a:sy n="107" d="100"/>
        </p:scale>
        <p:origin x="-10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DAA84-1248-477E-A6D7-A9206194CA63}" type="datetimeFigureOut">
              <a:rPr lang="fr-FR" smtClean="0"/>
              <a:t>12/04/2021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A5B69-9CE0-4A33-8DA9-77358997B8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297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A5B69-9CE0-4A33-8DA9-77358997B8C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01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A5B69-9CE0-4A33-8DA9-77358997B8C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01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12/04/2021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85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12/04/2021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655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12/04/2021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521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12/04/2021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50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12/04/2021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012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12/04/2021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27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12/04/2021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53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12/04/2021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801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12/04/2021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08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12/04/2021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48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12/04/2021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99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12/04/2021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36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259683"/>
          </a:xfrm>
        </p:spPr>
        <p:txBody>
          <a:bodyPr>
            <a:normAutofit/>
          </a:bodyPr>
          <a:lstStyle/>
          <a:p>
            <a:r>
              <a:rPr lang="fr-FR" sz="6600" dirty="0" smtClean="0">
                <a:solidFill>
                  <a:schemeClr val="bg1"/>
                </a:solidFill>
                <a:latin typeface="Cursif" panose="020B0603050302020204" pitchFamily="34" charset="0"/>
              </a:rPr>
              <a:t>Conjugaison</a:t>
            </a:r>
            <a:endParaRPr lang="fr-FR" sz="6600" dirty="0">
              <a:solidFill>
                <a:schemeClr val="bg1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528486">
            <a:off x="2723976" y="3796990"/>
            <a:ext cx="3704456" cy="622920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Présent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 rot="412450">
            <a:off x="704845" y="4690075"/>
            <a:ext cx="3850082" cy="5867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Futur simple de l’indicatif</a:t>
            </a: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 rot="930355">
            <a:off x="4769700" y="3143637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Passé composé de l’indicatif</a:t>
            </a: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 rot="21221105">
            <a:off x="994621" y="5706995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Imparfait de l’indicatif</a:t>
            </a: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 rot="20388693">
            <a:off x="5603603" y="4455359"/>
            <a:ext cx="3337003" cy="489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Passé simple de l’indicatif</a:t>
            </a: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 rot="20749835">
            <a:off x="191700" y="3425326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Présent de l’impératif</a:t>
            </a: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 rot="472542">
            <a:off x="5625251" y="5784105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Présent du conditionnel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-1480473"/>
            <a:ext cx="6956425" cy="535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Ellipse 9"/>
          <p:cNvSpPr/>
          <p:nvPr/>
        </p:nvSpPr>
        <p:spPr>
          <a:xfrm>
            <a:off x="467544" y="620688"/>
            <a:ext cx="1152128" cy="1152128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solidFill>
                  <a:schemeClr val="tx1"/>
                </a:solidFill>
              </a:rPr>
              <a:t>C7</a:t>
            </a:r>
            <a:endParaRPr lang="fr-FR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97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33CC33"/>
                </a:solidFill>
              </a:rPr>
              <a:t>le passé composé (auxiliaire avoir)</a:t>
            </a:r>
            <a:endParaRPr lang="fr-FR" dirty="0">
              <a:solidFill>
                <a:srgbClr val="33CC33"/>
              </a:solidFill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203848" y="1697103"/>
            <a:ext cx="1595033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u="sng" dirty="0" smtClean="0">
                <a:solidFill>
                  <a:srgbClr val="FF0000"/>
                </a:solidFill>
              </a:rPr>
              <a:t>avoir</a:t>
            </a:r>
            <a:endParaRPr lang="fr-FR" u="sng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800" u="sng" dirty="0">
              <a:solidFill>
                <a:srgbClr val="FF0000"/>
              </a:solidFill>
            </a:endParaRPr>
          </a:p>
        </p:txBody>
      </p:sp>
      <p:sp>
        <p:nvSpPr>
          <p:cNvPr id="26" name="Espace réservé du contenu 2"/>
          <p:cNvSpPr txBox="1">
            <a:spLocks/>
          </p:cNvSpPr>
          <p:nvPr/>
        </p:nvSpPr>
        <p:spPr>
          <a:xfrm>
            <a:off x="1043608" y="2492896"/>
            <a:ext cx="2666769" cy="3024336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dirty="0" smtClean="0"/>
              <a:t>j’</a:t>
            </a:r>
            <a:r>
              <a:rPr lang="fr-FR" dirty="0" smtClean="0">
                <a:solidFill>
                  <a:srgbClr val="FF0000"/>
                </a:solidFill>
              </a:rPr>
              <a:t>ai</a:t>
            </a:r>
          </a:p>
          <a:p>
            <a:pPr marL="0" indent="0" algn="r">
              <a:buNone/>
            </a:pPr>
            <a:r>
              <a:rPr lang="fr-FR" dirty="0" smtClean="0"/>
              <a:t>tu </a:t>
            </a:r>
            <a:r>
              <a:rPr lang="fr-FR" dirty="0" smtClean="0">
                <a:solidFill>
                  <a:srgbClr val="FF0000"/>
                </a:solidFill>
              </a:rPr>
              <a:t>as</a:t>
            </a:r>
          </a:p>
          <a:p>
            <a:pPr marL="0" indent="0" algn="r">
              <a:buNone/>
            </a:pPr>
            <a:r>
              <a:rPr lang="fr-FR" dirty="0" smtClean="0"/>
              <a:t>il </a:t>
            </a:r>
            <a:r>
              <a:rPr lang="fr-FR" dirty="0" smtClean="0">
                <a:solidFill>
                  <a:srgbClr val="FF0000"/>
                </a:solidFill>
              </a:rPr>
              <a:t>a</a:t>
            </a:r>
          </a:p>
          <a:p>
            <a:pPr marL="0" indent="0" algn="r">
              <a:buNone/>
            </a:pPr>
            <a:r>
              <a:rPr lang="fr-FR" dirty="0" smtClean="0"/>
              <a:t>nous </a:t>
            </a:r>
            <a:r>
              <a:rPr lang="fr-FR" dirty="0" smtClean="0">
                <a:solidFill>
                  <a:srgbClr val="FF0000"/>
                </a:solidFill>
              </a:rPr>
              <a:t>avons</a:t>
            </a:r>
          </a:p>
          <a:p>
            <a:pPr marL="0" indent="0" algn="r">
              <a:buNone/>
            </a:pPr>
            <a:r>
              <a:rPr lang="fr-FR" dirty="0" smtClean="0"/>
              <a:t>vous </a:t>
            </a:r>
            <a:r>
              <a:rPr lang="fr-FR" dirty="0" smtClean="0">
                <a:solidFill>
                  <a:srgbClr val="FF0000"/>
                </a:solidFill>
              </a:rPr>
              <a:t>avez</a:t>
            </a:r>
          </a:p>
          <a:p>
            <a:pPr marL="0" indent="0" algn="r">
              <a:buNone/>
            </a:pPr>
            <a:r>
              <a:rPr lang="fr-FR" dirty="0" smtClean="0"/>
              <a:t>elles </a:t>
            </a:r>
            <a:r>
              <a:rPr lang="fr-FR" dirty="0" smtClean="0">
                <a:solidFill>
                  <a:srgbClr val="FF0000"/>
                </a:solidFill>
              </a:rPr>
              <a:t>ont</a:t>
            </a:r>
          </a:p>
          <a:p>
            <a:pPr marL="0" indent="0" algn="r">
              <a:buFont typeface="Arial" panose="020B0604020202020204" pitchFamily="34" charset="0"/>
              <a:buNone/>
            </a:pPr>
            <a:endParaRPr lang="fr-FR" sz="2800" dirty="0"/>
          </a:p>
        </p:txBody>
      </p:sp>
      <p:sp>
        <p:nvSpPr>
          <p:cNvPr id="27" name="Espace réservé du contenu 2"/>
          <p:cNvSpPr txBox="1">
            <a:spLocks/>
          </p:cNvSpPr>
          <p:nvPr/>
        </p:nvSpPr>
        <p:spPr>
          <a:xfrm>
            <a:off x="3710377" y="2494131"/>
            <a:ext cx="2016224" cy="3023101"/>
          </a:xfrm>
          <a:prstGeom prst="rect">
            <a:avLst/>
          </a:prstGeom>
          <a:noFill/>
          <a:ln w="28575"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000" dirty="0" smtClean="0">
                <a:solidFill>
                  <a:srgbClr val="FF0000"/>
                </a:solidFill>
              </a:rPr>
              <a:t>eu</a:t>
            </a:r>
          </a:p>
          <a:p>
            <a:pPr marL="0" indent="0">
              <a:buNone/>
            </a:pPr>
            <a:r>
              <a:rPr lang="fr-FR" sz="3000" dirty="0" smtClean="0">
                <a:solidFill>
                  <a:srgbClr val="FF0000"/>
                </a:solidFill>
              </a:rPr>
              <a:t>eu</a:t>
            </a:r>
            <a:endParaRPr lang="fr-FR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000" dirty="0" smtClean="0">
                <a:solidFill>
                  <a:srgbClr val="FF0000"/>
                </a:solidFill>
              </a:rPr>
              <a:t>eu</a:t>
            </a:r>
            <a:endParaRPr lang="fr-FR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000" dirty="0" smtClean="0">
                <a:solidFill>
                  <a:srgbClr val="FF0000"/>
                </a:solidFill>
              </a:rPr>
              <a:t>eu</a:t>
            </a:r>
            <a:endParaRPr lang="fr-FR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000" dirty="0" smtClean="0">
                <a:solidFill>
                  <a:srgbClr val="FF0000"/>
                </a:solidFill>
              </a:rPr>
              <a:t>eu</a:t>
            </a:r>
            <a:endParaRPr lang="fr-FR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000" dirty="0" smtClean="0">
                <a:solidFill>
                  <a:srgbClr val="FF0000"/>
                </a:solidFill>
              </a:rPr>
              <a:t>eu</a:t>
            </a:r>
            <a:endParaRPr lang="fr-FR" sz="3000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08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33CC33"/>
                </a:solidFill>
              </a:rPr>
              <a:t>le passé composé (auxiliaire avoir)</a:t>
            </a:r>
            <a:endParaRPr lang="fr-FR" dirty="0">
              <a:solidFill>
                <a:srgbClr val="33CC33"/>
              </a:solidFill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203848" y="1697103"/>
            <a:ext cx="1595033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u="sng" dirty="0" smtClean="0">
                <a:solidFill>
                  <a:srgbClr val="FF0000"/>
                </a:solidFill>
              </a:rPr>
              <a:t>être</a:t>
            </a:r>
            <a:endParaRPr lang="fr-FR" u="sng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800" u="sng" dirty="0">
              <a:solidFill>
                <a:srgbClr val="FF0000"/>
              </a:solidFill>
            </a:endParaRPr>
          </a:p>
        </p:txBody>
      </p:sp>
      <p:sp>
        <p:nvSpPr>
          <p:cNvPr id="26" name="Espace réservé du contenu 2"/>
          <p:cNvSpPr txBox="1">
            <a:spLocks/>
          </p:cNvSpPr>
          <p:nvPr/>
        </p:nvSpPr>
        <p:spPr>
          <a:xfrm>
            <a:off x="1043608" y="2492896"/>
            <a:ext cx="2666769" cy="3024336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dirty="0" smtClean="0"/>
              <a:t>j’</a:t>
            </a:r>
            <a:r>
              <a:rPr lang="fr-FR" dirty="0" smtClean="0">
                <a:solidFill>
                  <a:srgbClr val="FF0000"/>
                </a:solidFill>
              </a:rPr>
              <a:t>ai</a:t>
            </a:r>
          </a:p>
          <a:p>
            <a:pPr marL="0" indent="0" algn="r">
              <a:buNone/>
            </a:pPr>
            <a:r>
              <a:rPr lang="fr-FR" dirty="0" smtClean="0"/>
              <a:t>tu </a:t>
            </a:r>
            <a:r>
              <a:rPr lang="fr-FR" dirty="0" smtClean="0">
                <a:solidFill>
                  <a:srgbClr val="FF0000"/>
                </a:solidFill>
              </a:rPr>
              <a:t>as</a:t>
            </a:r>
          </a:p>
          <a:p>
            <a:pPr marL="0" indent="0" algn="r">
              <a:buNone/>
            </a:pPr>
            <a:r>
              <a:rPr lang="fr-FR" dirty="0" smtClean="0"/>
              <a:t>il </a:t>
            </a:r>
            <a:r>
              <a:rPr lang="fr-FR" dirty="0" smtClean="0">
                <a:solidFill>
                  <a:srgbClr val="FF0000"/>
                </a:solidFill>
              </a:rPr>
              <a:t>a</a:t>
            </a:r>
          </a:p>
          <a:p>
            <a:pPr marL="0" indent="0" algn="r">
              <a:buNone/>
            </a:pPr>
            <a:r>
              <a:rPr lang="fr-FR" dirty="0" smtClean="0"/>
              <a:t>nous </a:t>
            </a:r>
            <a:r>
              <a:rPr lang="fr-FR" dirty="0" smtClean="0">
                <a:solidFill>
                  <a:srgbClr val="FF0000"/>
                </a:solidFill>
              </a:rPr>
              <a:t>avons</a:t>
            </a:r>
          </a:p>
          <a:p>
            <a:pPr marL="0" indent="0" algn="r">
              <a:buNone/>
            </a:pPr>
            <a:r>
              <a:rPr lang="fr-FR" dirty="0" smtClean="0"/>
              <a:t>vous </a:t>
            </a:r>
            <a:r>
              <a:rPr lang="fr-FR" dirty="0" smtClean="0">
                <a:solidFill>
                  <a:srgbClr val="FF0000"/>
                </a:solidFill>
              </a:rPr>
              <a:t>avez</a:t>
            </a:r>
          </a:p>
          <a:p>
            <a:pPr marL="0" indent="0" algn="r">
              <a:buNone/>
            </a:pPr>
            <a:r>
              <a:rPr lang="fr-FR" dirty="0" smtClean="0"/>
              <a:t>elles </a:t>
            </a:r>
            <a:r>
              <a:rPr lang="fr-FR" dirty="0" smtClean="0">
                <a:solidFill>
                  <a:srgbClr val="FF0000"/>
                </a:solidFill>
              </a:rPr>
              <a:t>ont</a:t>
            </a:r>
          </a:p>
          <a:p>
            <a:pPr marL="0" indent="0" algn="r">
              <a:buFont typeface="Arial" panose="020B0604020202020204" pitchFamily="34" charset="0"/>
              <a:buNone/>
            </a:pPr>
            <a:endParaRPr lang="fr-FR" sz="2800" dirty="0"/>
          </a:p>
        </p:txBody>
      </p:sp>
      <p:sp>
        <p:nvSpPr>
          <p:cNvPr id="27" name="Espace réservé du contenu 2"/>
          <p:cNvSpPr txBox="1">
            <a:spLocks/>
          </p:cNvSpPr>
          <p:nvPr/>
        </p:nvSpPr>
        <p:spPr>
          <a:xfrm>
            <a:off x="3710377" y="2494131"/>
            <a:ext cx="2016224" cy="3023101"/>
          </a:xfrm>
          <a:prstGeom prst="rect">
            <a:avLst/>
          </a:prstGeom>
          <a:noFill/>
          <a:ln w="28575"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000" dirty="0" smtClean="0">
                <a:solidFill>
                  <a:srgbClr val="FF0000"/>
                </a:solidFill>
              </a:rPr>
              <a:t>été</a:t>
            </a:r>
          </a:p>
          <a:p>
            <a:pPr marL="0" indent="0">
              <a:buNone/>
            </a:pPr>
            <a:r>
              <a:rPr lang="fr-FR" sz="3000" dirty="0" smtClean="0">
                <a:solidFill>
                  <a:srgbClr val="FF0000"/>
                </a:solidFill>
              </a:rPr>
              <a:t>été</a:t>
            </a:r>
            <a:endParaRPr lang="fr-FR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000" dirty="0" smtClean="0">
                <a:solidFill>
                  <a:srgbClr val="FF0000"/>
                </a:solidFill>
              </a:rPr>
              <a:t>été</a:t>
            </a:r>
            <a:endParaRPr lang="fr-FR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000" dirty="0" smtClean="0">
                <a:solidFill>
                  <a:srgbClr val="FF0000"/>
                </a:solidFill>
              </a:rPr>
              <a:t>été</a:t>
            </a:r>
            <a:endParaRPr lang="fr-FR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000" dirty="0" smtClean="0">
                <a:solidFill>
                  <a:srgbClr val="FF0000"/>
                </a:solidFill>
              </a:rPr>
              <a:t>été</a:t>
            </a:r>
            <a:endParaRPr lang="fr-FR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3000" dirty="0" smtClean="0">
                <a:solidFill>
                  <a:srgbClr val="FF0000"/>
                </a:solidFill>
              </a:rPr>
              <a:t>été</a:t>
            </a:r>
            <a:endParaRPr lang="fr-FR" sz="3000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49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6856" y="404664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33CC33"/>
                </a:solidFill>
              </a:rPr>
              <a:t>le passé composé (auxiliaire être)</a:t>
            </a:r>
            <a:endParaRPr lang="fr-FR" dirty="0">
              <a:solidFill>
                <a:srgbClr val="33CC33"/>
              </a:solidFill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203848" y="2489191"/>
            <a:ext cx="1595033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u="sng" dirty="0" smtClean="0">
                <a:solidFill>
                  <a:srgbClr val="FF0000"/>
                </a:solidFill>
              </a:rPr>
              <a:t>arriver</a:t>
            </a:r>
            <a:endParaRPr lang="fr-FR" u="sng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800" u="sng" dirty="0">
              <a:solidFill>
                <a:srgbClr val="FF0000"/>
              </a:solidFill>
            </a:endParaRPr>
          </a:p>
        </p:txBody>
      </p:sp>
      <p:sp>
        <p:nvSpPr>
          <p:cNvPr id="26" name="Espace réservé du contenu 2"/>
          <p:cNvSpPr txBox="1">
            <a:spLocks/>
          </p:cNvSpPr>
          <p:nvPr/>
        </p:nvSpPr>
        <p:spPr>
          <a:xfrm>
            <a:off x="1043608" y="3140968"/>
            <a:ext cx="2666769" cy="3168352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2400" dirty="0" smtClean="0"/>
              <a:t>je </a:t>
            </a:r>
            <a:r>
              <a:rPr lang="fr-FR" sz="2400" dirty="0" smtClean="0">
                <a:solidFill>
                  <a:srgbClr val="FF0000"/>
                </a:solidFill>
              </a:rPr>
              <a:t>suis</a:t>
            </a:r>
          </a:p>
          <a:p>
            <a:pPr marL="0" indent="0" algn="r">
              <a:buNone/>
            </a:pPr>
            <a:r>
              <a:rPr lang="fr-FR" sz="2400" dirty="0" smtClean="0"/>
              <a:t>tu </a:t>
            </a:r>
            <a:r>
              <a:rPr lang="fr-FR" sz="2400" dirty="0" smtClean="0">
                <a:solidFill>
                  <a:srgbClr val="FF0000"/>
                </a:solidFill>
              </a:rPr>
              <a:t>es</a:t>
            </a:r>
          </a:p>
          <a:p>
            <a:pPr marL="0" indent="0" algn="r">
              <a:buNone/>
            </a:pPr>
            <a:r>
              <a:rPr lang="fr-FR" sz="2400" dirty="0" smtClean="0"/>
              <a:t>il </a:t>
            </a:r>
            <a:r>
              <a:rPr lang="fr-FR" sz="2400" dirty="0" smtClean="0">
                <a:solidFill>
                  <a:srgbClr val="FF0000"/>
                </a:solidFill>
              </a:rPr>
              <a:t>est</a:t>
            </a:r>
          </a:p>
          <a:p>
            <a:pPr marL="0" indent="0" algn="r">
              <a:buNone/>
            </a:pPr>
            <a:r>
              <a:rPr lang="fr-FR" sz="2400" dirty="0" smtClean="0"/>
              <a:t>elle</a:t>
            </a:r>
            <a:r>
              <a:rPr lang="fr-FR" sz="2400" dirty="0" smtClean="0">
                <a:solidFill>
                  <a:srgbClr val="FF0000"/>
                </a:solidFill>
              </a:rPr>
              <a:t> est</a:t>
            </a:r>
          </a:p>
          <a:p>
            <a:pPr marL="0" indent="0" algn="r">
              <a:buNone/>
            </a:pPr>
            <a:r>
              <a:rPr lang="fr-FR" sz="2400" dirty="0" smtClean="0"/>
              <a:t>nous </a:t>
            </a:r>
            <a:r>
              <a:rPr lang="fr-FR" sz="2400" dirty="0" smtClean="0">
                <a:solidFill>
                  <a:srgbClr val="FF0000"/>
                </a:solidFill>
              </a:rPr>
              <a:t>sommes</a:t>
            </a:r>
          </a:p>
          <a:p>
            <a:pPr marL="0" indent="0" algn="r">
              <a:buNone/>
            </a:pPr>
            <a:r>
              <a:rPr lang="fr-FR" sz="2400" dirty="0" smtClean="0"/>
              <a:t>vous </a:t>
            </a:r>
            <a:r>
              <a:rPr lang="fr-FR" sz="2400" dirty="0" smtClean="0">
                <a:solidFill>
                  <a:srgbClr val="FF0000"/>
                </a:solidFill>
              </a:rPr>
              <a:t>êtes</a:t>
            </a:r>
          </a:p>
          <a:p>
            <a:pPr marL="0" indent="0" algn="r">
              <a:buNone/>
            </a:pPr>
            <a:r>
              <a:rPr lang="fr-FR" sz="2400" dirty="0" smtClean="0"/>
              <a:t>ils </a:t>
            </a:r>
            <a:r>
              <a:rPr lang="fr-FR" sz="2400" dirty="0" smtClean="0">
                <a:solidFill>
                  <a:srgbClr val="FF0000"/>
                </a:solidFill>
              </a:rPr>
              <a:t>sont</a:t>
            </a:r>
          </a:p>
          <a:p>
            <a:pPr marL="0" indent="0" algn="r">
              <a:buNone/>
            </a:pPr>
            <a:r>
              <a:rPr lang="fr-FR" sz="2400" dirty="0" smtClean="0"/>
              <a:t>elles</a:t>
            </a:r>
            <a:r>
              <a:rPr lang="fr-FR" sz="2400" dirty="0" smtClean="0">
                <a:solidFill>
                  <a:srgbClr val="FF0000"/>
                </a:solidFill>
              </a:rPr>
              <a:t> sont</a:t>
            </a:r>
            <a:endParaRPr lang="fr-FR" sz="2000" dirty="0" smtClean="0"/>
          </a:p>
        </p:txBody>
      </p:sp>
      <p:sp>
        <p:nvSpPr>
          <p:cNvPr id="27" name="Espace réservé du contenu 2"/>
          <p:cNvSpPr txBox="1">
            <a:spLocks/>
          </p:cNvSpPr>
          <p:nvPr/>
        </p:nvSpPr>
        <p:spPr>
          <a:xfrm>
            <a:off x="3710377" y="3140968"/>
            <a:ext cx="2016224" cy="3456384"/>
          </a:xfrm>
          <a:prstGeom prst="rect">
            <a:avLst/>
          </a:prstGeom>
          <a:noFill/>
          <a:ln w="28575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arrivé (e)</a:t>
            </a:r>
          </a:p>
          <a:p>
            <a:pPr marL="0" indent="0">
              <a:buNone/>
            </a:pPr>
            <a:r>
              <a:rPr lang="fr-FR" sz="2400" dirty="0">
                <a:solidFill>
                  <a:srgbClr val="FF0000"/>
                </a:solidFill>
              </a:rPr>
              <a:t>arrivé (e)</a:t>
            </a:r>
          </a:p>
          <a:p>
            <a:pPr marL="0" indent="0">
              <a:buNone/>
            </a:pPr>
            <a:r>
              <a:rPr lang="fr-FR" sz="2400" dirty="0">
                <a:solidFill>
                  <a:srgbClr val="FF0000"/>
                </a:solidFill>
              </a:rPr>
              <a:t>arrivé </a:t>
            </a:r>
            <a:endParaRPr lang="fr-FR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arrivée</a:t>
            </a:r>
            <a:endParaRPr lang="fr-FR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arrivé(e)s</a:t>
            </a:r>
            <a:endParaRPr lang="fr-FR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400" dirty="0">
                <a:solidFill>
                  <a:srgbClr val="FF0000"/>
                </a:solidFill>
              </a:rPr>
              <a:t>arrivé(e</a:t>
            </a:r>
            <a:r>
              <a:rPr lang="fr-FR" sz="2400" dirty="0" smtClean="0">
                <a:solidFill>
                  <a:srgbClr val="FF0000"/>
                </a:solidFill>
              </a:rPr>
              <a:t>)(s)</a:t>
            </a:r>
            <a:endParaRPr lang="fr-FR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arrivés</a:t>
            </a:r>
          </a:p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arrivées</a:t>
            </a:r>
            <a:endParaRPr lang="fr-FR" sz="2400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400" dirty="0">
              <a:solidFill>
                <a:srgbClr val="FF0000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12776"/>
            <a:ext cx="980728" cy="980728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592288" y="1487641"/>
            <a:ext cx="6580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Avec l’auxiliaire être, le participe passé s’accorde en genre et en nombre avec le sujet !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084168" y="3570982"/>
            <a:ext cx="2456174" cy="230832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Avec l’auxiliaire être, il faut donc toujours faire attention au sujet pour accorder le participe passé.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20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6856" y="404664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33CC33"/>
                </a:solidFill>
              </a:rPr>
              <a:t>le passé composé (auxiliaire être)</a:t>
            </a:r>
            <a:endParaRPr lang="fr-FR" dirty="0">
              <a:solidFill>
                <a:srgbClr val="33CC33"/>
              </a:solidFill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203848" y="2489191"/>
            <a:ext cx="1595033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u="sng" dirty="0" smtClean="0">
                <a:solidFill>
                  <a:srgbClr val="FF0000"/>
                </a:solidFill>
              </a:rPr>
              <a:t>partir</a:t>
            </a:r>
            <a:endParaRPr lang="fr-FR" u="sng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800" u="sng" dirty="0">
              <a:solidFill>
                <a:srgbClr val="FF0000"/>
              </a:solidFill>
            </a:endParaRPr>
          </a:p>
        </p:txBody>
      </p:sp>
      <p:sp>
        <p:nvSpPr>
          <p:cNvPr id="26" name="Espace réservé du contenu 2"/>
          <p:cNvSpPr txBox="1">
            <a:spLocks/>
          </p:cNvSpPr>
          <p:nvPr/>
        </p:nvSpPr>
        <p:spPr>
          <a:xfrm>
            <a:off x="1043608" y="3140968"/>
            <a:ext cx="2666769" cy="3168352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sz="2400" dirty="0" smtClean="0"/>
              <a:t>je </a:t>
            </a:r>
            <a:r>
              <a:rPr lang="fr-FR" sz="2400" dirty="0" smtClean="0">
                <a:solidFill>
                  <a:srgbClr val="FF0000"/>
                </a:solidFill>
              </a:rPr>
              <a:t>suis</a:t>
            </a:r>
          </a:p>
          <a:p>
            <a:pPr marL="0" indent="0" algn="r">
              <a:buNone/>
            </a:pPr>
            <a:r>
              <a:rPr lang="fr-FR" sz="2400" dirty="0" smtClean="0"/>
              <a:t>tu </a:t>
            </a:r>
            <a:r>
              <a:rPr lang="fr-FR" sz="2400" dirty="0" smtClean="0">
                <a:solidFill>
                  <a:srgbClr val="FF0000"/>
                </a:solidFill>
              </a:rPr>
              <a:t>es</a:t>
            </a:r>
          </a:p>
          <a:p>
            <a:pPr marL="0" indent="0" algn="r">
              <a:buNone/>
            </a:pPr>
            <a:r>
              <a:rPr lang="fr-FR" sz="2400" dirty="0" smtClean="0"/>
              <a:t>il </a:t>
            </a:r>
            <a:r>
              <a:rPr lang="fr-FR" sz="2400" dirty="0" smtClean="0">
                <a:solidFill>
                  <a:srgbClr val="FF0000"/>
                </a:solidFill>
              </a:rPr>
              <a:t>est</a:t>
            </a:r>
          </a:p>
          <a:p>
            <a:pPr marL="0" indent="0" algn="r">
              <a:buNone/>
            </a:pPr>
            <a:r>
              <a:rPr lang="fr-FR" sz="2400" dirty="0" smtClean="0"/>
              <a:t>elle</a:t>
            </a:r>
            <a:r>
              <a:rPr lang="fr-FR" sz="2400" dirty="0" smtClean="0">
                <a:solidFill>
                  <a:srgbClr val="FF0000"/>
                </a:solidFill>
              </a:rPr>
              <a:t> est</a:t>
            </a:r>
          </a:p>
          <a:p>
            <a:pPr marL="0" indent="0" algn="r">
              <a:buNone/>
            </a:pPr>
            <a:r>
              <a:rPr lang="fr-FR" sz="2400" dirty="0" smtClean="0"/>
              <a:t>nous </a:t>
            </a:r>
            <a:r>
              <a:rPr lang="fr-FR" sz="2400" dirty="0" smtClean="0">
                <a:solidFill>
                  <a:srgbClr val="FF0000"/>
                </a:solidFill>
              </a:rPr>
              <a:t>sommes</a:t>
            </a:r>
          </a:p>
          <a:p>
            <a:pPr marL="0" indent="0" algn="r">
              <a:buNone/>
            </a:pPr>
            <a:r>
              <a:rPr lang="fr-FR" sz="2400" dirty="0" smtClean="0"/>
              <a:t>vous </a:t>
            </a:r>
            <a:r>
              <a:rPr lang="fr-FR" sz="2400" dirty="0" smtClean="0">
                <a:solidFill>
                  <a:srgbClr val="FF0000"/>
                </a:solidFill>
              </a:rPr>
              <a:t>êtes</a:t>
            </a:r>
          </a:p>
          <a:p>
            <a:pPr marL="0" indent="0" algn="r">
              <a:buNone/>
            </a:pPr>
            <a:r>
              <a:rPr lang="fr-FR" sz="2400" dirty="0" smtClean="0"/>
              <a:t>ils </a:t>
            </a:r>
            <a:r>
              <a:rPr lang="fr-FR" sz="2400" dirty="0" smtClean="0">
                <a:solidFill>
                  <a:srgbClr val="FF0000"/>
                </a:solidFill>
              </a:rPr>
              <a:t>sont</a:t>
            </a:r>
          </a:p>
          <a:p>
            <a:pPr marL="0" indent="0" algn="r">
              <a:buNone/>
            </a:pPr>
            <a:r>
              <a:rPr lang="fr-FR" sz="2400" dirty="0" smtClean="0"/>
              <a:t>elles</a:t>
            </a:r>
            <a:r>
              <a:rPr lang="fr-FR" sz="2400" dirty="0" smtClean="0">
                <a:solidFill>
                  <a:srgbClr val="FF0000"/>
                </a:solidFill>
              </a:rPr>
              <a:t> sont</a:t>
            </a:r>
            <a:endParaRPr lang="fr-FR" sz="2000" dirty="0" smtClean="0"/>
          </a:p>
        </p:txBody>
      </p:sp>
      <p:sp>
        <p:nvSpPr>
          <p:cNvPr id="27" name="Espace réservé du contenu 2"/>
          <p:cNvSpPr txBox="1">
            <a:spLocks/>
          </p:cNvSpPr>
          <p:nvPr/>
        </p:nvSpPr>
        <p:spPr>
          <a:xfrm>
            <a:off x="3710377" y="3140968"/>
            <a:ext cx="2016224" cy="3456384"/>
          </a:xfrm>
          <a:prstGeom prst="rect">
            <a:avLst/>
          </a:prstGeom>
          <a:noFill/>
          <a:ln w="28575"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parti (e)</a:t>
            </a:r>
          </a:p>
          <a:p>
            <a:pPr marL="0" indent="0">
              <a:buNone/>
            </a:pPr>
            <a:r>
              <a:rPr lang="fr-FR" sz="2400" dirty="0">
                <a:solidFill>
                  <a:srgbClr val="FF0000"/>
                </a:solidFill>
              </a:rPr>
              <a:t>parti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>
                <a:solidFill>
                  <a:srgbClr val="FF0000"/>
                </a:solidFill>
              </a:rPr>
              <a:t>(e)</a:t>
            </a:r>
          </a:p>
          <a:p>
            <a:pPr marL="0" indent="0">
              <a:buNone/>
            </a:pPr>
            <a:r>
              <a:rPr lang="fr-FR" sz="2400" dirty="0">
                <a:solidFill>
                  <a:srgbClr val="FF0000"/>
                </a:solidFill>
              </a:rPr>
              <a:t>parti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partie</a:t>
            </a:r>
            <a:endParaRPr lang="fr-FR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400" dirty="0">
                <a:solidFill>
                  <a:srgbClr val="FF0000"/>
                </a:solidFill>
              </a:rPr>
              <a:t>parti</a:t>
            </a:r>
            <a:r>
              <a:rPr lang="fr-FR" sz="2400" dirty="0" smtClean="0">
                <a:solidFill>
                  <a:srgbClr val="FF0000"/>
                </a:solidFill>
              </a:rPr>
              <a:t>(e)s</a:t>
            </a:r>
            <a:endParaRPr lang="fr-FR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400" dirty="0">
                <a:solidFill>
                  <a:srgbClr val="FF0000"/>
                </a:solidFill>
              </a:rPr>
              <a:t>parti</a:t>
            </a:r>
            <a:r>
              <a:rPr lang="fr-FR" sz="2400" dirty="0" smtClean="0">
                <a:solidFill>
                  <a:srgbClr val="FF0000"/>
                </a:solidFill>
              </a:rPr>
              <a:t>(e)(s)</a:t>
            </a:r>
            <a:endParaRPr lang="fr-FR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partis</a:t>
            </a:r>
          </a:p>
          <a:p>
            <a:pPr marL="0" indent="0">
              <a:buNone/>
            </a:pPr>
            <a:r>
              <a:rPr lang="fr-FR" sz="2400" dirty="0" smtClean="0">
                <a:solidFill>
                  <a:srgbClr val="FF0000"/>
                </a:solidFill>
              </a:rPr>
              <a:t>parties</a:t>
            </a:r>
            <a:endParaRPr lang="fr-FR" sz="2400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400" dirty="0">
              <a:solidFill>
                <a:srgbClr val="FF0000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12776"/>
            <a:ext cx="980728" cy="980728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1592288" y="1487641"/>
            <a:ext cx="6580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Avec l’auxiliaire être, le participe passé s’accorde en genre et en nombre avec le sujet !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084168" y="3570982"/>
            <a:ext cx="2456174" cy="230832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Avec l’auxiliaire être, il faut donc toujours faire attention au sujet pour accorder le participe passé.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3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En résumé…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5" name="Flèche droite 4"/>
          <p:cNvSpPr/>
          <p:nvPr/>
        </p:nvSpPr>
        <p:spPr>
          <a:xfrm rot="13463208" flipV="1">
            <a:off x="2551809" y="2159816"/>
            <a:ext cx="1698622" cy="89518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C00000"/>
              </a:solidFill>
            </a:endParaRPr>
          </a:p>
        </p:txBody>
      </p:sp>
      <p:sp>
        <p:nvSpPr>
          <p:cNvPr id="7" name="Flèche droite 6"/>
          <p:cNvSpPr/>
          <p:nvPr/>
        </p:nvSpPr>
        <p:spPr>
          <a:xfrm flipV="1">
            <a:off x="3401120" y="1195402"/>
            <a:ext cx="1698622" cy="89518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C00000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525172" y="901825"/>
            <a:ext cx="2170584" cy="676672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rgbClr val="C00000"/>
                </a:solidFill>
              </a:rPr>
              <a:t>passé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5099742" y="858417"/>
            <a:ext cx="3432698" cy="914399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 smtClean="0">
                <a:solidFill>
                  <a:srgbClr val="C00000"/>
                </a:solidFill>
              </a:rPr>
              <a:t>une action inhabituelle</a:t>
            </a:r>
          </a:p>
          <a:p>
            <a:r>
              <a:rPr lang="fr-FR" sz="1600" dirty="0" smtClean="0">
                <a:solidFill>
                  <a:srgbClr val="C00000"/>
                </a:solidFill>
              </a:rPr>
              <a:t>une action qui s’est passée pendant une action plus longue</a:t>
            </a:r>
            <a:endParaRPr lang="fr-FR" sz="1600" dirty="0">
              <a:solidFill>
                <a:srgbClr val="C00000"/>
              </a:solidFill>
            </a:endParaRPr>
          </a:p>
        </p:txBody>
      </p:sp>
      <p:sp>
        <p:nvSpPr>
          <p:cNvPr id="9" name="Flèche droite 8"/>
          <p:cNvSpPr/>
          <p:nvPr/>
        </p:nvSpPr>
        <p:spPr>
          <a:xfrm flipV="1">
            <a:off x="4796684" y="2924944"/>
            <a:ext cx="1490466" cy="45721"/>
          </a:xfrm>
          <a:prstGeom prst="rightArrow">
            <a:avLst/>
          </a:prstGeom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33CC3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10424" y="2492318"/>
            <a:ext cx="2686260" cy="936682"/>
          </a:xfrm>
          <a:solidFill>
            <a:schemeClr val="bg1"/>
          </a:solidFill>
          <a:ln>
            <a:solidFill>
              <a:srgbClr val="002060"/>
            </a:solidFill>
          </a:ln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FR" b="1" dirty="0" smtClean="0">
                <a:solidFill>
                  <a:srgbClr val="002060"/>
                </a:solidFill>
              </a:rPr>
              <a:t>Le passé </a:t>
            </a:r>
            <a:r>
              <a:rPr lang="fr-FR" b="1" dirty="0" smtClean="0">
                <a:solidFill>
                  <a:srgbClr val="002060"/>
                </a:solidFill>
              </a:rPr>
              <a:t>composé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6328760" y="2767784"/>
            <a:ext cx="1483600" cy="360040"/>
          </a:xfrm>
          <a:prstGeom prst="rect">
            <a:avLst/>
          </a:prstGeom>
          <a:solidFill>
            <a:schemeClr val="bg1"/>
          </a:solidFill>
          <a:ln>
            <a:solidFill>
              <a:srgbClr val="33CC33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000" dirty="0" smtClean="0">
                <a:solidFill>
                  <a:srgbClr val="33CC33"/>
                </a:solidFill>
              </a:rPr>
              <a:t>A l’oral</a:t>
            </a:r>
            <a:endParaRPr lang="fr-FR" sz="2000" dirty="0" smtClean="0">
              <a:solidFill>
                <a:srgbClr val="33CC33"/>
              </a:solidFill>
            </a:endParaRPr>
          </a:p>
        </p:txBody>
      </p:sp>
      <p:sp>
        <p:nvSpPr>
          <p:cNvPr id="11" name="Flèche droite 10"/>
          <p:cNvSpPr/>
          <p:nvPr/>
        </p:nvSpPr>
        <p:spPr>
          <a:xfrm rot="5400000" flipV="1">
            <a:off x="3346717" y="3574163"/>
            <a:ext cx="434342" cy="144016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2220758" y="3893262"/>
            <a:ext cx="2686260" cy="936682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Deux façons de conjuguer</a:t>
            </a:r>
            <a:endParaRPr lang="fr-F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3" name="Flèche droite 12"/>
          <p:cNvSpPr/>
          <p:nvPr/>
        </p:nvSpPr>
        <p:spPr>
          <a:xfrm rot="5400000" flipV="1">
            <a:off x="2194589" y="4975107"/>
            <a:ext cx="434342" cy="144016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805620" y="5264286"/>
            <a:ext cx="2686260" cy="936682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auxiliaire avoir + participe passé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(pas d’accord)</a:t>
            </a:r>
            <a:endParaRPr lang="fr-FR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5" name="Flèche droite 14"/>
          <p:cNvSpPr/>
          <p:nvPr/>
        </p:nvSpPr>
        <p:spPr>
          <a:xfrm rot="5400000" flipV="1">
            <a:off x="4520809" y="4975107"/>
            <a:ext cx="434342" cy="144016"/>
          </a:xfrm>
          <a:prstGeom prst="rightArrow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3923928" y="5264286"/>
            <a:ext cx="2686260" cy="936682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auxiliaire être + participe passé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b="1" dirty="0" smtClean="0">
                <a:solidFill>
                  <a:schemeClr val="accent5">
                    <a:lumMod val="75000"/>
                  </a:schemeClr>
                </a:solidFill>
              </a:rPr>
              <a:t>(accord avec le sujet)</a:t>
            </a:r>
            <a:endParaRPr lang="fr-FR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56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-1480473"/>
            <a:ext cx="6956425" cy="535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259683"/>
          </a:xfrm>
        </p:spPr>
        <p:txBody>
          <a:bodyPr>
            <a:normAutofit/>
          </a:bodyPr>
          <a:lstStyle/>
          <a:p>
            <a:r>
              <a:rPr lang="fr-FR" sz="6600" dirty="0" smtClean="0">
                <a:solidFill>
                  <a:schemeClr val="bg1"/>
                </a:solidFill>
                <a:latin typeface="Cursif" panose="020B0603050302020204" pitchFamily="34" charset="0"/>
              </a:rPr>
              <a:t>Conjugaison</a:t>
            </a:r>
            <a:endParaRPr lang="fr-FR" sz="6600" dirty="0">
              <a:solidFill>
                <a:schemeClr val="bg1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528486">
            <a:off x="2723976" y="3796990"/>
            <a:ext cx="3704456" cy="622920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Présent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 rot="412450">
            <a:off x="704845" y="4690075"/>
            <a:ext cx="3850082" cy="5867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Futur simple de l’indicatif</a:t>
            </a: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 rot="930355">
            <a:off x="4769700" y="3143637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Passé </a:t>
            </a:r>
            <a:r>
              <a:rPr lang="fr-FR" dirty="0" smtClean="0">
                <a:solidFill>
                  <a:prstClr val="white"/>
                </a:solidFill>
              </a:rPr>
              <a:t>composé </a:t>
            </a:r>
            <a:r>
              <a:rPr lang="fr-FR" dirty="0">
                <a:solidFill>
                  <a:prstClr val="white"/>
                </a:solidFill>
              </a:rPr>
              <a:t>de l’indicatif</a:t>
            </a: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 rot="21221105">
            <a:off x="994621" y="5706995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Imparfait de l’indicatif</a:t>
            </a: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 rot="20388693">
            <a:off x="5603603" y="4455359"/>
            <a:ext cx="3337003" cy="489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Passé simple de l’indicatif</a:t>
            </a: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 rot="20749835">
            <a:off x="191700" y="3425326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Présent de l’impératif</a:t>
            </a: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 rot="472542">
            <a:off x="5625251" y="5784105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Présent du conditionnel</a:t>
            </a:r>
          </a:p>
        </p:txBody>
      </p:sp>
      <p:sp>
        <p:nvSpPr>
          <p:cNvPr id="11" name="Ellipse 10"/>
          <p:cNvSpPr/>
          <p:nvPr/>
        </p:nvSpPr>
        <p:spPr>
          <a:xfrm>
            <a:off x="467544" y="620688"/>
            <a:ext cx="1152128" cy="1152128"/>
          </a:xfrm>
          <a:prstGeom prst="ellipse">
            <a:avLst/>
          </a:prstGeom>
          <a:solidFill>
            <a:srgbClr val="33CC33"/>
          </a:solidFill>
          <a:ln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 smtClean="0">
                <a:solidFill>
                  <a:schemeClr val="tx1"/>
                </a:solidFill>
              </a:rPr>
              <a:t>C7</a:t>
            </a:r>
            <a:endParaRPr lang="fr-FR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56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 txBox="1">
            <a:spLocks/>
          </p:cNvSpPr>
          <p:nvPr/>
        </p:nvSpPr>
        <p:spPr>
          <a:xfrm>
            <a:off x="472509" y="3573016"/>
            <a:ext cx="8229600" cy="18722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dirty="0" smtClean="0">
                <a:solidFill>
                  <a:schemeClr val="bg1"/>
                </a:solidFill>
              </a:rPr>
              <a:t>des actions brèves situées dans des actions plus longues conjuguées à l’imparfait.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sz="2400" i="1" dirty="0" smtClean="0">
                <a:solidFill>
                  <a:schemeClr val="bg1"/>
                </a:solidFill>
              </a:rPr>
              <a:t>Il se </a:t>
            </a:r>
            <a:r>
              <a:rPr lang="fr-FR" sz="2400" i="1" u="sng" dirty="0" smtClean="0">
                <a:solidFill>
                  <a:schemeClr val="bg1"/>
                </a:solidFill>
              </a:rPr>
              <a:t>promenait</a:t>
            </a:r>
            <a:r>
              <a:rPr lang="fr-FR" sz="2400" i="1" dirty="0" smtClean="0">
                <a:solidFill>
                  <a:schemeClr val="bg1"/>
                </a:solidFill>
              </a:rPr>
              <a:t> au bord de la Mayenne quand l’orage </a:t>
            </a:r>
            <a:r>
              <a:rPr lang="fr-FR" sz="2400" i="1" u="sng" dirty="0" smtClean="0">
                <a:solidFill>
                  <a:srgbClr val="33CC33"/>
                </a:solidFill>
              </a:rPr>
              <a:t>a éclaté</a:t>
            </a:r>
            <a:r>
              <a:rPr lang="fr-FR" sz="2400" i="1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400" i="1" dirty="0" smtClean="0">
              <a:solidFill>
                <a:schemeClr val="bg1"/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sz="2400" i="1" dirty="0" smtClean="0">
                <a:solidFill>
                  <a:schemeClr val="bg1"/>
                </a:solidFill>
              </a:rPr>
              <a:t>       Imparfait					         </a:t>
            </a:r>
            <a:r>
              <a:rPr lang="fr-FR" sz="2400" i="1" dirty="0" smtClean="0">
                <a:solidFill>
                  <a:srgbClr val="33CC33"/>
                </a:solidFill>
              </a:rPr>
              <a:t>Passé composé</a:t>
            </a:r>
            <a:endParaRPr lang="fr-FR" sz="2400" i="1" dirty="0" smtClean="0">
              <a:solidFill>
                <a:srgbClr val="33CC33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 passé </a:t>
            </a:r>
            <a:r>
              <a:rPr lang="fr-FR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composé </a:t>
            </a:r>
            <a:r>
              <a:rPr lang="fr-FR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de l’indicatif</a:t>
            </a:r>
            <a:endParaRPr lang="fr-FR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716" y="1815165"/>
            <a:ext cx="8229600" cy="1757851"/>
          </a:xfrm>
        </p:spPr>
        <p:txBody>
          <a:bodyPr>
            <a:normAutofit/>
          </a:bodyPr>
          <a:lstStyle/>
          <a:p>
            <a:pPr algn="just"/>
            <a:endParaRPr lang="fr-FR" dirty="0" smtClean="0">
              <a:solidFill>
                <a:schemeClr val="bg1"/>
              </a:solidFill>
            </a:endParaRPr>
          </a:p>
          <a:p>
            <a:pPr algn="just"/>
            <a:r>
              <a:rPr lang="fr-FR" dirty="0" smtClean="0">
                <a:solidFill>
                  <a:schemeClr val="bg1"/>
                </a:solidFill>
              </a:rPr>
              <a:t>des </a:t>
            </a:r>
            <a:r>
              <a:rPr lang="fr-FR" dirty="0" smtClean="0">
                <a:solidFill>
                  <a:schemeClr val="bg1"/>
                </a:solidFill>
              </a:rPr>
              <a:t>actions inhabituelles qui sont terminées</a:t>
            </a:r>
            <a:r>
              <a:rPr lang="fr-FR" dirty="0" smtClean="0">
                <a:solidFill>
                  <a:schemeClr val="bg1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fr-FR" sz="2400" i="1" dirty="0" smtClean="0">
                <a:solidFill>
                  <a:schemeClr val="bg1"/>
                </a:solidFill>
              </a:rPr>
              <a:t>Ce jour-là, il </a:t>
            </a:r>
            <a:r>
              <a:rPr lang="fr-FR" sz="2400" i="1" dirty="0" smtClean="0">
                <a:solidFill>
                  <a:srgbClr val="33CC33"/>
                </a:solidFill>
              </a:rPr>
              <a:t>a mis </a:t>
            </a:r>
            <a:r>
              <a:rPr lang="fr-FR" sz="2400" i="1" dirty="0" smtClean="0">
                <a:solidFill>
                  <a:schemeClr val="bg1"/>
                </a:solidFill>
              </a:rPr>
              <a:t>un chapeau.</a:t>
            </a:r>
            <a:endParaRPr lang="fr-FR" sz="2400" i="1" dirty="0" smtClean="0">
              <a:solidFill>
                <a:schemeClr val="bg1"/>
              </a:solidFill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1691680" y="4699992"/>
            <a:ext cx="0" cy="4572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6948264" y="4699992"/>
            <a:ext cx="0" cy="457200"/>
          </a:xfrm>
          <a:prstGeom prst="straightConnector1">
            <a:avLst/>
          </a:prstGeom>
          <a:ln w="38100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64620" y="980728"/>
            <a:ext cx="8229600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fr-F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chemeClr val="bg1"/>
                </a:solidFill>
              </a:rPr>
              <a:t>Le </a:t>
            </a:r>
            <a:r>
              <a:rPr lang="fr-FR" dirty="0" smtClean="0">
                <a:solidFill>
                  <a:srgbClr val="33CC33"/>
                </a:solidFill>
              </a:rPr>
              <a:t>passé composé </a:t>
            </a:r>
            <a:r>
              <a:rPr lang="fr-FR" dirty="0" smtClean="0">
                <a:solidFill>
                  <a:schemeClr val="bg1"/>
                </a:solidFill>
              </a:rPr>
              <a:t>permet d’exprimer :</a:t>
            </a:r>
          </a:p>
        </p:txBody>
      </p:sp>
    </p:spTree>
    <p:extLst>
      <p:ext uri="{BB962C8B-B14F-4D97-AF65-F5344CB8AC3E}">
        <p14:creationId xmlns:p14="http://schemas.microsoft.com/office/powerpoint/2010/main" val="3740123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 passé </a:t>
            </a:r>
            <a:r>
              <a:rPr lang="fr-FR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composé </a:t>
            </a:r>
            <a:r>
              <a:rPr lang="fr-FR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de l’indicatif</a:t>
            </a:r>
            <a:endParaRPr lang="fr-FR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42929" y="1268760"/>
            <a:ext cx="8229600" cy="12961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fr-F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chemeClr val="bg1"/>
                </a:solidFill>
              </a:rPr>
              <a:t>Le </a:t>
            </a:r>
            <a:r>
              <a:rPr lang="fr-FR" dirty="0" smtClean="0">
                <a:solidFill>
                  <a:srgbClr val="33CC33"/>
                </a:solidFill>
              </a:rPr>
              <a:t>passé composé </a:t>
            </a:r>
            <a:r>
              <a:rPr lang="fr-FR" dirty="0" smtClean="0">
                <a:solidFill>
                  <a:schemeClr val="bg1"/>
                </a:solidFill>
              </a:rPr>
              <a:t>a donc exactement la même fonction que le passé simple.</a:t>
            </a: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>
          <a:xfrm>
            <a:off x="468569" y="2700286"/>
            <a:ext cx="8229600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fr-F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chemeClr val="bg1"/>
                </a:solidFill>
              </a:rPr>
              <a:t>A l’oral, il faut utiliser le </a:t>
            </a:r>
            <a:r>
              <a:rPr lang="fr-FR" dirty="0" smtClean="0">
                <a:solidFill>
                  <a:srgbClr val="33CC33"/>
                </a:solidFill>
              </a:rPr>
              <a:t>passé composé</a:t>
            </a:r>
            <a:r>
              <a:rPr lang="fr-FR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539552" y="3861048"/>
            <a:ext cx="8229600" cy="12961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fr-FR" dirty="0" smtClean="0">
              <a:solidFill>
                <a:schemeClr val="bg1"/>
              </a:solidFill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chemeClr val="bg1"/>
                </a:solidFill>
              </a:rPr>
              <a:t>Mais pas besoin de réfléchir, c’est ce que tu fais déjà  sans le savoir !</a:t>
            </a:r>
          </a:p>
        </p:txBody>
      </p:sp>
    </p:spTree>
    <p:extLst>
      <p:ext uri="{BB962C8B-B14F-4D97-AF65-F5344CB8AC3E}">
        <p14:creationId xmlns:p14="http://schemas.microsoft.com/office/powerpoint/2010/main" val="314796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33CC33"/>
                </a:solidFill>
              </a:rPr>
              <a:t>Avant d’apprendre à conjuguer le passé composé…</a:t>
            </a:r>
            <a:endParaRPr lang="fr-FR" dirty="0">
              <a:solidFill>
                <a:srgbClr val="33CC3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Pour conjuguer au passé composé, il faut savoir conjuguer </a:t>
            </a:r>
            <a:r>
              <a:rPr lang="fr-FR" dirty="0">
                <a:solidFill>
                  <a:srgbClr val="33CC33"/>
                </a:solidFill>
              </a:rPr>
              <a:t>être</a:t>
            </a:r>
            <a:r>
              <a:rPr lang="fr-FR" dirty="0"/>
              <a:t> et </a:t>
            </a:r>
            <a:r>
              <a:rPr lang="fr-FR" dirty="0">
                <a:solidFill>
                  <a:srgbClr val="33CC33"/>
                </a:solidFill>
              </a:rPr>
              <a:t>avoir</a:t>
            </a:r>
            <a:r>
              <a:rPr lang="fr-FR" dirty="0"/>
              <a:t> au présent.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4572000" y="3284984"/>
            <a:ext cx="1339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33CC33"/>
                </a:solidFill>
              </a:rPr>
              <a:t>être</a:t>
            </a:r>
            <a:endParaRPr lang="fr-FR" sz="2000" b="1" dirty="0">
              <a:solidFill>
                <a:srgbClr val="33CC33"/>
              </a:solidFill>
              <a:effectLst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689102" y="3722256"/>
            <a:ext cx="16997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Je suis</a:t>
            </a:r>
          </a:p>
          <a:p>
            <a:r>
              <a:rPr lang="fr-FR" sz="2000" dirty="0" smtClean="0">
                <a:effectLst/>
              </a:rPr>
              <a:t>Tu es</a:t>
            </a:r>
          </a:p>
          <a:p>
            <a:r>
              <a:rPr lang="fr-FR" sz="2000" dirty="0" smtClean="0"/>
              <a:t>Il est</a:t>
            </a:r>
          </a:p>
          <a:p>
            <a:r>
              <a:rPr lang="fr-FR" sz="2000" dirty="0" smtClean="0">
                <a:effectLst/>
              </a:rPr>
              <a:t>Nous sommes</a:t>
            </a:r>
          </a:p>
          <a:p>
            <a:r>
              <a:rPr lang="fr-FR" sz="2000" dirty="0" smtClean="0"/>
              <a:t>Vous êtes</a:t>
            </a:r>
          </a:p>
          <a:p>
            <a:r>
              <a:rPr lang="fr-FR" sz="2000" dirty="0" smtClean="0"/>
              <a:t>El</a:t>
            </a:r>
            <a:r>
              <a:rPr lang="fr-FR" sz="2000" dirty="0" smtClean="0">
                <a:effectLst/>
              </a:rPr>
              <a:t>les </a:t>
            </a:r>
            <a:r>
              <a:rPr lang="fr-FR" sz="2000" dirty="0" smtClean="0">
                <a:effectLst/>
              </a:rPr>
              <a:t>sont</a:t>
            </a:r>
            <a:endParaRPr lang="fr-FR" sz="2000" dirty="0">
              <a:effectLst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123728" y="3284984"/>
            <a:ext cx="1339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33CC33"/>
                </a:solidFill>
              </a:rPr>
              <a:t>avoir</a:t>
            </a:r>
            <a:endParaRPr lang="fr-FR" sz="2000" b="1" dirty="0">
              <a:solidFill>
                <a:srgbClr val="33CC33"/>
              </a:solidFill>
              <a:effectLst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008176" y="3722256"/>
            <a:ext cx="16997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J’ai</a:t>
            </a:r>
          </a:p>
          <a:p>
            <a:r>
              <a:rPr lang="fr-FR" sz="2000" dirty="0" smtClean="0"/>
              <a:t>Tu as </a:t>
            </a:r>
          </a:p>
          <a:p>
            <a:r>
              <a:rPr lang="fr-FR" sz="2000" dirty="0" smtClean="0"/>
              <a:t>Il a</a:t>
            </a:r>
          </a:p>
          <a:p>
            <a:r>
              <a:rPr lang="fr-FR" sz="2000" dirty="0" smtClean="0"/>
              <a:t>Nous avons</a:t>
            </a:r>
          </a:p>
          <a:p>
            <a:r>
              <a:rPr lang="fr-FR" sz="2000" dirty="0" smtClean="0"/>
              <a:t>Vous avez</a:t>
            </a:r>
          </a:p>
          <a:p>
            <a:r>
              <a:rPr lang="fr-FR" sz="2000" dirty="0" smtClean="0"/>
              <a:t>Elles </a:t>
            </a:r>
            <a:r>
              <a:rPr lang="fr-FR" sz="2000" dirty="0" smtClean="0"/>
              <a:t>ont</a:t>
            </a:r>
          </a:p>
        </p:txBody>
      </p:sp>
    </p:spTree>
    <p:extLst>
      <p:ext uri="{BB962C8B-B14F-4D97-AF65-F5344CB8AC3E}">
        <p14:creationId xmlns:p14="http://schemas.microsoft.com/office/powerpoint/2010/main" val="177393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33CC33"/>
                </a:solidFill>
              </a:rPr>
              <a:t>Avant d’apprendre à conjuguer le passé composé…</a:t>
            </a:r>
            <a:endParaRPr lang="fr-FR" dirty="0">
              <a:solidFill>
                <a:srgbClr val="33CC3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Il faut aussi être capable de former le participe passé d’un verbe.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56687" y="2636912"/>
            <a:ext cx="8229600" cy="1108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/>
              <a:t>Pour trouver le participe </a:t>
            </a:r>
            <a:r>
              <a:rPr lang="fr-FR" dirty="0" smtClean="0"/>
              <a:t>passé, </a:t>
            </a:r>
            <a:r>
              <a:rPr lang="fr-FR" dirty="0"/>
              <a:t>dans sa tête, on peut utiliser </a:t>
            </a:r>
            <a:r>
              <a:rPr lang="fr-FR" dirty="0" smtClean="0"/>
              <a:t>la formule « il a été… »</a:t>
            </a: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800" dirty="0"/>
          </a:p>
        </p:txBody>
      </p:sp>
      <p:sp>
        <p:nvSpPr>
          <p:cNvPr id="9" name="Rectangle 8"/>
          <p:cNvSpPr/>
          <p:nvPr/>
        </p:nvSpPr>
        <p:spPr>
          <a:xfrm>
            <a:off x="456687" y="3745632"/>
            <a:ext cx="3254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i="1" dirty="0"/>
              <a:t>Exemple : prendre </a:t>
            </a:r>
            <a:r>
              <a:rPr lang="fr-FR" i="1" dirty="0">
                <a:sym typeface="Wingdings" panose="05000000000000000000" pitchFamily="2" charset="2"/>
              </a:rPr>
              <a:t> il a été </a:t>
            </a:r>
            <a:r>
              <a:rPr lang="fr-FR" i="1" dirty="0">
                <a:solidFill>
                  <a:srgbClr val="33CC33"/>
                </a:solidFill>
                <a:sym typeface="Wingdings" panose="05000000000000000000" pitchFamily="2" charset="2"/>
              </a:rPr>
              <a:t>pris</a:t>
            </a:r>
            <a:endParaRPr lang="fr-FR" i="1" dirty="0">
              <a:solidFill>
                <a:srgbClr val="33CC33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36375" y="4114964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Participe passé des verbes en </a:t>
            </a:r>
            <a:r>
              <a:rPr lang="mr-IN" sz="2000" b="1" dirty="0" smtClean="0">
                <a:solidFill>
                  <a:srgbClr val="FF0000"/>
                </a:solidFill>
              </a:rPr>
              <a:t>–</a:t>
            </a:r>
            <a:r>
              <a:rPr lang="fr-FR" sz="2000" b="1" dirty="0" smtClean="0">
                <a:solidFill>
                  <a:srgbClr val="FF0000"/>
                </a:solidFill>
              </a:rPr>
              <a:t>er:</a:t>
            </a:r>
            <a:endParaRPr lang="fr-FR" sz="20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91162" y="4588422"/>
            <a:ext cx="12936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marcher</a:t>
            </a:r>
            <a:endParaRPr lang="fr-FR" sz="2000" dirty="0">
              <a:effectLst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809345" y="4588422"/>
            <a:ext cx="1339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march</a:t>
            </a:r>
            <a:r>
              <a:rPr lang="fr-FR" sz="2000" b="1" dirty="0" smtClean="0">
                <a:solidFill>
                  <a:srgbClr val="FF0000"/>
                </a:solidFill>
              </a:rPr>
              <a:t>é</a:t>
            </a:r>
            <a:endParaRPr lang="fr-FR" sz="20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70128" y="4943752"/>
            <a:ext cx="12936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danser</a:t>
            </a:r>
            <a:endParaRPr lang="fr-FR" sz="2000" dirty="0">
              <a:effectLst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847301" y="4943752"/>
            <a:ext cx="1339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dans</a:t>
            </a:r>
            <a:r>
              <a:rPr lang="fr-FR" sz="2000" b="1" dirty="0" smtClean="0">
                <a:solidFill>
                  <a:srgbClr val="FF0000"/>
                </a:solidFill>
              </a:rPr>
              <a:t>é</a:t>
            </a:r>
            <a:endParaRPr lang="fr-FR" sz="20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571487" y="4005064"/>
            <a:ext cx="4320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Participe passé des verbes </a:t>
            </a:r>
            <a:r>
              <a:rPr lang="fr-FR" sz="2000" b="1" dirty="0" smtClean="0">
                <a:solidFill>
                  <a:srgbClr val="FF0000"/>
                </a:solidFill>
              </a:rPr>
              <a:t>du 2</a:t>
            </a:r>
            <a:r>
              <a:rPr lang="fr-FR" sz="2000" b="1" baseline="30000" dirty="0" smtClean="0">
                <a:solidFill>
                  <a:srgbClr val="FF0000"/>
                </a:solidFill>
              </a:rPr>
              <a:t>ème</a:t>
            </a:r>
            <a:r>
              <a:rPr lang="fr-FR" sz="2000" b="1" dirty="0" smtClean="0">
                <a:solidFill>
                  <a:srgbClr val="FF0000"/>
                </a:solidFill>
              </a:rPr>
              <a:t> groupe :</a:t>
            </a:r>
            <a:endParaRPr lang="fr-FR" sz="20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4644008" y="4630421"/>
            <a:ext cx="12936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finir</a:t>
            </a:r>
            <a:endParaRPr lang="fr-FR" sz="2000" dirty="0">
              <a:effectLst/>
            </a:endParaRPr>
          </a:p>
        </p:txBody>
      </p:sp>
      <p:cxnSp>
        <p:nvCxnSpPr>
          <p:cNvPr id="19" name="Connecteur droit avec flèche 18"/>
          <p:cNvCxnSpPr/>
          <p:nvPr/>
        </p:nvCxnSpPr>
        <p:spPr>
          <a:xfrm>
            <a:off x="5580210" y="4830475"/>
            <a:ext cx="1255952" cy="1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6957727" y="4597197"/>
            <a:ext cx="1339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fin</a:t>
            </a:r>
            <a:r>
              <a:rPr lang="fr-FR" sz="2000" b="1" dirty="0" smtClean="0">
                <a:solidFill>
                  <a:srgbClr val="FF0000"/>
                </a:solidFill>
              </a:rPr>
              <a:t>i</a:t>
            </a:r>
            <a:endParaRPr lang="fr-FR" sz="20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644008" y="4966078"/>
            <a:ext cx="12936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grandir</a:t>
            </a:r>
            <a:endParaRPr lang="fr-FR" sz="2000" dirty="0">
              <a:effectLst/>
            </a:endParaRPr>
          </a:p>
        </p:txBody>
      </p:sp>
      <p:cxnSp>
        <p:nvCxnSpPr>
          <p:cNvPr id="22" name="Connecteur droit avec flèche 21"/>
          <p:cNvCxnSpPr/>
          <p:nvPr/>
        </p:nvCxnSpPr>
        <p:spPr>
          <a:xfrm>
            <a:off x="5580210" y="5239756"/>
            <a:ext cx="1255952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6940382" y="4993896"/>
            <a:ext cx="1339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grand</a:t>
            </a:r>
            <a:r>
              <a:rPr lang="fr-FR" sz="2000" b="1" dirty="0" smtClean="0">
                <a:solidFill>
                  <a:srgbClr val="FF0000"/>
                </a:solidFill>
              </a:rPr>
              <a:t>i</a:t>
            </a:r>
            <a:endParaRPr lang="fr-FR" sz="20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649105" y="5486722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Autres verbes:</a:t>
            </a:r>
            <a:endParaRPr lang="fr-FR" sz="20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18014" y="5821233"/>
            <a:ext cx="54335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/>
              <a:t>être : </a:t>
            </a:r>
            <a:r>
              <a:rPr lang="fr-FR" sz="2000" b="1" dirty="0" smtClean="0">
                <a:solidFill>
                  <a:srgbClr val="FF0000"/>
                </a:solidFill>
              </a:rPr>
              <a:t>été	</a:t>
            </a:r>
            <a:r>
              <a:rPr lang="fr-FR" sz="2000" dirty="0" smtClean="0"/>
              <a:t>avoir: </a:t>
            </a:r>
            <a:r>
              <a:rPr lang="fr-FR" sz="2000" b="1" dirty="0" smtClean="0">
                <a:solidFill>
                  <a:srgbClr val="FF0000"/>
                </a:solidFill>
              </a:rPr>
              <a:t>eu	</a:t>
            </a:r>
            <a:r>
              <a:rPr lang="fr-FR" sz="2000" b="1" dirty="0" smtClean="0">
                <a:solidFill>
                  <a:srgbClr val="FF0000"/>
                </a:solidFill>
              </a:rPr>
              <a:t>	</a:t>
            </a:r>
            <a:r>
              <a:rPr lang="fr-FR" sz="2000" dirty="0" smtClean="0"/>
              <a:t>faire </a:t>
            </a:r>
            <a:r>
              <a:rPr lang="fr-FR" sz="2000" dirty="0"/>
              <a:t>: </a:t>
            </a:r>
            <a:r>
              <a:rPr lang="fr-FR" sz="2000" b="1" dirty="0" smtClean="0">
                <a:solidFill>
                  <a:srgbClr val="FF0000"/>
                </a:solidFill>
              </a:rPr>
              <a:t>fait</a:t>
            </a:r>
          </a:p>
          <a:p>
            <a:r>
              <a:rPr lang="fr-FR" sz="2000" dirty="0" smtClean="0"/>
              <a:t>voir </a:t>
            </a:r>
            <a:r>
              <a:rPr lang="fr-FR" sz="2000" dirty="0"/>
              <a:t>: </a:t>
            </a:r>
            <a:r>
              <a:rPr lang="fr-FR" sz="2000" b="1" dirty="0" smtClean="0">
                <a:solidFill>
                  <a:srgbClr val="FF0000"/>
                </a:solidFill>
              </a:rPr>
              <a:t>vu		</a:t>
            </a:r>
            <a:r>
              <a:rPr lang="fr-FR" sz="2000" dirty="0" smtClean="0"/>
              <a:t>mettre </a:t>
            </a:r>
            <a:r>
              <a:rPr lang="fr-FR" sz="2000" dirty="0"/>
              <a:t>: </a:t>
            </a:r>
            <a:r>
              <a:rPr lang="fr-FR" sz="2000" b="1" dirty="0" smtClean="0">
                <a:solidFill>
                  <a:srgbClr val="FF0000"/>
                </a:solidFill>
              </a:rPr>
              <a:t>mis	</a:t>
            </a:r>
            <a:r>
              <a:rPr lang="fr-FR" sz="2000" dirty="0" smtClean="0"/>
              <a:t>pouvoir </a:t>
            </a:r>
            <a:r>
              <a:rPr lang="fr-FR" sz="2000" dirty="0"/>
              <a:t>: </a:t>
            </a:r>
            <a:r>
              <a:rPr lang="fr-FR" sz="2000" b="1" dirty="0" smtClean="0">
                <a:solidFill>
                  <a:srgbClr val="FF0000"/>
                </a:solidFill>
              </a:rPr>
              <a:t>pu</a:t>
            </a:r>
            <a:endParaRPr lang="fr-FR" sz="2000" b="1" dirty="0">
              <a:solidFill>
                <a:srgbClr val="FF0000"/>
              </a:solidFill>
            </a:endParaRPr>
          </a:p>
        </p:txBody>
      </p:sp>
      <p:cxnSp>
        <p:nvCxnSpPr>
          <p:cNvPr id="38" name="Connecteur droit avec flèche 37"/>
          <p:cNvCxnSpPr/>
          <p:nvPr/>
        </p:nvCxnSpPr>
        <p:spPr>
          <a:xfrm flipV="1">
            <a:off x="1457565" y="4797251"/>
            <a:ext cx="1214575" cy="1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>
            <a:off x="1457565" y="5206532"/>
            <a:ext cx="1214575" cy="0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471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9" grpId="0"/>
      <p:bldP spid="10" grpId="0"/>
      <p:bldP spid="11" grpId="0"/>
      <p:bldP spid="12" grpId="0"/>
      <p:bldP spid="14" grpId="0"/>
      <p:bldP spid="16" grpId="0"/>
      <p:bldP spid="17" grpId="0"/>
      <p:bldP spid="18" grpId="0"/>
      <p:bldP spid="20" grpId="0"/>
      <p:bldP spid="21" grpId="0"/>
      <p:bldP spid="23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33CC33"/>
                </a:solidFill>
              </a:rPr>
              <a:t>Conjuguer le passé composé.</a:t>
            </a:r>
            <a:endParaRPr lang="fr-FR" dirty="0">
              <a:solidFill>
                <a:srgbClr val="33CC33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291264" cy="1152129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Le passé composé est comme son nom l’indique, un temps composé. 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456687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/>
              <a:t>Cela veut dire qu’il est composé de deux mots :</a:t>
            </a: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endParaRPr lang="fr-FR" sz="2800" dirty="0"/>
          </a:p>
        </p:txBody>
      </p:sp>
      <p:sp>
        <p:nvSpPr>
          <p:cNvPr id="26" name="Espace réservé du contenu 2"/>
          <p:cNvSpPr txBox="1">
            <a:spLocks/>
          </p:cNvSpPr>
          <p:nvPr/>
        </p:nvSpPr>
        <p:spPr>
          <a:xfrm>
            <a:off x="1043608" y="4005064"/>
            <a:ext cx="2666769" cy="151216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 smtClean="0"/>
              <a:t>L’auxiliaire </a:t>
            </a:r>
          </a:p>
          <a:p>
            <a:pPr marL="0" indent="0" algn="ctr">
              <a:buNone/>
            </a:pPr>
            <a:r>
              <a:rPr lang="fr-FR" dirty="0" smtClean="0"/>
              <a:t>avoir ou être </a:t>
            </a:r>
          </a:p>
          <a:p>
            <a:pPr marL="0" indent="0" algn="ctr">
              <a:buNone/>
            </a:pPr>
            <a:r>
              <a:rPr lang="fr-FR" dirty="0" smtClean="0"/>
              <a:t>au présent</a:t>
            </a:r>
            <a:endParaRPr lang="fr-FR" dirty="0"/>
          </a:p>
          <a:p>
            <a:pPr marL="0" indent="0" algn="ctr">
              <a:buFont typeface="Arial" panose="020B0604020202020204" pitchFamily="34" charset="0"/>
              <a:buNone/>
            </a:pPr>
            <a:endParaRPr lang="fr-FR" sz="2800" dirty="0"/>
          </a:p>
        </p:txBody>
      </p:sp>
      <p:sp>
        <p:nvSpPr>
          <p:cNvPr id="4" name="Croix 3"/>
          <p:cNvSpPr/>
          <p:nvPr/>
        </p:nvSpPr>
        <p:spPr>
          <a:xfrm>
            <a:off x="4067944" y="4401108"/>
            <a:ext cx="720080" cy="720080"/>
          </a:xfrm>
          <a:prstGeom prst="plus">
            <a:avLst>
              <a:gd name="adj" fmla="val 45959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space réservé du contenu 2"/>
          <p:cNvSpPr txBox="1">
            <a:spLocks/>
          </p:cNvSpPr>
          <p:nvPr/>
        </p:nvSpPr>
        <p:spPr>
          <a:xfrm>
            <a:off x="5145591" y="4005064"/>
            <a:ext cx="2666769" cy="1512168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 smtClean="0"/>
              <a:t>Le participe passé du verbe conjugué</a:t>
            </a:r>
            <a:endParaRPr lang="fr-FR" dirty="0"/>
          </a:p>
          <a:p>
            <a:pPr marL="0" indent="0" algn="ctr">
              <a:buFont typeface="Arial" panose="020B0604020202020204" pitchFamily="34" charset="0"/>
              <a:buNone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792094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26" grpId="0" animBg="1"/>
      <p:bldP spid="4" grpId="0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33CC33"/>
                </a:solidFill>
              </a:rPr>
              <a:t>le passé composé (auxiliaire avoir)</a:t>
            </a:r>
            <a:endParaRPr lang="fr-FR" dirty="0">
              <a:solidFill>
                <a:srgbClr val="33CC33"/>
              </a:solidFill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203848" y="1697103"/>
            <a:ext cx="1595033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u="sng" dirty="0" smtClean="0">
                <a:solidFill>
                  <a:srgbClr val="FF0000"/>
                </a:solidFill>
              </a:rPr>
              <a:t>Marcher </a:t>
            </a:r>
            <a:endParaRPr lang="fr-FR" u="sng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800" u="sng" dirty="0">
              <a:solidFill>
                <a:srgbClr val="FF0000"/>
              </a:solidFill>
            </a:endParaRPr>
          </a:p>
        </p:txBody>
      </p:sp>
      <p:sp>
        <p:nvSpPr>
          <p:cNvPr id="26" name="Espace réservé du contenu 2"/>
          <p:cNvSpPr txBox="1">
            <a:spLocks/>
          </p:cNvSpPr>
          <p:nvPr/>
        </p:nvSpPr>
        <p:spPr>
          <a:xfrm>
            <a:off x="1043608" y="2492896"/>
            <a:ext cx="2666769" cy="3024336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dirty="0" smtClean="0"/>
              <a:t>j’</a:t>
            </a:r>
            <a:r>
              <a:rPr lang="fr-FR" dirty="0" smtClean="0">
                <a:solidFill>
                  <a:srgbClr val="FF0000"/>
                </a:solidFill>
              </a:rPr>
              <a:t>ai</a:t>
            </a:r>
          </a:p>
          <a:p>
            <a:pPr marL="0" indent="0" algn="r">
              <a:buNone/>
            </a:pPr>
            <a:r>
              <a:rPr lang="fr-FR" dirty="0" smtClean="0"/>
              <a:t>tu </a:t>
            </a:r>
            <a:r>
              <a:rPr lang="fr-FR" dirty="0" smtClean="0">
                <a:solidFill>
                  <a:srgbClr val="FF0000"/>
                </a:solidFill>
              </a:rPr>
              <a:t>as</a:t>
            </a:r>
          </a:p>
          <a:p>
            <a:pPr marL="0" indent="0" algn="r">
              <a:buNone/>
            </a:pPr>
            <a:r>
              <a:rPr lang="fr-FR" dirty="0" smtClean="0"/>
              <a:t>il </a:t>
            </a:r>
            <a:r>
              <a:rPr lang="fr-FR" dirty="0" smtClean="0">
                <a:solidFill>
                  <a:srgbClr val="FF0000"/>
                </a:solidFill>
              </a:rPr>
              <a:t>a</a:t>
            </a:r>
          </a:p>
          <a:p>
            <a:pPr marL="0" indent="0" algn="r">
              <a:buNone/>
            </a:pPr>
            <a:r>
              <a:rPr lang="fr-FR" dirty="0" smtClean="0"/>
              <a:t>nous </a:t>
            </a:r>
            <a:r>
              <a:rPr lang="fr-FR" dirty="0" smtClean="0">
                <a:solidFill>
                  <a:srgbClr val="FF0000"/>
                </a:solidFill>
              </a:rPr>
              <a:t>avons</a:t>
            </a:r>
          </a:p>
          <a:p>
            <a:pPr marL="0" indent="0" algn="r">
              <a:buNone/>
            </a:pPr>
            <a:r>
              <a:rPr lang="fr-FR" dirty="0" smtClean="0"/>
              <a:t>vous </a:t>
            </a:r>
            <a:r>
              <a:rPr lang="fr-FR" dirty="0" smtClean="0">
                <a:solidFill>
                  <a:srgbClr val="FF0000"/>
                </a:solidFill>
              </a:rPr>
              <a:t>avez</a:t>
            </a:r>
          </a:p>
          <a:p>
            <a:pPr marL="0" indent="0" algn="r">
              <a:buNone/>
            </a:pPr>
            <a:r>
              <a:rPr lang="fr-FR" dirty="0" smtClean="0"/>
              <a:t>elles </a:t>
            </a:r>
            <a:r>
              <a:rPr lang="fr-FR" dirty="0" smtClean="0">
                <a:solidFill>
                  <a:srgbClr val="FF0000"/>
                </a:solidFill>
              </a:rPr>
              <a:t>ont</a:t>
            </a:r>
          </a:p>
          <a:p>
            <a:pPr marL="0" indent="0" algn="r">
              <a:buFont typeface="Arial" panose="020B0604020202020204" pitchFamily="34" charset="0"/>
              <a:buNone/>
            </a:pPr>
            <a:endParaRPr lang="fr-FR" sz="2800" dirty="0"/>
          </a:p>
        </p:txBody>
      </p:sp>
      <p:sp>
        <p:nvSpPr>
          <p:cNvPr id="27" name="Espace réservé du contenu 2"/>
          <p:cNvSpPr txBox="1">
            <a:spLocks/>
          </p:cNvSpPr>
          <p:nvPr/>
        </p:nvSpPr>
        <p:spPr>
          <a:xfrm>
            <a:off x="3710377" y="2494131"/>
            <a:ext cx="2016224" cy="3023101"/>
          </a:xfrm>
          <a:prstGeom prst="rect">
            <a:avLst/>
          </a:prstGeom>
          <a:noFill/>
          <a:ln w="28575">
            <a:noFill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/>
              <a:t>march</a:t>
            </a:r>
            <a:r>
              <a:rPr lang="fr-FR" dirty="0" smtClean="0">
                <a:solidFill>
                  <a:srgbClr val="FF0000"/>
                </a:solidFill>
              </a:rPr>
              <a:t>é</a:t>
            </a:r>
          </a:p>
          <a:p>
            <a:pPr marL="0" indent="0">
              <a:buNone/>
            </a:pPr>
            <a:r>
              <a:rPr lang="fr-FR" dirty="0" smtClean="0"/>
              <a:t>march</a:t>
            </a:r>
            <a:r>
              <a:rPr lang="fr-FR" dirty="0" smtClean="0">
                <a:solidFill>
                  <a:srgbClr val="FF0000"/>
                </a:solidFill>
              </a:rPr>
              <a:t>é</a:t>
            </a:r>
          </a:p>
          <a:p>
            <a:pPr marL="0" indent="0">
              <a:buNone/>
            </a:pPr>
            <a:r>
              <a:rPr lang="fr-FR" dirty="0" smtClean="0"/>
              <a:t>march</a:t>
            </a:r>
            <a:r>
              <a:rPr lang="fr-FR" dirty="0" smtClean="0">
                <a:solidFill>
                  <a:srgbClr val="FF0000"/>
                </a:solidFill>
              </a:rPr>
              <a:t>é</a:t>
            </a:r>
          </a:p>
          <a:p>
            <a:pPr marL="0" indent="0">
              <a:buNone/>
            </a:pPr>
            <a:r>
              <a:rPr lang="fr-FR" dirty="0" smtClean="0"/>
              <a:t>march</a:t>
            </a:r>
            <a:r>
              <a:rPr lang="fr-FR" dirty="0" smtClean="0">
                <a:solidFill>
                  <a:srgbClr val="FF0000"/>
                </a:solidFill>
              </a:rPr>
              <a:t>é</a:t>
            </a:r>
          </a:p>
          <a:p>
            <a:pPr marL="0" indent="0">
              <a:buNone/>
            </a:pPr>
            <a:r>
              <a:rPr lang="fr-FR" dirty="0" smtClean="0"/>
              <a:t>march</a:t>
            </a:r>
            <a:r>
              <a:rPr lang="fr-FR" dirty="0" smtClean="0">
                <a:solidFill>
                  <a:srgbClr val="FF0000"/>
                </a:solidFill>
              </a:rPr>
              <a:t>é</a:t>
            </a:r>
          </a:p>
          <a:p>
            <a:pPr marL="0" indent="0">
              <a:buNone/>
            </a:pPr>
            <a:r>
              <a:rPr lang="fr-FR" dirty="0" smtClean="0"/>
              <a:t>march</a:t>
            </a:r>
            <a:r>
              <a:rPr lang="fr-FR" dirty="0" smtClean="0">
                <a:solidFill>
                  <a:srgbClr val="FF0000"/>
                </a:solidFill>
              </a:rPr>
              <a:t>é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800" dirty="0"/>
          </a:p>
        </p:txBody>
      </p:sp>
      <p:sp>
        <p:nvSpPr>
          <p:cNvPr id="6" name="ZoneTexte 5"/>
          <p:cNvSpPr txBox="1"/>
          <p:nvPr/>
        </p:nvSpPr>
        <p:spPr>
          <a:xfrm>
            <a:off x="6236086" y="3068960"/>
            <a:ext cx="2160240" cy="156966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Tous les verbes en </a:t>
            </a:r>
            <a:r>
              <a:rPr lang="fr-FR" sz="2400" dirty="0" smtClean="0">
                <a:solidFill>
                  <a:srgbClr val="FF0000"/>
                </a:solidFill>
              </a:rPr>
              <a:t>-er</a:t>
            </a:r>
            <a:r>
              <a:rPr lang="fr-FR" sz="2400" dirty="0" smtClean="0"/>
              <a:t> font leur participe passé en </a:t>
            </a:r>
            <a:r>
              <a:rPr lang="fr-FR" sz="2400" dirty="0" smtClean="0">
                <a:solidFill>
                  <a:srgbClr val="FF0000"/>
                </a:solidFill>
              </a:rPr>
              <a:t>-é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92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33CC33"/>
                </a:solidFill>
              </a:rPr>
              <a:t>le passé composé (auxiliaire avoir)</a:t>
            </a:r>
            <a:endParaRPr lang="fr-FR" dirty="0">
              <a:solidFill>
                <a:srgbClr val="33CC33"/>
              </a:solidFill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3203848" y="1697103"/>
            <a:ext cx="1595033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u="sng" dirty="0" smtClean="0">
                <a:solidFill>
                  <a:srgbClr val="FF0000"/>
                </a:solidFill>
              </a:rPr>
              <a:t>finir </a:t>
            </a:r>
            <a:endParaRPr lang="fr-FR" u="sng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800" u="sng" dirty="0">
              <a:solidFill>
                <a:srgbClr val="FF0000"/>
              </a:solidFill>
            </a:endParaRPr>
          </a:p>
        </p:txBody>
      </p:sp>
      <p:sp>
        <p:nvSpPr>
          <p:cNvPr id="26" name="Espace réservé du contenu 2"/>
          <p:cNvSpPr txBox="1">
            <a:spLocks/>
          </p:cNvSpPr>
          <p:nvPr/>
        </p:nvSpPr>
        <p:spPr>
          <a:xfrm>
            <a:off x="1043608" y="2492896"/>
            <a:ext cx="2666769" cy="3024336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fr-FR" dirty="0" smtClean="0"/>
              <a:t>j’</a:t>
            </a:r>
            <a:r>
              <a:rPr lang="fr-FR" dirty="0" smtClean="0">
                <a:solidFill>
                  <a:srgbClr val="FF0000"/>
                </a:solidFill>
              </a:rPr>
              <a:t>ai</a:t>
            </a:r>
          </a:p>
          <a:p>
            <a:pPr marL="0" indent="0" algn="r">
              <a:buNone/>
            </a:pPr>
            <a:r>
              <a:rPr lang="fr-FR" dirty="0" smtClean="0"/>
              <a:t>tu </a:t>
            </a:r>
            <a:r>
              <a:rPr lang="fr-FR" dirty="0" smtClean="0">
                <a:solidFill>
                  <a:srgbClr val="FF0000"/>
                </a:solidFill>
              </a:rPr>
              <a:t>as</a:t>
            </a:r>
          </a:p>
          <a:p>
            <a:pPr marL="0" indent="0" algn="r">
              <a:buNone/>
            </a:pPr>
            <a:r>
              <a:rPr lang="fr-FR" dirty="0" smtClean="0"/>
              <a:t>il </a:t>
            </a:r>
            <a:r>
              <a:rPr lang="fr-FR" dirty="0" smtClean="0">
                <a:solidFill>
                  <a:srgbClr val="FF0000"/>
                </a:solidFill>
              </a:rPr>
              <a:t>a</a:t>
            </a:r>
          </a:p>
          <a:p>
            <a:pPr marL="0" indent="0" algn="r">
              <a:buNone/>
            </a:pPr>
            <a:r>
              <a:rPr lang="fr-FR" dirty="0" smtClean="0"/>
              <a:t>nous </a:t>
            </a:r>
            <a:r>
              <a:rPr lang="fr-FR" dirty="0" smtClean="0">
                <a:solidFill>
                  <a:srgbClr val="FF0000"/>
                </a:solidFill>
              </a:rPr>
              <a:t>avons</a:t>
            </a:r>
          </a:p>
          <a:p>
            <a:pPr marL="0" indent="0" algn="r">
              <a:buNone/>
            </a:pPr>
            <a:r>
              <a:rPr lang="fr-FR" dirty="0" smtClean="0"/>
              <a:t>vous </a:t>
            </a:r>
            <a:r>
              <a:rPr lang="fr-FR" dirty="0" smtClean="0">
                <a:solidFill>
                  <a:srgbClr val="FF0000"/>
                </a:solidFill>
              </a:rPr>
              <a:t>avez</a:t>
            </a:r>
          </a:p>
          <a:p>
            <a:pPr marL="0" indent="0" algn="r">
              <a:buNone/>
            </a:pPr>
            <a:r>
              <a:rPr lang="fr-FR" dirty="0" smtClean="0"/>
              <a:t>elles </a:t>
            </a:r>
            <a:r>
              <a:rPr lang="fr-FR" dirty="0" smtClean="0">
                <a:solidFill>
                  <a:srgbClr val="FF0000"/>
                </a:solidFill>
              </a:rPr>
              <a:t>ont</a:t>
            </a:r>
          </a:p>
          <a:p>
            <a:pPr marL="0" indent="0" algn="r">
              <a:buFont typeface="Arial" panose="020B0604020202020204" pitchFamily="34" charset="0"/>
              <a:buNone/>
            </a:pPr>
            <a:endParaRPr lang="fr-FR" sz="2800" dirty="0"/>
          </a:p>
        </p:txBody>
      </p:sp>
      <p:sp>
        <p:nvSpPr>
          <p:cNvPr id="27" name="Espace réservé du contenu 2"/>
          <p:cNvSpPr txBox="1">
            <a:spLocks/>
          </p:cNvSpPr>
          <p:nvPr/>
        </p:nvSpPr>
        <p:spPr>
          <a:xfrm>
            <a:off x="3710377" y="2494131"/>
            <a:ext cx="2016224" cy="3023101"/>
          </a:xfrm>
          <a:prstGeom prst="rect">
            <a:avLst/>
          </a:prstGeom>
          <a:noFill/>
          <a:ln w="28575">
            <a:noFill/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000" dirty="0" smtClean="0"/>
              <a:t>fin</a:t>
            </a:r>
            <a:r>
              <a:rPr lang="fr-FR" sz="3000" dirty="0" smtClean="0">
                <a:solidFill>
                  <a:srgbClr val="FF0000"/>
                </a:solidFill>
              </a:rPr>
              <a:t>i</a:t>
            </a:r>
          </a:p>
          <a:p>
            <a:pPr marL="0" indent="0">
              <a:buNone/>
            </a:pPr>
            <a:r>
              <a:rPr lang="fr-FR" sz="3000" dirty="0"/>
              <a:t>fin</a:t>
            </a:r>
            <a:r>
              <a:rPr lang="fr-FR" sz="3000" dirty="0">
                <a:solidFill>
                  <a:srgbClr val="FF0000"/>
                </a:solidFill>
              </a:rPr>
              <a:t>i</a:t>
            </a:r>
          </a:p>
          <a:p>
            <a:pPr marL="0" indent="0">
              <a:buNone/>
            </a:pPr>
            <a:r>
              <a:rPr lang="fr-FR" sz="3000" dirty="0"/>
              <a:t>fin</a:t>
            </a:r>
            <a:r>
              <a:rPr lang="fr-FR" sz="3000" dirty="0">
                <a:solidFill>
                  <a:srgbClr val="FF0000"/>
                </a:solidFill>
              </a:rPr>
              <a:t>i</a:t>
            </a:r>
          </a:p>
          <a:p>
            <a:pPr marL="0" indent="0">
              <a:buNone/>
            </a:pPr>
            <a:r>
              <a:rPr lang="fr-FR" sz="3000" dirty="0"/>
              <a:t>fin</a:t>
            </a:r>
            <a:r>
              <a:rPr lang="fr-FR" sz="3000" dirty="0">
                <a:solidFill>
                  <a:srgbClr val="FF0000"/>
                </a:solidFill>
              </a:rPr>
              <a:t>i</a:t>
            </a:r>
          </a:p>
          <a:p>
            <a:pPr marL="0" indent="0">
              <a:buNone/>
            </a:pPr>
            <a:r>
              <a:rPr lang="fr-FR" sz="3000" dirty="0"/>
              <a:t>fin</a:t>
            </a:r>
            <a:r>
              <a:rPr lang="fr-FR" sz="3000" dirty="0">
                <a:solidFill>
                  <a:srgbClr val="FF0000"/>
                </a:solidFill>
              </a:rPr>
              <a:t>i</a:t>
            </a:r>
          </a:p>
          <a:p>
            <a:pPr marL="0" indent="0">
              <a:buNone/>
            </a:pPr>
            <a:r>
              <a:rPr lang="fr-FR" sz="3000" dirty="0"/>
              <a:t>fin</a:t>
            </a:r>
            <a:r>
              <a:rPr lang="fr-FR" sz="3000" dirty="0">
                <a:solidFill>
                  <a:srgbClr val="FF0000"/>
                </a:solidFill>
              </a:rPr>
              <a:t>i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2800" dirty="0"/>
          </a:p>
        </p:txBody>
      </p:sp>
      <p:sp>
        <p:nvSpPr>
          <p:cNvPr id="6" name="ZoneTexte 5"/>
          <p:cNvSpPr txBox="1"/>
          <p:nvPr/>
        </p:nvSpPr>
        <p:spPr>
          <a:xfrm>
            <a:off x="6236086" y="3068960"/>
            <a:ext cx="2160240" cy="193899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Tous les verbes du 2</a:t>
            </a:r>
            <a:r>
              <a:rPr lang="fr-FR" sz="2400" baseline="30000" dirty="0" smtClean="0"/>
              <a:t>ème</a:t>
            </a:r>
            <a:r>
              <a:rPr lang="fr-FR" sz="2400" dirty="0" smtClean="0"/>
              <a:t> groupe font leur participe passé en </a:t>
            </a:r>
            <a:r>
              <a:rPr lang="fr-FR" sz="2400" dirty="0" smtClean="0">
                <a:solidFill>
                  <a:srgbClr val="FF0000"/>
                </a:solidFill>
              </a:rPr>
              <a:t>-i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75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642</Words>
  <Application>Microsoft Office PowerPoint</Application>
  <PresentationFormat>Affichage à l'écran (4:3)</PresentationFormat>
  <Paragraphs>186</Paragraphs>
  <Slides>14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1_Thème Office</vt:lpstr>
      <vt:lpstr>Conjugaison</vt:lpstr>
      <vt:lpstr>Conjugaison</vt:lpstr>
      <vt:lpstr>Le passé composé de l’indicatif</vt:lpstr>
      <vt:lpstr>Le passé composé de l’indicatif</vt:lpstr>
      <vt:lpstr>Avant d’apprendre à conjuguer le passé composé…</vt:lpstr>
      <vt:lpstr>Avant d’apprendre à conjuguer le passé composé…</vt:lpstr>
      <vt:lpstr>Conjuguer le passé composé.</vt:lpstr>
      <vt:lpstr>le passé composé (auxiliaire avoir)</vt:lpstr>
      <vt:lpstr>le passé composé (auxiliaire avoir)</vt:lpstr>
      <vt:lpstr>le passé composé (auxiliaire avoir)</vt:lpstr>
      <vt:lpstr>le passé composé (auxiliaire avoir)</vt:lpstr>
      <vt:lpstr>le passé composé (auxiliaire être)</vt:lpstr>
      <vt:lpstr>le passé composé (auxiliaire être)</vt:lpstr>
      <vt:lpstr>En résumé…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Conjugaison</dc:title>
  <dc:creator>Utilisateur</dc:creator>
  <cp:lastModifiedBy>Utilisateur</cp:lastModifiedBy>
  <cp:revision>22</cp:revision>
  <dcterms:created xsi:type="dcterms:W3CDTF">2020-05-28T12:05:02Z</dcterms:created>
  <dcterms:modified xsi:type="dcterms:W3CDTF">2021-04-12T09:39:46Z</dcterms:modified>
</cp:coreProperties>
</file>