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1" r:id="rId3"/>
    <p:sldId id="26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9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3" autoAdjust="0"/>
    <p:restoredTop sz="94707" autoAdjust="0"/>
  </p:normalViewPr>
  <p:slideViewPr>
    <p:cSldViewPr>
      <p:cViewPr varScale="1">
        <p:scale>
          <a:sx n="107" d="100"/>
          <a:sy n="10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DAA84-1248-477E-A6D7-A9206194CA63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5B69-9CE0-4A33-8DA9-77358997B8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12/04/2021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6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composé 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llipse 9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C7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avoir)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1697103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avoir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2492896"/>
            <a:ext cx="2666769" cy="3024336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FF0000"/>
                </a:solidFill>
              </a:rPr>
              <a:t>ai</a:t>
            </a:r>
          </a:p>
          <a:p>
            <a:pPr marL="0" indent="0" algn="r">
              <a:buNone/>
            </a:pPr>
            <a:r>
              <a:rPr lang="fr-FR" dirty="0" smtClean="0"/>
              <a:t>tu </a:t>
            </a:r>
            <a:r>
              <a:rPr lang="fr-FR" dirty="0" smtClean="0">
                <a:solidFill>
                  <a:srgbClr val="FF0000"/>
                </a:solidFill>
              </a:rPr>
              <a:t>as</a:t>
            </a:r>
          </a:p>
          <a:p>
            <a:pPr marL="0" indent="0" algn="r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</a:p>
          <a:p>
            <a:pPr marL="0" indent="0" algn="r">
              <a:buNone/>
            </a:pPr>
            <a:r>
              <a:rPr lang="fr-FR" dirty="0" smtClean="0"/>
              <a:t>nous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0" indent="0" algn="r">
              <a:buNone/>
            </a:pPr>
            <a:r>
              <a:rPr lang="fr-FR" dirty="0" smtClean="0"/>
              <a:t>vous </a:t>
            </a:r>
            <a:r>
              <a:rPr lang="fr-FR" dirty="0" smtClean="0">
                <a:solidFill>
                  <a:srgbClr val="FF0000"/>
                </a:solidFill>
              </a:rPr>
              <a:t>avez</a:t>
            </a:r>
          </a:p>
          <a:p>
            <a:pPr marL="0" indent="0" algn="r">
              <a:buNone/>
            </a:pPr>
            <a:r>
              <a:rPr lang="fr-FR" dirty="0" smtClean="0"/>
              <a:t>elles </a:t>
            </a:r>
            <a:r>
              <a:rPr lang="fr-FR" dirty="0" smtClean="0">
                <a:solidFill>
                  <a:srgbClr val="FF0000"/>
                </a:solidFill>
              </a:rPr>
              <a:t>ont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2494131"/>
            <a:ext cx="2016224" cy="302310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eu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avoir)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1697103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être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2492896"/>
            <a:ext cx="2666769" cy="3024336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FF0000"/>
                </a:solidFill>
              </a:rPr>
              <a:t>ai</a:t>
            </a:r>
          </a:p>
          <a:p>
            <a:pPr marL="0" indent="0" algn="r">
              <a:buNone/>
            </a:pPr>
            <a:r>
              <a:rPr lang="fr-FR" dirty="0" smtClean="0"/>
              <a:t>tu </a:t>
            </a:r>
            <a:r>
              <a:rPr lang="fr-FR" dirty="0" smtClean="0">
                <a:solidFill>
                  <a:srgbClr val="FF0000"/>
                </a:solidFill>
              </a:rPr>
              <a:t>as</a:t>
            </a:r>
          </a:p>
          <a:p>
            <a:pPr marL="0" indent="0" algn="r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</a:p>
          <a:p>
            <a:pPr marL="0" indent="0" algn="r">
              <a:buNone/>
            </a:pPr>
            <a:r>
              <a:rPr lang="fr-FR" dirty="0" smtClean="0"/>
              <a:t>nous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0" indent="0" algn="r">
              <a:buNone/>
            </a:pPr>
            <a:r>
              <a:rPr lang="fr-FR" dirty="0" smtClean="0"/>
              <a:t>vous </a:t>
            </a:r>
            <a:r>
              <a:rPr lang="fr-FR" dirty="0" smtClean="0">
                <a:solidFill>
                  <a:srgbClr val="FF0000"/>
                </a:solidFill>
              </a:rPr>
              <a:t>avez</a:t>
            </a:r>
          </a:p>
          <a:p>
            <a:pPr marL="0" indent="0" algn="r">
              <a:buNone/>
            </a:pPr>
            <a:r>
              <a:rPr lang="fr-FR" dirty="0" smtClean="0"/>
              <a:t>elles </a:t>
            </a:r>
            <a:r>
              <a:rPr lang="fr-FR" dirty="0" smtClean="0">
                <a:solidFill>
                  <a:srgbClr val="FF0000"/>
                </a:solidFill>
              </a:rPr>
              <a:t>ont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2494131"/>
            <a:ext cx="2016224" cy="302310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été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être)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2489191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arriver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3140968"/>
            <a:ext cx="2666769" cy="316835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dirty="0" smtClean="0"/>
              <a:t>je </a:t>
            </a:r>
            <a:r>
              <a:rPr lang="fr-FR" sz="2400" dirty="0" smtClean="0">
                <a:solidFill>
                  <a:srgbClr val="FF0000"/>
                </a:solidFill>
              </a:rPr>
              <a:t>suis</a:t>
            </a:r>
          </a:p>
          <a:p>
            <a:pPr marL="0" indent="0" algn="r">
              <a:buNone/>
            </a:pPr>
            <a:r>
              <a:rPr lang="fr-FR" sz="2400" dirty="0" smtClean="0"/>
              <a:t>tu </a:t>
            </a:r>
            <a:r>
              <a:rPr lang="fr-FR" sz="2400" dirty="0" smtClean="0">
                <a:solidFill>
                  <a:srgbClr val="FF0000"/>
                </a:solidFill>
              </a:rPr>
              <a:t>es</a:t>
            </a:r>
          </a:p>
          <a:p>
            <a:pPr marL="0" indent="0" algn="r">
              <a:buNone/>
            </a:pPr>
            <a:r>
              <a:rPr lang="fr-FR" sz="2400" dirty="0" smtClean="0"/>
              <a:t>il </a:t>
            </a:r>
            <a:r>
              <a:rPr lang="fr-FR" sz="2400" dirty="0" smtClean="0">
                <a:solidFill>
                  <a:srgbClr val="FF0000"/>
                </a:solidFill>
              </a:rPr>
              <a:t>est</a:t>
            </a:r>
          </a:p>
          <a:p>
            <a:pPr marL="0" indent="0" algn="r">
              <a:buNone/>
            </a:pPr>
            <a:r>
              <a:rPr lang="fr-FR" sz="2400" dirty="0" smtClean="0"/>
              <a:t>elle</a:t>
            </a:r>
            <a:r>
              <a:rPr lang="fr-FR" sz="2400" dirty="0" smtClean="0">
                <a:solidFill>
                  <a:srgbClr val="FF0000"/>
                </a:solidFill>
              </a:rPr>
              <a:t> est</a:t>
            </a:r>
          </a:p>
          <a:p>
            <a:pPr marL="0" indent="0" algn="r">
              <a:buNone/>
            </a:pPr>
            <a:r>
              <a:rPr lang="fr-FR" sz="2400" dirty="0" smtClean="0"/>
              <a:t>nous </a:t>
            </a:r>
            <a:r>
              <a:rPr lang="fr-FR" sz="2400" dirty="0" smtClean="0">
                <a:solidFill>
                  <a:srgbClr val="FF0000"/>
                </a:solidFill>
              </a:rPr>
              <a:t>sommes</a:t>
            </a:r>
          </a:p>
          <a:p>
            <a:pPr marL="0" indent="0" algn="r">
              <a:buNone/>
            </a:pPr>
            <a:r>
              <a:rPr lang="fr-FR" sz="2400" dirty="0" smtClean="0"/>
              <a:t>vous </a:t>
            </a:r>
            <a:r>
              <a:rPr lang="fr-FR" sz="2400" dirty="0" smtClean="0">
                <a:solidFill>
                  <a:srgbClr val="FF0000"/>
                </a:solidFill>
              </a:rPr>
              <a:t>êtes</a:t>
            </a:r>
          </a:p>
          <a:p>
            <a:pPr marL="0" indent="0" algn="r">
              <a:buNone/>
            </a:pPr>
            <a:r>
              <a:rPr lang="fr-FR" sz="2400" dirty="0" smtClean="0"/>
              <a:t>ils </a:t>
            </a:r>
            <a:r>
              <a:rPr lang="fr-FR" sz="2400" dirty="0" smtClean="0">
                <a:solidFill>
                  <a:srgbClr val="FF0000"/>
                </a:solidFill>
              </a:rPr>
              <a:t>sont</a:t>
            </a:r>
          </a:p>
          <a:p>
            <a:pPr marL="0" indent="0" algn="r">
              <a:buNone/>
            </a:pPr>
            <a:r>
              <a:rPr lang="fr-FR" sz="2400" dirty="0" smtClean="0"/>
              <a:t>elles</a:t>
            </a:r>
            <a:r>
              <a:rPr lang="fr-FR" sz="2400" dirty="0" smtClean="0">
                <a:solidFill>
                  <a:srgbClr val="FF0000"/>
                </a:solidFill>
              </a:rPr>
              <a:t> sont</a:t>
            </a:r>
            <a:endParaRPr lang="fr-FR" sz="2000" dirty="0" smtClean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3140968"/>
            <a:ext cx="2016224" cy="3456384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arrivé (e)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arrivé (e)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arrivé 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arrivée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arrivé(e)s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arrivé(e</a:t>
            </a:r>
            <a:r>
              <a:rPr lang="fr-FR" sz="2400" dirty="0" smtClean="0">
                <a:solidFill>
                  <a:srgbClr val="FF0000"/>
                </a:solidFill>
              </a:rPr>
              <a:t>)(s)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arrivés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arrivées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980728" cy="9807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2288" y="1487641"/>
            <a:ext cx="6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Avec l’auxiliaire être, le participe passé s’accorde en genre et en nombre avec le sujet !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3570982"/>
            <a:ext cx="2456174" cy="23083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Avec l’auxiliaire être, il faut donc toujours faire attention au sujet pour accorder le participe passé.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être)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2489191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partir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3140968"/>
            <a:ext cx="2666769" cy="316835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dirty="0" smtClean="0"/>
              <a:t>je </a:t>
            </a:r>
            <a:r>
              <a:rPr lang="fr-FR" sz="2400" dirty="0" smtClean="0">
                <a:solidFill>
                  <a:srgbClr val="FF0000"/>
                </a:solidFill>
              </a:rPr>
              <a:t>suis</a:t>
            </a:r>
          </a:p>
          <a:p>
            <a:pPr marL="0" indent="0" algn="r">
              <a:buNone/>
            </a:pPr>
            <a:r>
              <a:rPr lang="fr-FR" sz="2400" dirty="0" smtClean="0"/>
              <a:t>tu </a:t>
            </a:r>
            <a:r>
              <a:rPr lang="fr-FR" sz="2400" dirty="0" smtClean="0">
                <a:solidFill>
                  <a:srgbClr val="FF0000"/>
                </a:solidFill>
              </a:rPr>
              <a:t>es</a:t>
            </a:r>
          </a:p>
          <a:p>
            <a:pPr marL="0" indent="0" algn="r">
              <a:buNone/>
            </a:pPr>
            <a:r>
              <a:rPr lang="fr-FR" sz="2400" dirty="0" smtClean="0"/>
              <a:t>il </a:t>
            </a:r>
            <a:r>
              <a:rPr lang="fr-FR" sz="2400" dirty="0" smtClean="0">
                <a:solidFill>
                  <a:srgbClr val="FF0000"/>
                </a:solidFill>
              </a:rPr>
              <a:t>est</a:t>
            </a:r>
          </a:p>
          <a:p>
            <a:pPr marL="0" indent="0" algn="r">
              <a:buNone/>
            </a:pPr>
            <a:r>
              <a:rPr lang="fr-FR" sz="2400" dirty="0" smtClean="0"/>
              <a:t>elle</a:t>
            </a:r>
            <a:r>
              <a:rPr lang="fr-FR" sz="2400" dirty="0" smtClean="0">
                <a:solidFill>
                  <a:srgbClr val="FF0000"/>
                </a:solidFill>
              </a:rPr>
              <a:t> est</a:t>
            </a:r>
          </a:p>
          <a:p>
            <a:pPr marL="0" indent="0" algn="r">
              <a:buNone/>
            </a:pPr>
            <a:r>
              <a:rPr lang="fr-FR" sz="2400" dirty="0" smtClean="0"/>
              <a:t>nous </a:t>
            </a:r>
            <a:r>
              <a:rPr lang="fr-FR" sz="2400" dirty="0" smtClean="0">
                <a:solidFill>
                  <a:srgbClr val="FF0000"/>
                </a:solidFill>
              </a:rPr>
              <a:t>sommes</a:t>
            </a:r>
          </a:p>
          <a:p>
            <a:pPr marL="0" indent="0" algn="r">
              <a:buNone/>
            </a:pPr>
            <a:r>
              <a:rPr lang="fr-FR" sz="2400" dirty="0" smtClean="0"/>
              <a:t>vous </a:t>
            </a:r>
            <a:r>
              <a:rPr lang="fr-FR" sz="2400" dirty="0" smtClean="0">
                <a:solidFill>
                  <a:srgbClr val="FF0000"/>
                </a:solidFill>
              </a:rPr>
              <a:t>êtes</a:t>
            </a:r>
          </a:p>
          <a:p>
            <a:pPr marL="0" indent="0" algn="r">
              <a:buNone/>
            </a:pPr>
            <a:r>
              <a:rPr lang="fr-FR" sz="2400" dirty="0" smtClean="0"/>
              <a:t>ils </a:t>
            </a:r>
            <a:r>
              <a:rPr lang="fr-FR" sz="2400" dirty="0" smtClean="0">
                <a:solidFill>
                  <a:srgbClr val="FF0000"/>
                </a:solidFill>
              </a:rPr>
              <a:t>sont</a:t>
            </a:r>
          </a:p>
          <a:p>
            <a:pPr marL="0" indent="0" algn="r">
              <a:buNone/>
            </a:pPr>
            <a:r>
              <a:rPr lang="fr-FR" sz="2400" dirty="0" smtClean="0"/>
              <a:t>elles</a:t>
            </a:r>
            <a:r>
              <a:rPr lang="fr-FR" sz="2400" dirty="0" smtClean="0">
                <a:solidFill>
                  <a:srgbClr val="FF0000"/>
                </a:solidFill>
              </a:rPr>
              <a:t> sont</a:t>
            </a:r>
            <a:endParaRPr lang="fr-FR" sz="2000" dirty="0" smtClean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3140968"/>
            <a:ext cx="2016224" cy="3456384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parti (e)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parti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(e)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parti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partie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parti</a:t>
            </a:r>
            <a:r>
              <a:rPr lang="fr-FR" sz="2400" dirty="0" smtClean="0">
                <a:solidFill>
                  <a:srgbClr val="FF0000"/>
                </a:solidFill>
              </a:rPr>
              <a:t>(e)s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parti</a:t>
            </a:r>
            <a:r>
              <a:rPr lang="fr-FR" sz="2400" dirty="0" smtClean="0">
                <a:solidFill>
                  <a:srgbClr val="FF0000"/>
                </a:solidFill>
              </a:rPr>
              <a:t>(e)(s)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partis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parties</a:t>
            </a: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980728" cy="9807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2288" y="1487641"/>
            <a:ext cx="6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Avec l’auxiliaire être, le participe passé s’accorde en genre et en nombre avec le sujet !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3570982"/>
            <a:ext cx="2456174" cy="23083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Avec l’auxiliaire être, il faut donc toujours faire attention au sujet pour accorder le participe passé.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3463208" flipV="1">
            <a:off x="2551809" y="2159816"/>
            <a:ext cx="1698622" cy="8951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 flipV="1">
            <a:off x="3401120" y="1195402"/>
            <a:ext cx="1698622" cy="8951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525172" y="901825"/>
            <a:ext cx="2170584" cy="67667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C00000"/>
                </a:solidFill>
              </a:rPr>
              <a:t>passé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099742" y="858417"/>
            <a:ext cx="3432698" cy="91439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rgbClr val="C00000"/>
                </a:solidFill>
              </a:rPr>
              <a:t>une action inhabituelle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une action qui s’est passée pendant une action plus longue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flipV="1">
            <a:off x="4796684" y="2924944"/>
            <a:ext cx="1490466" cy="45721"/>
          </a:xfrm>
          <a:prstGeom prst="rightArrow">
            <a:avLst/>
          </a:prstGeom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3CC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0424" y="2492318"/>
            <a:ext cx="2686260" cy="936682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Le passé </a:t>
            </a:r>
            <a:r>
              <a:rPr lang="fr-FR" b="1" dirty="0" smtClean="0">
                <a:solidFill>
                  <a:srgbClr val="002060"/>
                </a:solidFill>
              </a:rPr>
              <a:t>composé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328760" y="2767784"/>
            <a:ext cx="1483600" cy="360040"/>
          </a:xfrm>
          <a:prstGeom prst="rect">
            <a:avLst/>
          </a:prstGeom>
          <a:solidFill>
            <a:schemeClr val="bg1"/>
          </a:solidFill>
          <a:ln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 smtClean="0">
                <a:solidFill>
                  <a:srgbClr val="33CC33"/>
                </a:solidFill>
              </a:rPr>
              <a:t>A l’oral</a:t>
            </a:r>
            <a:endParaRPr lang="fr-FR" sz="2000" dirty="0" smtClean="0">
              <a:solidFill>
                <a:srgbClr val="33CC33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5400000" flipV="1">
            <a:off x="3346717" y="3574163"/>
            <a:ext cx="434342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220758" y="3893262"/>
            <a:ext cx="2686260" cy="93668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Deux façons de conjuguer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 rot="5400000" flipV="1">
            <a:off x="2194589" y="4975107"/>
            <a:ext cx="434342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805620" y="5264286"/>
            <a:ext cx="2686260" cy="93668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auxiliaire avoir + participe passé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(pas d’accord)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 rot="5400000" flipV="1">
            <a:off x="4520809" y="4975107"/>
            <a:ext cx="434342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923928" y="5264286"/>
            <a:ext cx="2686260" cy="93668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auxiliaire être + participe passé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(accord avec le sujet)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</a:t>
            </a:r>
            <a:r>
              <a:rPr lang="fr-FR" dirty="0" smtClean="0">
                <a:solidFill>
                  <a:prstClr val="white"/>
                </a:solidFill>
              </a:rPr>
              <a:t>composé </a:t>
            </a:r>
            <a:r>
              <a:rPr lang="fr-FR" dirty="0">
                <a:solidFill>
                  <a:prstClr val="white"/>
                </a:solidFill>
              </a:rPr>
              <a:t>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C7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>
          <a:xfrm>
            <a:off x="472509" y="3573016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brèves situées dans des actions plus longues conjuguées à l’imparfait.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Il se </a:t>
            </a:r>
            <a:r>
              <a:rPr lang="fr-FR" sz="2400" i="1" u="sng" dirty="0" smtClean="0">
                <a:solidFill>
                  <a:schemeClr val="bg1"/>
                </a:solidFill>
              </a:rPr>
              <a:t>promenait</a:t>
            </a:r>
            <a:r>
              <a:rPr lang="fr-FR" sz="2400" i="1" dirty="0" smtClean="0">
                <a:solidFill>
                  <a:schemeClr val="bg1"/>
                </a:solidFill>
              </a:rPr>
              <a:t> au bord de la Mayenne quand l’orage </a:t>
            </a:r>
            <a:r>
              <a:rPr lang="fr-FR" sz="2400" i="1" u="sng" dirty="0" smtClean="0">
                <a:solidFill>
                  <a:srgbClr val="33CC33"/>
                </a:solidFill>
              </a:rPr>
              <a:t>a éclaté</a:t>
            </a:r>
            <a:r>
              <a:rPr lang="fr-FR" sz="2400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i="1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       Imparfait					         </a:t>
            </a:r>
            <a:r>
              <a:rPr lang="fr-FR" sz="2400" i="1" dirty="0" smtClean="0">
                <a:solidFill>
                  <a:srgbClr val="33CC33"/>
                </a:solidFill>
              </a:rPr>
              <a:t>Passé composé</a:t>
            </a:r>
            <a:endParaRPr lang="fr-FR" sz="2400" i="1" dirty="0" smtClean="0">
              <a:solidFill>
                <a:srgbClr val="33CC33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</a:t>
            </a:r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composé </a:t>
            </a:r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16" y="1815165"/>
            <a:ext cx="8229600" cy="1757851"/>
          </a:xfrm>
        </p:spPr>
        <p:txBody>
          <a:bodyPr>
            <a:normAutofit/>
          </a:bodyPr>
          <a:lstStyle/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</a:t>
            </a:r>
            <a:r>
              <a:rPr lang="fr-FR" dirty="0" smtClean="0">
                <a:solidFill>
                  <a:schemeClr val="bg1"/>
                </a:solidFill>
              </a:rPr>
              <a:t>actions inhabituelles qui sont terminées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Ce jour-là, il </a:t>
            </a:r>
            <a:r>
              <a:rPr lang="fr-FR" sz="2400" i="1" dirty="0" smtClean="0">
                <a:solidFill>
                  <a:srgbClr val="33CC33"/>
                </a:solidFill>
              </a:rPr>
              <a:t>a mis </a:t>
            </a:r>
            <a:r>
              <a:rPr lang="fr-FR" sz="2400" i="1" dirty="0" smtClean="0">
                <a:solidFill>
                  <a:schemeClr val="bg1"/>
                </a:solidFill>
              </a:rPr>
              <a:t>un chapeau.</a:t>
            </a:r>
            <a:endParaRPr lang="fr-FR" sz="2400" i="1" dirty="0" smtClean="0">
              <a:solidFill>
                <a:schemeClr val="bg1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691680" y="4699992"/>
            <a:ext cx="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948264" y="4699992"/>
            <a:ext cx="0" cy="457200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4620" y="980728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33CC33"/>
                </a:solidFill>
              </a:rPr>
              <a:t>passé composé </a:t>
            </a:r>
            <a:r>
              <a:rPr lang="fr-FR" dirty="0" smtClean="0">
                <a:solidFill>
                  <a:schemeClr val="bg1"/>
                </a:solidFill>
              </a:rPr>
              <a:t>permet d’exprimer :</a:t>
            </a:r>
          </a:p>
        </p:txBody>
      </p:sp>
    </p:spTree>
    <p:extLst>
      <p:ext uri="{BB962C8B-B14F-4D97-AF65-F5344CB8AC3E}">
        <p14:creationId xmlns:p14="http://schemas.microsoft.com/office/powerpoint/2010/main" val="37401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</a:t>
            </a:r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composé </a:t>
            </a:r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42929" y="1268760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33CC33"/>
                </a:solidFill>
              </a:rPr>
              <a:t>passé composé </a:t>
            </a:r>
            <a:r>
              <a:rPr lang="fr-FR" dirty="0" smtClean="0">
                <a:solidFill>
                  <a:schemeClr val="bg1"/>
                </a:solidFill>
              </a:rPr>
              <a:t>a donc exactement la même fonction que le passé simple.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8569" y="270028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A l’oral, il faut utiliser le </a:t>
            </a:r>
            <a:r>
              <a:rPr lang="fr-FR" dirty="0" smtClean="0">
                <a:solidFill>
                  <a:srgbClr val="33CC33"/>
                </a:solidFill>
              </a:rPr>
              <a:t>passé composé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39552" y="3861048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Mais pas besoin de réfléchir, c’est ce que tu fais déjà  sans le savoir !</a:t>
            </a:r>
          </a:p>
        </p:txBody>
      </p:sp>
    </p:spTree>
    <p:extLst>
      <p:ext uri="{BB962C8B-B14F-4D97-AF65-F5344CB8AC3E}">
        <p14:creationId xmlns:p14="http://schemas.microsoft.com/office/powerpoint/2010/main" val="314796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Avant d’apprendre à conjuguer le passé composé…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Pour conjuguer au passé composé, il faut savoir conjuguer </a:t>
            </a:r>
            <a:r>
              <a:rPr lang="fr-FR" dirty="0">
                <a:solidFill>
                  <a:srgbClr val="33CC33"/>
                </a:solidFill>
              </a:rPr>
              <a:t>être</a:t>
            </a:r>
            <a:r>
              <a:rPr lang="fr-FR" dirty="0"/>
              <a:t> et </a:t>
            </a:r>
            <a:r>
              <a:rPr lang="fr-FR" dirty="0">
                <a:solidFill>
                  <a:srgbClr val="33CC33"/>
                </a:solidFill>
              </a:rPr>
              <a:t>avoir</a:t>
            </a:r>
            <a:r>
              <a:rPr lang="fr-FR" dirty="0"/>
              <a:t> au présent.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0" y="3284984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33CC33"/>
                </a:solidFill>
              </a:rPr>
              <a:t>être</a:t>
            </a:r>
            <a:endParaRPr lang="fr-FR" sz="2000" b="1" dirty="0">
              <a:solidFill>
                <a:srgbClr val="33CC33"/>
              </a:soli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89102" y="3722256"/>
            <a:ext cx="1699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Je suis</a:t>
            </a:r>
          </a:p>
          <a:p>
            <a:r>
              <a:rPr lang="fr-FR" sz="2000" dirty="0" smtClean="0">
                <a:effectLst/>
              </a:rPr>
              <a:t>Tu es</a:t>
            </a:r>
          </a:p>
          <a:p>
            <a:r>
              <a:rPr lang="fr-FR" sz="2000" dirty="0" smtClean="0"/>
              <a:t>Il est</a:t>
            </a:r>
          </a:p>
          <a:p>
            <a:r>
              <a:rPr lang="fr-FR" sz="2000" dirty="0" smtClean="0">
                <a:effectLst/>
              </a:rPr>
              <a:t>Nous sommes</a:t>
            </a:r>
          </a:p>
          <a:p>
            <a:r>
              <a:rPr lang="fr-FR" sz="2000" dirty="0" smtClean="0"/>
              <a:t>Vous êtes</a:t>
            </a:r>
          </a:p>
          <a:p>
            <a:r>
              <a:rPr lang="fr-FR" sz="2000" dirty="0" smtClean="0"/>
              <a:t>El</a:t>
            </a:r>
            <a:r>
              <a:rPr lang="fr-FR" sz="2000" dirty="0" smtClean="0">
                <a:effectLst/>
              </a:rPr>
              <a:t>les </a:t>
            </a:r>
            <a:r>
              <a:rPr lang="fr-FR" sz="2000" dirty="0" smtClean="0">
                <a:effectLst/>
              </a:rPr>
              <a:t>sont</a:t>
            </a:r>
            <a:endParaRPr lang="fr-FR" sz="2000" dirty="0"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3284984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33CC33"/>
                </a:solidFill>
              </a:rPr>
              <a:t>avoir</a:t>
            </a:r>
            <a:endParaRPr lang="fr-FR" sz="2000" b="1" dirty="0">
              <a:solidFill>
                <a:srgbClr val="33CC33"/>
              </a:solidFill>
              <a:effectLst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08176" y="3722256"/>
            <a:ext cx="1699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J’ai</a:t>
            </a:r>
          </a:p>
          <a:p>
            <a:r>
              <a:rPr lang="fr-FR" sz="2000" dirty="0" smtClean="0"/>
              <a:t>Tu as </a:t>
            </a:r>
          </a:p>
          <a:p>
            <a:r>
              <a:rPr lang="fr-FR" sz="2000" dirty="0" smtClean="0"/>
              <a:t>Il a</a:t>
            </a:r>
          </a:p>
          <a:p>
            <a:r>
              <a:rPr lang="fr-FR" sz="2000" dirty="0" smtClean="0"/>
              <a:t>Nous avons</a:t>
            </a:r>
          </a:p>
          <a:p>
            <a:r>
              <a:rPr lang="fr-FR" sz="2000" dirty="0" smtClean="0"/>
              <a:t>Vous avez</a:t>
            </a:r>
          </a:p>
          <a:p>
            <a:r>
              <a:rPr lang="fr-FR" sz="2000" dirty="0" smtClean="0"/>
              <a:t>Elles </a:t>
            </a:r>
            <a:r>
              <a:rPr lang="fr-FR" sz="2000" dirty="0" smtClean="0"/>
              <a:t>ont</a:t>
            </a:r>
          </a:p>
        </p:txBody>
      </p:sp>
    </p:spTree>
    <p:extLst>
      <p:ext uri="{BB962C8B-B14F-4D97-AF65-F5344CB8AC3E}">
        <p14:creationId xmlns:p14="http://schemas.microsoft.com/office/powerpoint/2010/main" val="177393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Avant d’apprendre à conjuguer le passé composé…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Il faut aussi être capable de former le participe passé d’un verbe.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6687" y="2636912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Pour trouver le participe </a:t>
            </a:r>
            <a:r>
              <a:rPr lang="fr-FR" dirty="0" smtClean="0"/>
              <a:t>passé, </a:t>
            </a:r>
            <a:r>
              <a:rPr lang="fr-FR" dirty="0"/>
              <a:t>dans sa tête, on peut utiliser </a:t>
            </a:r>
            <a:r>
              <a:rPr lang="fr-FR" dirty="0" smtClean="0"/>
              <a:t>la formule « il a été… »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456687" y="3745632"/>
            <a:ext cx="325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/>
              <a:t>Exemple : prendre </a:t>
            </a:r>
            <a:r>
              <a:rPr lang="fr-FR" i="1" dirty="0">
                <a:sym typeface="Wingdings" panose="05000000000000000000" pitchFamily="2" charset="2"/>
              </a:rPr>
              <a:t> il a été </a:t>
            </a:r>
            <a:r>
              <a:rPr lang="fr-FR" i="1" dirty="0">
                <a:solidFill>
                  <a:srgbClr val="33CC33"/>
                </a:solidFill>
                <a:sym typeface="Wingdings" panose="05000000000000000000" pitchFamily="2" charset="2"/>
              </a:rPr>
              <a:t>pris</a:t>
            </a:r>
            <a:endParaRPr lang="fr-FR" i="1" dirty="0">
              <a:solidFill>
                <a:srgbClr val="33CC33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6375" y="411496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Participe passé des verbes en </a:t>
            </a:r>
            <a:r>
              <a:rPr lang="mr-IN" sz="2000" b="1" dirty="0" smtClean="0">
                <a:solidFill>
                  <a:srgbClr val="FF0000"/>
                </a:solidFill>
              </a:rPr>
              <a:t>–</a:t>
            </a:r>
            <a:r>
              <a:rPr lang="fr-FR" sz="2000" b="1" dirty="0" smtClean="0">
                <a:solidFill>
                  <a:srgbClr val="FF0000"/>
                </a:solidFill>
              </a:rPr>
              <a:t>er: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1162" y="4588422"/>
            <a:ext cx="129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marcher</a:t>
            </a:r>
            <a:endParaRPr lang="fr-FR" sz="2000" dirty="0">
              <a:effectLst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09345" y="4588422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march</a:t>
            </a:r>
            <a:r>
              <a:rPr lang="fr-FR" sz="2000" b="1" dirty="0" smtClean="0">
                <a:solidFill>
                  <a:srgbClr val="FF0000"/>
                </a:solidFill>
              </a:rPr>
              <a:t>é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0128" y="4943752"/>
            <a:ext cx="129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danser</a:t>
            </a:r>
            <a:endParaRPr lang="fr-FR" sz="2000" dirty="0">
              <a:effectLst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47301" y="4943752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dans</a:t>
            </a:r>
            <a:r>
              <a:rPr lang="fr-FR" sz="2000" b="1" dirty="0" smtClean="0">
                <a:solidFill>
                  <a:srgbClr val="FF0000"/>
                </a:solidFill>
              </a:rPr>
              <a:t>é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71487" y="400506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Participe passé des verbes </a:t>
            </a:r>
            <a:r>
              <a:rPr lang="fr-FR" sz="2000" b="1" dirty="0" smtClean="0">
                <a:solidFill>
                  <a:srgbClr val="FF0000"/>
                </a:solidFill>
              </a:rPr>
              <a:t>du 2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2000" b="1" dirty="0" smtClean="0">
                <a:solidFill>
                  <a:srgbClr val="FF0000"/>
                </a:solidFill>
              </a:rPr>
              <a:t> groupe :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4008" y="4630421"/>
            <a:ext cx="129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finir</a:t>
            </a:r>
            <a:endParaRPr lang="fr-FR" sz="2000" dirty="0">
              <a:effectLst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580210" y="4830475"/>
            <a:ext cx="1255952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957727" y="4597197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fin</a:t>
            </a:r>
            <a:r>
              <a:rPr lang="fr-FR" sz="2000" b="1" dirty="0" smtClean="0">
                <a:solidFill>
                  <a:srgbClr val="FF0000"/>
                </a:solidFill>
              </a:rPr>
              <a:t>i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644008" y="4966078"/>
            <a:ext cx="129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grandir</a:t>
            </a:r>
            <a:endParaRPr lang="fr-FR" sz="2000" dirty="0">
              <a:effectLst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580210" y="5239756"/>
            <a:ext cx="1255952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940382" y="4993896"/>
            <a:ext cx="13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grand</a:t>
            </a:r>
            <a:r>
              <a:rPr lang="fr-FR" sz="2000" b="1" dirty="0" smtClean="0">
                <a:solidFill>
                  <a:srgbClr val="FF0000"/>
                </a:solidFill>
              </a:rPr>
              <a:t>i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49105" y="5486722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Autres verbes:</a:t>
            </a:r>
            <a:endParaRPr lang="fr-FR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18014" y="5821233"/>
            <a:ext cx="5433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être : </a:t>
            </a:r>
            <a:r>
              <a:rPr lang="fr-FR" sz="2000" b="1" dirty="0" smtClean="0">
                <a:solidFill>
                  <a:srgbClr val="FF0000"/>
                </a:solidFill>
              </a:rPr>
              <a:t>été	</a:t>
            </a:r>
            <a:r>
              <a:rPr lang="fr-FR" sz="2000" dirty="0" smtClean="0"/>
              <a:t>avoir: </a:t>
            </a:r>
            <a:r>
              <a:rPr lang="fr-FR" sz="2000" b="1" dirty="0" smtClean="0">
                <a:solidFill>
                  <a:srgbClr val="FF0000"/>
                </a:solidFill>
              </a:rPr>
              <a:t>eu	</a:t>
            </a:r>
            <a:r>
              <a:rPr lang="fr-FR" sz="2000" b="1" dirty="0" smtClean="0">
                <a:solidFill>
                  <a:srgbClr val="FF0000"/>
                </a:solidFill>
              </a:rPr>
              <a:t>	</a:t>
            </a:r>
            <a:r>
              <a:rPr lang="fr-FR" sz="2000" dirty="0" smtClean="0"/>
              <a:t>faire </a:t>
            </a:r>
            <a:r>
              <a:rPr lang="fr-FR" sz="2000" dirty="0"/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fait</a:t>
            </a:r>
          </a:p>
          <a:p>
            <a:r>
              <a:rPr lang="fr-FR" sz="2000" dirty="0" smtClean="0"/>
              <a:t>voir </a:t>
            </a:r>
            <a:r>
              <a:rPr lang="fr-FR" sz="2000" dirty="0"/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vu		</a:t>
            </a:r>
            <a:r>
              <a:rPr lang="fr-FR" sz="2000" dirty="0" smtClean="0"/>
              <a:t>mettre </a:t>
            </a:r>
            <a:r>
              <a:rPr lang="fr-FR" sz="2000" dirty="0"/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mis	</a:t>
            </a:r>
            <a:r>
              <a:rPr lang="fr-FR" sz="2000" dirty="0" smtClean="0"/>
              <a:t>pouvoir </a:t>
            </a:r>
            <a:r>
              <a:rPr lang="fr-FR" sz="2000" dirty="0"/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pu</a:t>
            </a:r>
            <a:endParaRPr lang="fr-FR" sz="2000" b="1" dirty="0">
              <a:solidFill>
                <a:srgbClr val="FF000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1457565" y="4797251"/>
            <a:ext cx="1214575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457565" y="5206532"/>
            <a:ext cx="1214575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47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Conjuguer le passé composé.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115212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 passé composé est comme son nom l’indique, un temps composé.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6687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Cela veut dire qu’il est composé de deux mots :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4005064"/>
            <a:ext cx="2666769" cy="151216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L’auxiliaire </a:t>
            </a:r>
          </a:p>
          <a:p>
            <a:pPr marL="0" indent="0" algn="ctr">
              <a:buNone/>
            </a:pPr>
            <a:r>
              <a:rPr lang="fr-FR" dirty="0" smtClean="0"/>
              <a:t>avoir ou être </a:t>
            </a:r>
          </a:p>
          <a:p>
            <a:pPr marL="0" indent="0" algn="ctr">
              <a:buNone/>
            </a:pPr>
            <a:r>
              <a:rPr lang="fr-FR" dirty="0" smtClean="0"/>
              <a:t>au présent</a:t>
            </a: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4" name="Croix 3"/>
          <p:cNvSpPr/>
          <p:nvPr/>
        </p:nvSpPr>
        <p:spPr>
          <a:xfrm>
            <a:off x="4067944" y="4401108"/>
            <a:ext cx="720080" cy="720080"/>
          </a:xfrm>
          <a:prstGeom prst="plus">
            <a:avLst>
              <a:gd name="adj" fmla="val 4595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5145591" y="4005064"/>
            <a:ext cx="2666769" cy="151216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Le participe passé du verbe conjugué</a:t>
            </a: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920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26" grpId="0" animBg="1"/>
      <p:bldP spid="4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avoir)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1697103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Marcher 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2492896"/>
            <a:ext cx="2666769" cy="3024336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FF0000"/>
                </a:solidFill>
              </a:rPr>
              <a:t>ai</a:t>
            </a:r>
          </a:p>
          <a:p>
            <a:pPr marL="0" indent="0" algn="r">
              <a:buNone/>
            </a:pPr>
            <a:r>
              <a:rPr lang="fr-FR" dirty="0" smtClean="0"/>
              <a:t>tu </a:t>
            </a:r>
            <a:r>
              <a:rPr lang="fr-FR" dirty="0" smtClean="0">
                <a:solidFill>
                  <a:srgbClr val="FF0000"/>
                </a:solidFill>
              </a:rPr>
              <a:t>as</a:t>
            </a:r>
          </a:p>
          <a:p>
            <a:pPr marL="0" indent="0" algn="r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</a:p>
          <a:p>
            <a:pPr marL="0" indent="0" algn="r">
              <a:buNone/>
            </a:pPr>
            <a:r>
              <a:rPr lang="fr-FR" dirty="0" smtClean="0"/>
              <a:t>nous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0" indent="0" algn="r">
              <a:buNone/>
            </a:pPr>
            <a:r>
              <a:rPr lang="fr-FR" dirty="0" smtClean="0"/>
              <a:t>vous </a:t>
            </a:r>
            <a:r>
              <a:rPr lang="fr-FR" dirty="0" smtClean="0">
                <a:solidFill>
                  <a:srgbClr val="FF0000"/>
                </a:solidFill>
              </a:rPr>
              <a:t>avez</a:t>
            </a:r>
          </a:p>
          <a:p>
            <a:pPr marL="0" indent="0" algn="r">
              <a:buNone/>
            </a:pPr>
            <a:r>
              <a:rPr lang="fr-FR" dirty="0" smtClean="0"/>
              <a:t>elles </a:t>
            </a:r>
            <a:r>
              <a:rPr lang="fr-FR" dirty="0" smtClean="0">
                <a:solidFill>
                  <a:srgbClr val="FF0000"/>
                </a:solidFill>
              </a:rPr>
              <a:t>ont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2494131"/>
            <a:ext cx="2016224" cy="302310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None/>
            </a:pPr>
            <a:r>
              <a:rPr lang="fr-FR" dirty="0" smtClean="0"/>
              <a:t>march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6236086" y="3068960"/>
            <a:ext cx="2160240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Tous les verbes en </a:t>
            </a:r>
            <a:r>
              <a:rPr lang="fr-FR" sz="2400" dirty="0" smtClean="0">
                <a:solidFill>
                  <a:srgbClr val="FF0000"/>
                </a:solidFill>
              </a:rPr>
              <a:t>-er</a:t>
            </a:r>
            <a:r>
              <a:rPr lang="fr-FR" sz="2400" dirty="0" smtClean="0"/>
              <a:t> font leur participe passé en </a:t>
            </a:r>
            <a:r>
              <a:rPr lang="fr-FR" sz="2400" dirty="0" smtClean="0">
                <a:solidFill>
                  <a:srgbClr val="FF0000"/>
                </a:solidFill>
              </a:rPr>
              <a:t>-é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le passé composé (auxiliaire avoir)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03848" y="1697103"/>
            <a:ext cx="159503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finir 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043608" y="2492896"/>
            <a:ext cx="2666769" cy="3024336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FF0000"/>
                </a:solidFill>
              </a:rPr>
              <a:t>ai</a:t>
            </a:r>
          </a:p>
          <a:p>
            <a:pPr marL="0" indent="0" algn="r">
              <a:buNone/>
            </a:pPr>
            <a:r>
              <a:rPr lang="fr-FR" dirty="0" smtClean="0"/>
              <a:t>tu </a:t>
            </a:r>
            <a:r>
              <a:rPr lang="fr-FR" dirty="0" smtClean="0">
                <a:solidFill>
                  <a:srgbClr val="FF0000"/>
                </a:solidFill>
              </a:rPr>
              <a:t>as</a:t>
            </a:r>
          </a:p>
          <a:p>
            <a:pPr marL="0" indent="0" algn="r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</a:p>
          <a:p>
            <a:pPr marL="0" indent="0" algn="r">
              <a:buNone/>
            </a:pPr>
            <a:r>
              <a:rPr lang="fr-FR" dirty="0" smtClean="0"/>
              <a:t>nous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0" indent="0" algn="r">
              <a:buNone/>
            </a:pPr>
            <a:r>
              <a:rPr lang="fr-FR" dirty="0" smtClean="0"/>
              <a:t>vous </a:t>
            </a:r>
            <a:r>
              <a:rPr lang="fr-FR" dirty="0" smtClean="0">
                <a:solidFill>
                  <a:srgbClr val="FF0000"/>
                </a:solidFill>
              </a:rPr>
              <a:t>avez</a:t>
            </a:r>
          </a:p>
          <a:p>
            <a:pPr marL="0" indent="0" algn="r">
              <a:buNone/>
            </a:pPr>
            <a:r>
              <a:rPr lang="fr-FR" dirty="0" smtClean="0"/>
              <a:t>elles </a:t>
            </a:r>
            <a:r>
              <a:rPr lang="fr-FR" dirty="0" smtClean="0">
                <a:solidFill>
                  <a:srgbClr val="FF0000"/>
                </a:solidFill>
              </a:rPr>
              <a:t>ont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710377" y="2494131"/>
            <a:ext cx="2016224" cy="302310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dirty="0" smtClean="0"/>
              <a:t>fin</a:t>
            </a:r>
            <a:r>
              <a:rPr lang="fr-FR" sz="3000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r-FR" sz="3000" dirty="0"/>
              <a:t>fin</a:t>
            </a:r>
            <a:r>
              <a:rPr lang="fr-FR" sz="3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r-FR" sz="3000" dirty="0"/>
              <a:t>fin</a:t>
            </a:r>
            <a:r>
              <a:rPr lang="fr-FR" sz="3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r-FR" sz="3000" dirty="0"/>
              <a:t>fin</a:t>
            </a:r>
            <a:r>
              <a:rPr lang="fr-FR" sz="3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r-FR" sz="3000" dirty="0"/>
              <a:t>fin</a:t>
            </a:r>
            <a:r>
              <a:rPr lang="fr-FR" sz="3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r-FR" sz="3000" dirty="0"/>
              <a:t>fin</a:t>
            </a:r>
            <a:r>
              <a:rPr lang="fr-FR" sz="3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6236086" y="3068960"/>
            <a:ext cx="2160240" cy="1938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Tous les verbes du 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groupe font leur participe passé en </a:t>
            </a:r>
            <a:r>
              <a:rPr lang="fr-FR" sz="2400" dirty="0" smtClean="0">
                <a:solidFill>
                  <a:srgbClr val="FF0000"/>
                </a:solidFill>
              </a:rPr>
              <a:t>-i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642</Words>
  <Application>Microsoft Office PowerPoint</Application>
  <PresentationFormat>Affichage à l'écran (4:3)</PresentationFormat>
  <Paragraphs>186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1_Thème Office</vt:lpstr>
      <vt:lpstr>Conjugaison</vt:lpstr>
      <vt:lpstr>Conjugaison</vt:lpstr>
      <vt:lpstr>Le passé composé de l’indicatif</vt:lpstr>
      <vt:lpstr>Le passé composé de l’indicatif</vt:lpstr>
      <vt:lpstr>Avant d’apprendre à conjuguer le passé composé…</vt:lpstr>
      <vt:lpstr>Avant d’apprendre à conjuguer le passé composé…</vt:lpstr>
      <vt:lpstr>Conjuguer le passé composé.</vt:lpstr>
      <vt:lpstr>le passé composé (auxiliaire avoir)</vt:lpstr>
      <vt:lpstr>le passé composé (auxiliaire avoir)</vt:lpstr>
      <vt:lpstr>le passé composé (auxiliaire avoir)</vt:lpstr>
      <vt:lpstr>le passé composé (auxiliaire avoir)</vt:lpstr>
      <vt:lpstr>le passé composé (auxiliaire être)</vt:lpstr>
      <vt:lpstr>le passé composé (auxiliaire être)</vt:lpstr>
      <vt:lpstr>En résumé…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22</cp:revision>
  <dcterms:created xsi:type="dcterms:W3CDTF">2020-05-28T12:05:02Z</dcterms:created>
  <dcterms:modified xsi:type="dcterms:W3CDTF">2021-04-12T09:39:46Z</dcterms:modified>
</cp:coreProperties>
</file>