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88" r:id="rId4"/>
    <p:sldId id="295" r:id="rId5"/>
    <p:sldId id="296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0000FF"/>
    <a:srgbClr val="F20000"/>
    <a:srgbClr val="FF33CC"/>
    <a:srgbClr val="FF99CC"/>
    <a:srgbClr val="FFFFFF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189BE3-D22C-4FF0-BDA7-FDD66BDAD56A}" type="datetimeFigureOut">
              <a:rPr lang="fr-FR" smtClean="0"/>
              <a:t>13/03/2021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45E520-C8E8-40A4-B327-2F6C137F69B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06758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13/03/2021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9842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13/03/2021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2632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13/03/2021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2569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13/03/2021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5066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13/03/2021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4981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13/03/2021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7686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13/03/2021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0976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13/03/2021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693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13/03/2021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1553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13/03/2021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0910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13/03/2021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5281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4A3491-DB03-4EA5-A9F0-ADF1BB90FAC6}" type="datetimeFigureOut">
              <a:rPr lang="fr-FR" smtClean="0"/>
              <a:t>13/03/2021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1936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microsoft.com/office/2007/relationships/hdphoto" Target="../media/hdphoto2.wdp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2118097"/>
          </a:xfrm>
        </p:spPr>
        <p:txBody>
          <a:bodyPr/>
          <a:lstStyle/>
          <a:p>
            <a:r>
              <a:rPr lang="fr-FR" sz="5400" dirty="0" smtClean="0">
                <a:solidFill>
                  <a:srgbClr val="FFFFFF"/>
                </a:solidFill>
                <a:latin typeface="Cursif" panose="020B0603050302020204" pitchFamily="34" charset="0"/>
              </a:rPr>
              <a:t>vocabulaire</a:t>
            </a:r>
            <a:endParaRPr lang="fr-FR" dirty="0">
              <a:solidFill>
                <a:srgbClr val="FFFFFF"/>
              </a:solidFill>
              <a:latin typeface="Cursif" panose="020B0603050302020204" pitchFamily="34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899592" y="3886200"/>
            <a:ext cx="7344816" cy="2135088"/>
          </a:xfrm>
        </p:spPr>
        <p:txBody>
          <a:bodyPr>
            <a:noAutofit/>
          </a:bodyPr>
          <a:lstStyle/>
          <a:p>
            <a:r>
              <a:rPr lang="fr-FR" sz="4400" dirty="0" smtClean="0">
                <a:solidFill>
                  <a:schemeClr val="bg1"/>
                </a:solidFill>
              </a:rPr>
              <a:t>Les synonymes</a:t>
            </a: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44385" b="68923" l="30200" r="50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7105" t="41474" r="44797" b="29263"/>
          <a:stretch/>
        </p:blipFill>
        <p:spPr>
          <a:xfrm rot="19183318">
            <a:off x="6810610" y="5190555"/>
            <a:ext cx="1112809" cy="1506628"/>
          </a:xfrm>
          <a:prstGeom prst="rect">
            <a:avLst/>
          </a:prstGeom>
        </p:spPr>
      </p:pic>
      <p:sp>
        <p:nvSpPr>
          <p:cNvPr id="5" name="Ellipse 4"/>
          <p:cNvSpPr/>
          <p:nvPr/>
        </p:nvSpPr>
        <p:spPr>
          <a:xfrm>
            <a:off x="683568" y="764704"/>
            <a:ext cx="1152128" cy="1152128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tx1"/>
                </a:solidFill>
              </a:rPr>
              <a:t>V6</a:t>
            </a:r>
            <a:endParaRPr lang="fr-F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8274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44385" b="68923" l="30200" r="50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7105" t="41474" r="44797" b="29263"/>
          <a:stretch/>
        </p:blipFill>
        <p:spPr>
          <a:xfrm rot="19183318">
            <a:off x="6810610" y="5190555"/>
            <a:ext cx="1112809" cy="1506628"/>
          </a:xfrm>
          <a:prstGeom prst="rect">
            <a:avLst/>
          </a:prstGeom>
        </p:spPr>
      </p:pic>
      <p:sp>
        <p:nvSpPr>
          <p:cNvPr id="4" name="Titre 3"/>
          <p:cNvSpPr>
            <a:spLocks noGrp="1"/>
          </p:cNvSpPr>
          <p:nvPr>
            <p:ph type="ctrTitle"/>
          </p:nvPr>
        </p:nvSpPr>
        <p:spPr>
          <a:xfrm>
            <a:off x="539552" y="1149802"/>
            <a:ext cx="7988424" cy="4824536"/>
          </a:xfrm>
        </p:spPr>
        <p:txBody>
          <a:bodyPr>
            <a:noAutofit/>
          </a:bodyPr>
          <a:lstStyle/>
          <a:p>
            <a:r>
              <a:rPr lang="fr-FR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Aujourd’hui, nous allons travailler en </a:t>
            </a:r>
            <a:r>
              <a:rPr lang="fr-FR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vocabulaire</a:t>
            </a:r>
            <a:r>
              <a:rPr lang="fr-FR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.</a:t>
            </a:r>
            <a:br>
              <a:rPr lang="fr-FR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</a:br>
            <a:r>
              <a:rPr lang="fr-FR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Nous allons découvrir la notion de </a:t>
            </a:r>
            <a:r>
              <a:rPr lang="fr-FR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synonyme</a:t>
            </a:r>
            <a:r>
              <a:rPr lang="fr-FR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.</a:t>
            </a:r>
            <a:r>
              <a:rPr lang="fr-FR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 </a:t>
            </a:r>
            <a:endParaRPr lang="fr-FR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0026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fr-FR" dirty="0" smtClean="0"/>
              <a:t>Qu’est-ce qu’un synonyme ?</a:t>
            </a:r>
            <a:endParaRPr lang="fr-FR" dirty="0"/>
          </a:p>
        </p:txBody>
      </p:sp>
      <p:sp>
        <p:nvSpPr>
          <p:cNvPr id="20" name="ZoneTexte 19"/>
          <p:cNvSpPr txBox="1"/>
          <p:nvPr/>
        </p:nvSpPr>
        <p:spPr>
          <a:xfrm>
            <a:off x="467544" y="1556792"/>
            <a:ext cx="82809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3200" dirty="0">
                <a:latin typeface="Mrs Chocolat" pitchFamily="2" charset="0"/>
              </a:rPr>
              <a:t>Deux mots sont </a:t>
            </a:r>
            <a:r>
              <a:rPr lang="fr-FR" sz="3200" dirty="0">
                <a:solidFill>
                  <a:srgbClr val="0000FF"/>
                </a:solidFill>
                <a:latin typeface="Mrs Chocolat" pitchFamily="2" charset="0"/>
              </a:rPr>
              <a:t>synonymes</a:t>
            </a:r>
            <a:r>
              <a:rPr lang="fr-FR" sz="3200" dirty="0">
                <a:latin typeface="Mrs Chocolat" pitchFamily="2" charset="0"/>
              </a:rPr>
              <a:t> s’ils </a:t>
            </a:r>
            <a:r>
              <a:rPr lang="fr-FR" sz="3200" dirty="0" smtClean="0">
                <a:latin typeface="Mrs Chocolat" pitchFamily="2" charset="0"/>
              </a:rPr>
              <a:t>ont le même sens ou sont </a:t>
            </a:r>
            <a:r>
              <a:rPr lang="fr-FR" sz="3200" dirty="0">
                <a:latin typeface="Mrs Chocolat" pitchFamily="2" charset="0"/>
              </a:rPr>
              <a:t>de sens voisin.</a:t>
            </a:r>
            <a:endParaRPr lang="fr-FR" sz="3200" dirty="0"/>
          </a:p>
        </p:txBody>
      </p:sp>
      <p:sp>
        <p:nvSpPr>
          <p:cNvPr id="27" name="Espace réservé du contenu 2"/>
          <p:cNvSpPr txBox="1">
            <a:spLocks/>
          </p:cNvSpPr>
          <p:nvPr/>
        </p:nvSpPr>
        <p:spPr>
          <a:xfrm>
            <a:off x="1964196" y="2907016"/>
            <a:ext cx="2036912" cy="5677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sz="2800" dirty="0" smtClean="0">
                <a:solidFill>
                  <a:srgbClr val="00B050"/>
                </a:solidFill>
                <a:latin typeface="Calibri" charset="0"/>
                <a:ea typeface="Calibri" charset="0"/>
                <a:cs typeface="Calibri" charset="0"/>
              </a:rPr>
              <a:t>délicieux</a:t>
            </a:r>
            <a:endParaRPr lang="fr-FR" sz="2800" b="1" dirty="0" smtClean="0">
              <a:solidFill>
                <a:srgbClr val="00B05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3" name="ZoneTexte 32"/>
          <p:cNvSpPr txBox="1"/>
          <p:nvPr/>
        </p:nvSpPr>
        <p:spPr>
          <a:xfrm>
            <a:off x="4942384" y="2907016"/>
            <a:ext cx="19338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solidFill>
                  <a:srgbClr val="00B050"/>
                </a:solidFill>
              </a:rPr>
              <a:t>succulent</a:t>
            </a:r>
            <a:endParaRPr lang="fr-FR" sz="2400" u="sng" dirty="0">
              <a:solidFill>
                <a:srgbClr val="00B050"/>
              </a:solidFill>
            </a:endParaRPr>
          </a:p>
        </p:txBody>
      </p:sp>
      <p:cxnSp>
        <p:nvCxnSpPr>
          <p:cNvPr id="11" name="Connecteur droit avec flèche 10"/>
          <p:cNvCxnSpPr/>
          <p:nvPr/>
        </p:nvCxnSpPr>
        <p:spPr>
          <a:xfrm>
            <a:off x="3814615" y="3219703"/>
            <a:ext cx="1053604" cy="0"/>
          </a:xfrm>
          <a:prstGeom prst="straightConnector1">
            <a:avLst/>
          </a:prstGeom>
          <a:ln w="1905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Espace réservé du contenu 2"/>
          <p:cNvSpPr txBox="1">
            <a:spLocks/>
          </p:cNvSpPr>
          <p:nvPr/>
        </p:nvSpPr>
        <p:spPr>
          <a:xfrm>
            <a:off x="1964196" y="3653351"/>
            <a:ext cx="2036912" cy="5677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sz="2800" dirty="0" smtClean="0">
                <a:solidFill>
                  <a:srgbClr val="F20000"/>
                </a:solidFill>
                <a:latin typeface="Calibri" charset="0"/>
                <a:ea typeface="Calibri" charset="0"/>
                <a:cs typeface="Calibri" charset="0"/>
              </a:rPr>
              <a:t>crier</a:t>
            </a:r>
            <a:endParaRPr lang="fr-FR" sz="2800" b="1" dirty="0" smtClean="0">
              <a:solidFill>
                <a:srgbClr val="F2000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4942384" y="3653351"/>
            <a:ext cx="19338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solidFill>
                  <a:srgbClr val="F20000"/>
                </a:solidFill>
              </a:rPr>
              <a:t>hurler</a:t>
            </a:r>
            <a:endParaRPr lang="fr-FR" sz="2400" u="sng" dirty="0">
              <a:solidFill>
                <a:srgbClr val="F20000"/>
              </a:solidFill>
            </a:endParaRPr>
          </a:p>
        </p:txBody>
      </p:sp>
      <p:cxnSp>
        <p:nvCxnSpPr>
          <p:cNvPr id="15" name="Connecteur droit avec flèche 14"/>
          <p:cNvCxnSpPr/>
          <p:nvPr/>
        </p:nvCxnSpPr>
        <p:spPr>
          <a:xfrm>
            <a:off x="3814615" y="3966038"/>
            <a:ext cx="1053604" cy="0"/>
          </a:xfrm>
          <a:prstGeom prst="straightConnector1">
            <a:avLst/>
          </a:prstGeom>
          <a:ln w="1905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Espace réservé du contenu 2"/>
          <p:cNvSpPr txBox="1">
            <a:spLocks/>
          </p:cNvSpPr>
          <p:nvPr/>
        </p:nvSpPr>
        <p:spPr>
          <a:xfrm>
            <a:off x="1979712" y="4373431"/>
            <a:ext cx="2036912" cy="5677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sz="2800" dirty="0" smtClean="0">
                <a:solidFill>
                  <a:srgbClr val="0070C0"/>
                </a:solidFill>
                <a:latin typeface="Calibri" charset="0"/>
                <a:ea typeface="Calibri" charset="0"/>
                <a:cs typeface="Calibri" charset="0"/>
              </a:rPr>
              <a:t>voiture</a:t>
            </a:r>
            <a:endParaRPr lang="fr-FR" sz="2800" b="1" dirty="0" smtClean="0">
              <a:solidFill>
                <a:srgbClr val="0070C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4957900" y="4373431"/>
            <a:ext cx="19338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solidFill>
                  <a:srgbClr val="0070C0"/>
                </a:solidFill>
              </a:rPr>
              <a:t>berline</a:t>
            </a:r>
            <a:endParaRPr lang="fr-FR" sz="2400" u="sng" dirty="0">
              <a:solidFill>
                <a:srgbClr val="0070C0"/>
              </a:solidFill>
            </a:endParaRPr>
          </a:p>
        </p:txBody>
      </p:sp>
      <p:cxnSp>
        <p:nvCxnSpPr>
          <p:cNvPr id="18" name="Connecteur droit avec flèche 17"/>
          <p:cNvCxnSpPr/>
          <p:nvPr/>
        </p:nvCxnSpPr>
        <p:spPr>
          <a:xfrm>
            <a:off x="3830131" y="4686118"/>
            <a:ext cx="1053604" cy="0"/>
          </a:xfrm>
          <a:prstGeom prst="straightConnector1">
            <a:avLst/>
          </a:prstGeom>
          <a:ln w="1905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Picture 2" descr="https://upload.wikimedia.org/wikipedia/commons/thumb/f/f4/France_road_sign_A14.svg/220px-France_road_sign_A14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0054" y="5206904"/>
            <a:ext cx="1628847" cy="14363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ZoneTexte 44"/>
          <p:cNvSpPr txBox="1"/>
          <p:nvPr/>
        </p:nvSpPr>
        <p:spPr>
          <a:xfrm>
            <a:off x="3131840" y="5258257"/>
            <a:ext cx="561662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fr-FR" sz="28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Le synonyme d’un nom est un nom, celui d’un adjectif est un autre adjectif…</a:t>
            </a:r>
            <a:endParaRPr lang="fr-FR" sz="2800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5238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7" grpId="0"/>
      <p:bldP spid="33" grpId="0"/>
      <p:bldP spid="12" grpId="0"/>
      <p:bldP spid="13" grpId="0"/>
      <p:bldP spid="16" grpId="0"/>
      <p:bldP spid="17" grpId="0"/>
      <p:bldP spid="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fr-FR" dirty="0" smtClean="0"/>
              <a:t>Pourquoi utiliser des synonymes ?</a:t>
            </a:r>
            <a:endParaRPr lang="fr-FR" dirty="0"/>
          </a:p>
        </p:txBody>
      </p:sp>
      <p:sp>
        <p:nvSpPr>
          <p:cNvPr id="20" name="ZoneTexte 19"/>
          <p:cNvSpPr txBox="1"/>
          <p:nvPr/>
        </p:nvSpPr>
        <p:spPr>
          <a:xfrm>
            <a:off x="467544" y="1556792"/>
            <a:ext cx="82809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800" dirty="0" smtClean="0"/>
              <a:t>1- Les </a:t>
            </a:r>
            <a:r>
              <a:rPr lang="fr-FR" sz="2800" dirty="0" smtClean="0">
                <a:solidFill>
                  <a:srgbClr val="0000FF"/>
                </a:solidFill>
              </a:rPr>
              <a:t>synonymes</a:t>
            </a:r>
            <a:r>
              <a:rPr lang="fr-FR" sz="2800" dirty="0" smtClean="0">
                <a:solidFill>
                  <a:srgbClr val="FF33CC"/>
                </a:solidFill>
              </a:rPr>
              <a:t> </a:t>
            </a:r>
            <a:r>
              <a:rPr lang="fr-FR" sz="2800" dirty="0" smtClean="0"/>
              <a:t>permettent d’éviter </a:t>
            </a:r>
            <a:r>
              <a:rPr lang="fr-FR" sz="2800" dirty="0" smtClean="0">
                <a:solidFill>
                  <a:schemeClr val="accent5">
                    <a:lumMod val="75000"/>
                  </a:schemeClr>
                </a:solidFill>
              </a:rPr>
              <a:t>les</a:t>
            </a:r>
            <a:r>
              <a:rPr lang="fr-FR" sz="2800" dirty="0" smtClean="0"/>
              <a:t> </a:t>
            </a:r>
            <a:r>
              <a:rPr lang="fr-FR" sz="2800" dirty="0" smtClean="0">
                <a:solidFill>
                  <a:schemeClr val="accent5">
                    <a:lumMod val="75000"/>
                  </a:schemeClr>
                </a:solidFill>
              </a:rPr>
              <a:t>répétitions</a:t>
            </a:r>
            <a:r>
              <a:rPr lang="fr-FR" sz="2800" dirty="0" smtClean="0"/>
              <a:t>.</a:t>
            </a:r>
            <a:endParaRPr lang="fr-FR" sz="2800" dirty="0"/>
          </a:p>
        </p:txBody>
      </p:sp>
      <p:sp>
        <p:nvSpPr>
          <p:cNvPr id="15" name="ZoneTexte 14"/>
          <p:cNvSpPr txBox="1"/>
          <p:nvPr/>
        </p:nvSpPr>
        <p:spPr>
          <a:xfrm>
            <a:off x="467544" y="2038856"/>
            <a:ext cx="82809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800" i="1" dirty="0" smtClean="0"/>
              <a:t>Tu as changé de </a:t>
            </a:r>
            <a:r>
              <a:rPr lang="fr-FR" sz="2800" i="1" dirty="0" smtClean="0">
                <a:solidFill>
                  <a:schemeClr val="accent5">
                    <a:lumMod val="75000"/>
                  </a:schemeClr>
                </a:solidFill>
              </a:rPr>
              <a:t>voiture</a:t>
            </a:r>
            <a:r>
              <a:rPr lang="fr-FR" sz="2800" i="1" dirty="0" smtClean="0"/>
              <a:t>. Ta nouvelle </a:t>
            </a:r>
            <a:r>
              <a:rPr lang="fr-FR" sz="2800" i="1" dirty="0" smtClean="0">
                <a:solidFill>
                  <a:schemeClr val="accent5">
                    <a:lumMod val="75000"/>
                  </a:schemeClr>
                </a:solidFill>
              </a:rPr>
              <a:t>auto</a:t>
            </a:r>
            <a:r>
              <a:rPr lang="fr-FR" sz="2800" i="1" dirty="0" smtClean="0"/>
              <a:t> est plus spacieuse.</a:t>
            </a:r>
            <a:endParaRPr lang="fr-FR" sz="2800" i="1" dirty="0"/>
          </a:p>
        </p:txBody>
      </p:sp>
      <p:sp>
        <p:nvSpPr>
          <p:cNvPr id="17" name="ZoneTexte 16"/>
          <p:cNvSpPr txBox="1"/>
          <p:nvPr/>
        </p:nvSpPr>
        <p:spPr>
          <a:xfrm>
            <a:off x="586830" y="3143796"/>
            <a:ext cx="82809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800" dirty="0" smtClean="0"/>
              <a:t>2- Les </a:t>
            </a:r>
            <a:r>
              <a:rPr lang="fr-FR" sz="2800" dirty="0" smtClean="0">
                <a:solidFill>
                  <a:srgbClr val="0000FF"/>
                </a:solidFill>
              </a:rPr>
              <a:t>synonymes</a:t>
            </a:r>
            <a:r>
              <a:rPr lang="fr-FR" sz="2800" dirty="0" smtClean="0">
                <a:solidFill>
                  <a:srgbClr val="FF33CC"/>
                </a:solidFill>
              </a:rPr>
              <a:t> </a:t>
            </a:r>
            <a:r>
              <a:rPr lang="fr-FR" sz="2800" dirty="0" smtClean="0"/>
              <a:t>permettent de </a:t>
            </a:r>
            <a:r>
              <a:rPr lang="fr-FR" sz="2800" dirty="0" smtClean="0">
                <a:solidFill>
                  <a:srgbClr val="FF3399"/>
                </a:solidFill>
              </a:rPr>
              <a:t>varier l’intensité</a:t>
            </a:r>
            <a:r>
              <a:rPr lang="fr-FR" sz="2800" dirty="0" smtClean="0"/>
              <a:t>.</a:t>
            </a:r>
            <a:endParaRPr lang="fr-FR" sz="2800" dirty="0"/>
          </a:p>
        </p:txBody>
      </p:sp>
      <p:sp>
        <p:nvSpPr>
          <p:cNvPr id="21" name="ZoneTexte 20"/>
          <p:cNvSpPr txBox="1"/>
          <p:nvPr/>
        </p:nvSpPr>
        <p:spPr>
          <a:xfrm>
            <a:off x="586830" y="3625860"/>
            <a:ext cx="82809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800" i="1" dirty="0" smtClean="0">
                <a:solidFill>
                  <a:srgbClr val="FF3399"/>
                </a:solidFill>
              </a:rPr>
              <a:t>murmurer – chuchoter – parler – crier – hurler  </a:t>
            </a:r>
            <a:endParaRPr lang="fr-FR" sz="2800" i="1" dirty="0">
              <a:solidFill>
                <a:srgbClr val="FF3399"/>
              </a:solidFill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611560" y="4439940"/>
            <a:ext cx="82809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800" dirty="0" smtClean="0"/>
              <a:t>3- Les </a:t>
            </a:r>
            <a:r>
              <a:rPr lang="fr-FR" sz="2800" dirty="0" smtClean="0">
                <a:solidFill>
                  <a:srgbClr val="0000FF"/>
                </a:solidFill>
              </a:rPr>
              <a:t>synonymes</a:t>
            </a:r>
            <a:r>
              <a:rPr lang="fr-FR" sz="2800" dirty="0" smtClean="0">
                <a:solidFill>
                  <a:srgbClr val="FF33CC"/>
                </a:solidFill>
              </a:rPr>
              <a:t> </a:t>
            </a:r>
            <a:r>
              <a:rPr lang="fr-FR" sz="2800" dirty="0" smtClean="0"/>
              <a:t>permettent de </a:t>
            </a:r>
            <a:r>
              <a:rPr lang="fr-FR" sz="2800" dirty="0" smtClean="0">
                <a:solidFill>
                  <a:srgbClr val="7030A0"/>
                </a:solidFill>
              </a:rPr>
              <a:t>changer de registre de langage</a:t>
            </a:r>
            <a:r>
              <a:rPr lang="fr-FR" sz="2800" dirty="0" smtClean="0"/>
              <a:t>.</a:t>
            </a:r>
            <a:endParaRPr lang="fr-FR" sz="2800" dirty="0"/>
          </a:p>
        </p:txBody>
      </p:sp>
      <p:sp>
        <p:nvSpPr>
          <p:cNvPr id="24" name="ZoneTexte 23"/>
          <p:cNvSpPr txBox="1"/>
          <p:nvPr/>
        </p:nvSpPr>
        <p:spPr>
          <a:xfrm>
            <a:off x="611560" y="5282044"/>
            <a:ext cx="828092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800" i="1" dirty="0" smtClean="0">
                <a:solidFill>
                  <a:srgbClr val="7030A0"/>
                </a:solidFill>
              </a:rPr>
              <a:t>Familier : Elle déchire, ta baraque !</a:t>
            </a:r>
          </a:p>
          <a:p>
            <a:pPr algn="just"/>
            <a:r>
              <a:rPr lang="fr-FR" sz="2800" i="1" dirty="0" smtClean="0">
                <a:solidFill>
                  <a:srgbClr val="7030A0"/>
                </a:solidFill>
              </a:rPr>
              <a:t>Courant : Ta maison est très belle.</a:t>
            </a:r>
          </a:p>
          <a:p>
            <a:pPr algn="just"/>
            <a:r>
              <a:rPr lang="fr-FR" sz="2800" i="1" dirty="0" smtClean="0">
                <a:solidFill>
                  <a:srgbClr val="7030A0"/>
                </a:solidFill>
              </a:rPr>
              <a:t>Soutenu : Votre demeure est magnifique.</a:t>
            </a:r>
            <a:endParaRPr lang="fr-FR" sz="2800" i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6735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15" grpId="0"/>
      <p:bldP spid="17" grpId="0"/>
      <p:bldP spid="21" grpId="0"/>
      <p:bldP spid="23" grpId="0"/>
      <p:bldP spid="2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Où trouver les synonymes d’un mot quand j’écris?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82068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sz="2400" dirty="0" smtClean="0"/>
              <a:t>Lorsque j’écris, je peux trouver les synonymes d’un mot dans le dictionnaire.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467544" y="5373216"/>
            <a:ext cx="8229600" cy="8206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FR" sz="2400" dirty="0" smtClean="0"/>
              <a:t>Il existe également des dictionnaires de synonymes.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fr-FR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0003" y="2708920"/>
            <a:ext cx="5467350" cy="206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39906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951</TotalTime>
  <Words>161</Words>
  <Application>Microsoft Office PowerPoint</Application>
  <PresentationFormat>Affichage à l'écran (4:3)</PresentationFormat>
  <Paragraphs>25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vocabulaire</vt:lpstr>
      <vt:lpstr>Aujourd’hui, nous allons travailler en vocabulaire. Nous allons découvrir la notion de synonyme. </vt:lpstr>
      <vt:lpstr>Qu’est-ce qu’un synonyme ?</vt:lpstr>
      <vt:lpstr>Pourquoi utiliser des synonymes ?</vt:lpstr>
      <vt:lpstr>Où trouver les synonymes d’un mot quand j’écris?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grammaire</dc:title>
  <dc:creator>Utilisateur</dc:creator>
  <cp:lastModifiedBy>Utilisateur</cp:lastModifiedBy>
  <cp:revision>64</cp:revision>
  <dcterms:created xsi:type="dcterms:W3CDTF">2020-05-20T07:22:41Z</dcterms:created>
  <dcterms:modified xsi:type="dcterms:W3CDTF">2021-03-13T13:58:59Z</dcterms:modified>
</cp:coreProperties>
</file>