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9900"/>
    <a:srgbClr val="FF99CC"/>
    <a:srgbClr val="FF61B0"/>
    <a:srgbClr val="FF33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 féminin des adjectifs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548680"/>
            <a:ext cx="1440160" cy="1440160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O21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9900"/>
                </a:solidFill>
              </a:rPr>
              <a:t>Le féminin des adjectifs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adjectifs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eau</a:t>
            </a:r>
            <a:r>
              <a:rPr lang="fr-FR" sz="3200" dirty="0" smtClean="0"/>
              <a:t> » finissent par « </a:t>
            </a:r>
            <a:r>
              <a:rPr lang="fr-FR" sz="3200" dirty="0" smtClean="0">
                <a:solidFill>
                  <a:srgbClr val="FF3399"/>
                </a:solidFill>
              </a:rPr>
              <a:t>elle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jum</a:t>
            </a:r>
            <a:r>
              <a:rPr lang="fr-FR" sz="3200" i="1" dirty="0" smtClean="0">
                <a:solidFill>
                  <a:srgbClr val="FF3399"/>
                </a:solidFill>
              </a:rPr>
              <a:t>elle</a:t>
            </a:r>
          </a:p>
          <a:p>
            <a:r>
              <a:rPr lang="fr-FR" sz="3200" i="1" dirty="0" smtClean="0"/>
              <a:t>nouv</a:t>
            </a:r>
            <a:r>
              <a:rPr lang="fr-FR" sz="3200" i="1" dirty="0" smtClean="0">
                <a:solidFill>
                  <a:srgbClr val="FF3399"/>
                </a:solidFill>
              </a:rPr>
              <a:t>elle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b</a:t>
            </a:r>
            <a:r>
              <a:rPr lang="fr-FR" sz="3200" i="1" dirty="0" smtClean="0">
                <a:solidFill>
                  <a:srgbClr val="FF3399"/>
                </a:solidFill>
              </a:rPr>
              <a:t>elle</a:t>
            </a:r>
            <a:endParaRPr lang="fr-FR" sz="32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jumeau</a:t>
            </a:r>
          </a:p>
          <a:p>
            <a:pPr algn="r"/>
            <a:r>
              <a:rPr lang="fr-FR" sz="3200" i="1" dirty="0" smtClean="0"/>
              <a:t>nouveau</a:t>
            </a:r>
          </a:p>
          <a:p>
            <a:pPr algn="r"/>
            <a:r>
              <a:rPr lang="fr-FR" sz="3200" i="1" dirty="0" smtClean="0"/>
              <a:t>beau</a:t>
            </a:r>
          </a:p>
        </p:txBody>
      </p:sp>
    </p:spTree>
    <p:extLst>
      <p:ext uri="{BB962C8B-B14F-4D97-AF65-F5344CB8AC3E}">
        <p14:creationId xmlns:p14="http://schemas.microsoft.com/office/powerpoint/2010/main" val="296488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9900"/>
                </a:solidFill>
              </a:rPr>
              <a:t>Le féminin des adjectifs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adjectifs terminés par « </a:t>
            </a:r>
            <a:r>
              <a:rPr lang="fr-FR" sz="3200" dirty="0" smtClean="0">
                <a:solidFill>
                  <a:srgbClr val="FF3399"/>
                </a:solidFill>
              </a:rPr>
              <a:t>f</a:t>
            </a:r>
            <a:r>
              <a:rPr lang="fr-FR" sz="3200" dirty="0" smtClean="0"/>
              <a:t> » finissent par « </a:t>
            </a:r>
            <a:r>
              <a:rPr lang="fr-FR" sz="3200" dirty="0" err="1" smtClean="0">
                <a:solidFill>
                  <a:srgbClr val="FF3399"/>
                </a:solidFill>
              </a:rPr>
              <a:t>ve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211735"/>
            <a:ext cx="828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38700" y="2204864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neu</a:t>
            </a:r>
            <a:r>
              <a:rPr lang="fr-FR" sz="3200" i="1" dirty="0" smtClean="0">
                <a:solidFill>
                  <a:srgbClr val="FF3399"/>
                </a:solidFill>
              </a:rPr>
              <a:t>ve</a:t>
            </a:r>
          </a:p>
          <a:p>
            <a:r>
              <a:rPr lang="fr-FR" sz="3200" i="1" dirty="0" smtClean="0"/>
              <a:t>vi</a:t>
            </a:r>
            <a:r>
              <a:rPr lang="fr-FR" sz="3200" i="1" dirty="0" smtClean="0">
                <a:solidFill>
                  <a:srgbClr val="FF3399"/>
                </a:solidFill>
              </a:rPr>
              <a:t>ve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sporti</a:t>
            </a:r>
            <a:r>
              <a:rPr lang="fr-FR" sz="3200" i="1" dirty="0" smtClean="0">
                <a:solidFill>
                  <a:srgbClr val="FF3399"/>
                </a:solidFill>
              </a:rPr>
              <a:t>ve</a:t>
            </a:r>
            <a:endParaRPr lang="fr-FR" sz="32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211735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neuf</a:t>
            </a:r>
          </a:p>
          <a:p>
            <a:pPr algn="r"/>
            <a:r>
              <a:rPr lang="fr-FR" sz="3200" i="1" dirty="0" smtClean="0"/>
              <a:t>vif</a:t>
            </a:r>
          </a:p>
          <a:p>
            <a:pPr algn="r"/>
            <a:r>
              <a:rPr lang="fr-FR" sz="3200" i="1" dirty="0" smtClean="0"/>
              <a:t>sportif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58069" y="3933056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Certain adjectifs masculins terminés par une consonne </a:t>
            </a:r>
            <a:r>
              <a:rPr lang="fr-FR" sz="3200" dirty="0" smtClean="0">
                <a:solidFill>
                  <a:srgbClr val="FF3399"/>
                </a:solidFill>
              </a:rPr>
              <a:t>doublent leur consonne </a:t>
            </a:r>
            <a:r>
              <a:rPr lang="fr-FR" sz="3200" dirty="0" smtClean="0"/>
              <a:t>au féminin.</a:t>
            </a:r>
            <a:endParaRPr lang="fr-FR" sz="2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3914453" y="5020047"/>
            <a:ext cx="828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3200" dirty="0">
              <a:sym typeface="Symbol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55840" y="5013176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ancien</a:t>
            </a:r>
            <a:r>
              <a:rPr lang="fr-FR" sz="3200" i="1" dirty="0">
                <a:solidFill>
                  <a:srgbClr val="FF3399"/>
                </a:solidFill>
              </a:rPr>
              <a:t>n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gros</a:t>
            </a:r>
            <a:r>
              <a:rPr lang="fr-FR" sz="3200" i="1" dirty="0" smtClean="0">
                <a:solidFill>
                  <a:srgbClr val="FF3399"/>
                </a:solidFill>
              </a:rPr>
              <a:t>se</a:t>
            </a:r>
          </a:p>
          <a:p>
            <a:r>
              <a:rPr lang="fr-FR" sz="3200" i="1" dirty="0" smtClean="0"/>
              <a:t>nul</a:t>
            </a:r>
            <a:r>
              <a:rPr lang="fr-FR" sz="3200" i="1" dirty="0" smtClean="0">
                <a:solidFill>
                  <a:srgbClr val="FF3399"/>
                </a:solidFill>
              </a:rPr>
              <a:t>le</a:t>
            </a:r>
            <a:endParaRPr lang="fr-FR" sz="3200" i="1" dirty="0">
              <a:solidFill>
                <a:srgbClr val="FF3399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466181" y="5020047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ancien</a:t>
            </a:r>
          </a:p>
          <a:p>
            <a:pPr algn="r"/>
            <a:r>
              <a:rPr lang="fr-FR" sz="3200" i="1" dirty="0" smtClean="0"/>
              <a:t>gros</a:t>
            </a:r>
          </a:p>
          <a:p>
            <a:pPr algn="r"/>
            <a:r>
              <a:rPr lang="fr-FR" sz="3200" i="1" dirty="0"/>
              <a:t>nul</a:t>
            </a:r>
            <a:endParaRPr lang="fr-FR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309657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à former le féminin des adjectifs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</a:t>
            </a:r>
            <a:endParaRPr lang="fr-FR" sz="4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Petit rappel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569221" y="1196752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L’</a:t>
            </a:r>
            <a:r>
              <a:rPr lang="fr-FR" sz="3200" dirty="0" smtClean="0">
                <a:solidFill>
                  <a:srgbClr val="00B050"/>
                </a:solidFill>
              </a:rPr>
              <a:t>adjectif</a:t>
            </a:r>
            <a:r>
              <a:rPr lang="fr-FR" sz="3200" dirty="0" smtClean="0"/>
              <a:t> </a:t>
            </a:r>
            <a:r>
              <a:rPr lang="fr-FR" sz="3200" dirty="0"/>
              <a:t>est un mot qui est employé avec un </a:t>
            </a:r>
            <a:r>
              <a:rPr lang="fr-FR" sz="3200" dirty="0">
                <a:solidFill>
                  <a:srgbClr val="0070C0"/>
                </a:solidFill>
              </a:rPr>
              <a:t>nom</a:t>
            </a:r>
            <a:r>
              <a:rPr lang="fr-FR" sz="3200" dirty="0"/>
              <a:t> et qui donne des précisions sur la chose ou l'être désigné par le nom</a:t>
            </a:r>
            <a:r>
              <a:rPr lang="fr-FR" sz="3200" dirty="0" smtClean="0"/>
              <a:t>. (nuageux, parisien, fleuri…)</a:t>
            </a:r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9900"/>
                </a:solidFill>
              </a:rPr>
              <a:t>Le féminin des adjectifs</a:t>
            </a:r>
            <a:endParaRPr lang="fr-FR" b="1" dirty="0">
              <a:solidFill>
                <a:srgbClr val="0099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La plupart des adjectifs suivent la même règle que les noms quand ils passent au féminin.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9900"/>
                </a:solidFill>
              </a:rPr>
              <a:t>Le féminin des adjectifs</a:t>
            </a:r>
            <a:endParaRPr lang="fr-FR" b="1" dirty="0">
              <a:solidFill>
                <a:srgbClr val="0099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En général, on forme le féminin des adjectifs en ajoutant un « </a:t>
            </a:r>
            <a:r>
              <a:rPr lang="fr-FR" sz="3200" dirty="0" smtClean="0">
                <a:solidFill>
                  <a:srgbClr val="FF3399"/>
                </a:solidFill>
              </a:rPr>
              <a:t>e</a:t>
            </a:r>
            <a:r>
              <a:rPr lang="fr-FR" sz="3200" dirty="0" smtClean="0"/>
              <a:t> ».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2736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grand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rond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bleu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intelligent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petit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</a:p>
          <a:p>
            <a:r>
              <a:rPr lang="fr-FR" sz="3200" i="1" dirty="0" smtClean="0"/>
              <a:t>gris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grand</a:t>
            </a:r>
          </a:p>
          <a:p>
            <a:pPr algn="r"/>
            <a:r>
              <a:rPr lang="fr-FR" sz="3200" i="1" dirty="0" smtClean="0"/>
              <a:t>rond</a:t>
            </a:r>
          </a:p>
          <a:p>
            <a:pPr algn="r"/>
            <a:r>
              <a:rPr lang="fr-FR" sz="3200" i="1" dirty="0" smtClean="0"/>
              <a:t>bleu</a:t>
            </a:r>
          </a:p>
          <a:p>
            <a:pPr algn="r"/>
            <a:r>
              <a:rPr lang="fr-FR" sz="3200" i="1" dirty="0" smtClean="0"/>
              <a:t>intelligent</a:t>
            </a:r>
          </a:p>
          <a:p>
            <a:pPr algn="r"/>
            <a:r>
              <a:rPr lang="fr-FR" sz="3200" i="1" dirty="0" smtClean="0"/>
              <a:t>petit</a:t>
            </a:r>
          </a:p>
          <a:p>
            <a:pPr algn="r"/>
            <a:r>
              <a:rPr lang="fr-FR" sz="3200" i="1" dirty="0" smtClean="0"/>
              <a:t>gris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53009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9900"/>
                </a:solidFill>
              </a:rPr>
              <a:t>Le féminin des adjectifs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adjectifs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e</a:t>
            </a:r>
            <a:r>
              <a:rPr lang="fr-FR" sz="3200" dirty="0" smtClean="0"/>
              <a:t> » ne changent généralement pas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drôle</a:t>
            </a:r>
          </a:p>
          <a:p>
            <a:pPr algn="r"/>
            <a:r>
              <a:rPr lang="fr-FR" sz="3200" i="1" dirty="0" smtClean="0"/>
              <a:t>riche</a:t>
            </a:r>
          </a:p>
          <a:p>
            <a:pPr algn="r"/>
            <a:r>
              <a:rPr lang="fr-FR" sz="3200" i="1" dirty="0" smtClean="0"/>
              <a:t>brave</a:t>
            </a:r>
          </a:p>
          <a:p>
            <a:pPr algn="r"/>
            <a:r>
              <a:rPr lang="fr-FR" sz="3200" i="1" dirty="0" smtClean="0"/>
              <a:t>maigre</a:t>
            </a:r>
          </a:p>
          <a:p>
            <a:pPr algn="r"/>
            <a:r>
              <a:rPr lang="fr-FR" sz="3200" i="1" dirty="0" smtClean="0"/>
              <a:t>timide</a:t>
            </a:r>
          </a:p>
          <a:p>
            <a:pPr algn="r"/>
            <a:r>
              <a:rPr lang="fr-FR" sz="3200" i="1" dirty="0" smtClean="0"/>
              <a:t>sympathique</a:t>
            </a:r>
            <a:endParaRPr lang="fr-FR" sz="2400" i="1" dirty="0"/>
          </a:p>
        </p:txBody>
      </p:sp>
      <p:sp>
        <p:nvSpPr>
          <p:cNvPr id="7" name="ZoneTexte 6"/>
          <p:cNvSpPr txBox="1"/>
          <p:nvPr/>
        </p:nvSpPr>
        <p:spPr>
          <a:xfrm>
            <a:off x="4860032" y="2492896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drôle</a:t>
            </a:r>
          </a:p>
          <a:p>
            <a:r>
              <a:rPr lang="fr-FR" sz="3200" i="1" dirty="0" smtClean="0"/>
              <a:t>riche</a:t>
            </a:r>
          </a:p>
          <a:p>
            <a:r>
              <a:rPr lang="fr-FR" sz="3200" i="1" dirty="0" smtClean="0"/>
              <a:t>brave</a:t>
            </a:r>
          </a:p>
          <a:p>
            <a:r>
              <a:rPr lang="fr-FR" sz="3200" i="1" dirty="0" smtClean="0"/>
              <a:t>maigre</a:t>
            </a:r>
          </a:p>
          <a:p>
            <a:r>
              <a:rPr lang="fr-FR" sz="3200" i="1" dirty="0" smtClean="0"/>
              <a:t>timide</a:t>
            </a:r>
          </a:p>
          <a:p>
            <a:r>
              <a:rPr lang="fr-FR" sz="3200" i="1" dirty="0" smtClean="0"/>
              <a:t>sympathique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305277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9900"/>
                </a:solidFill>
              </a:rPr>
              <a:t>Le féminin des adjectifs</a:t>
            </a:r>
            <a:endParaRPr lang="fr-FR" b="1" dirty="0">
              <a:solidFill>
                <a:srgbClr val="0099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adjectifs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er</a:t>
            </a:r>
            <a:r>
              <a:rPr lang="fr-FR" sz="3200" dirty="0" smtClean="0"/>
              <a:t> » finissent généralement par « </a:t>
            </a:r>
            <a:r>
              <a:rPr lang="fr-FR" sz="3200" dirty="0" smtClean="0">
                <a:solidFill>
                  <a:srgbClr val="FF3399"/>
                </a:solidFill>
              </a:rPr>
              <a:t>ère</a:t>
            </a:r>
            <a:r>
              <a:rPr lang="fr-FR" sz="3200" dirty="0" smtClean="0"/>
              <a:t> » 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lég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</a:p>
          <a:p>
            <a:r>
              <a:rPr lang="fr-FR" sz="3200" i="1" dirty="0" smtClean="0"/>
              <a:t>fi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</a:p>
          <a:p>
            <a:r>
              <a:rPr lang="fr-FR" sz="3200" i="1" dirty="0" smtClean="0"/>
              <a:t>ch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léger</a:t>
            </a:r>
          </a:p>
          <a:p>
            <a:pPr algn="r"/>
            <a:r>
              <a:rPr lang="fr-FR" sz="3200" i="1" dirty="0" smtClean="0"/>
              <a:t>fier</a:t>
            </a:r>
          </a:p>
          <a:p>
            <a:pPr algn="r"/>
            <a:r>
              <a:rPr lang="fr-FR" sz="3200" i="1" dirty="0" smtClean="0"/>
              <a:t>cher</a:t>
            </a:r>
          </a:p>
        </p:txBody>
      </p:sp>
    </p:spTree>
    <p:extLst>
      <p:ext uri="{BB962C8B-B14F-4D97-AF65-F5344CB8AC3E}">
        <p14:creationId xmlns:p14="http://schemas.microsoft.com/office/powerpoint/2010/main" val="311618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9900"/>
                </a:solidFill>
              </a:rPr>
              <a:t>Le féminin des adjectifs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adjectifs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et</a:t>
            </a:r>
            <a:r>
              <a:rPr lang="fr-FR" sz="3200" dirty="0" smtClean="0"/>
              <a:t> » finissent par « </a:t>
            </a:r>
            <a:r>
              <a:rPr lang="fr-FR" sz="3200" dirty="0" err="1" smtClean="0">
                <a:solidFill>
                  <a:srgbClr val="FF3399"/>
                </a:solidFill>
              </a:rPr>
              <a:t>ette</a:t>
            </a:r>
            <a:r>
              <a:rPr lang="fr-FR" sz="3200" dirty="0" smtClean="0"/>
              <a:t> » </a:t>
            </a:r>
            <a:r>
              <a:rPr lang="fr-FR" sz="3200" dirty="0"/>
              <a:t>ou « </a:t>
            </a:r>
            <a:r>
              <a:rPr lang="fr-FR" sz="3200" dirty="0" err="1" smtClean="0">
                <a:solidFill>
                  <a:srgbClr val="FF3399"/>
                </a:solidFill>
              </a:rPr>
              <a:t>ète</a:t>
            </a:r>
            <a:r>
              <a:rPr lang="fr-FR" sz="3200" dirty="0"/>
              <a:t> » </a:t>
            </a:r>
            <a:r>
              <a:rPr lang="fr-FR" sz="3200" dirty="0" smtClean="0"/>
              <a:t>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2499767"/>
            <a:ext cx="8280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2492896"/>
            <a:ext cx="30963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coqu</a:t>
            </a:r>
            <a:r>
              <a:rPr lang="fr-FR" sz="3200" i="1" dirty="0" smtClean="0">
                <a:solidFill>
                  <a:srgbClr val="FF3399"/>
                </a:solidFill>
              </a:rPr>
              <a:t>ette</a:t>
            </a:r>
          </a:p>
          <a:p>
            <a:r>
              <a:rPr lang="fr-FR" sz="3200" i="1" dirty="0" smtClean="0"/>
              <a:t>mu</a:t>
            </a:r>
            <a:r>
              <a:rPr lang="fr-FR" sz="3200" i="1" dirty="0" smtClean="0">
                <a:solidFill>
                  <a:srgbClr val="FF3399"/>
                </a:solidFill>
              </a:rPr>
              <a:t>ette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n</a:t>
            </a:r>
            <a:r>
              <a:rPr lang="fr-FR" sz="3200" i="1" dirty="0" smtClean="0">
                <a:solidFill>
                  <a:srgbClr val="FF3399"/>
                </a:solidFill>
              </a:rPr>
              <a:t>ette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dis</a:t>
            </a:r>
            <a:r>
              <a:rPr lang="fr-FR" sz="3200" i="1" dirty="0" smtClean="0">
                <a:solidFill>
                  <a:srgbClr val="FF3399"/>
                </a:solidFill>
              </a:rPr>
              <a:t>crète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secr</a:t>
            </a:r>
            <a:r>
              <a:rPr lang="fr-FR" sz="3200" i="1" dirty="0" smtClean="0">
                <a:solidFill>
                  <a:srgbClr val="FF3399"/>
                </a:solidFill>
              </a:rPr>
              <a:t>ète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inqui</a:t>
            </a:r>
            <a:r>
              <a:rPr lang="fr-FR" sz="3200" i="1" dirty="0" smtClean="0">
                <a:solidFill>
                  <a:srgbClr val="FF3399"/>
                </a:solidFill>
              </a:rPr>
              <a:t>ète</a:t>
            </a:r>
            <a:endParaRPr lang="fr-FR" sz="24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2499767"/>
            <a:ext cx="25922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coquet</a:t>
            </a:r>
          </a:p>
          <a:p>
            <a:pPr algn="r"/>
            <a:r>
              <a:rPr lang="fr-FR" sz="3200" i="1" dirty="0" smtClean="0"/>
              <a:t>muet</a:t>
            </a:r>
          </a:p>
          <a:p>
            <a:pPr algn="r"/>
            <a:r>
              <a:rPr lang="fr-FR" sz="3200" i="1" dirty="0" smtClean="0"/>
              <a:t>net</a:t>
            </a:r>
          </a:p>
          <a:p>
            <a:pPr algn="r"/>
            <a:r>
              <a:rPr lang="fr-FR" sz="3200" i="1" dirty="0" smtClean="0"/>
              <a:t>discret</a:t>
            </a:r>
          </a:p>
          <a:p>
            <a:pPr algn="r"/>
            <a:r>
              <a:rPr lang="fr-FR" sz="3200" i="1" dirty="0" smtClean="0"/>
              <a:t>secret</a:t>
            </a:r>
          </a:p>
          <a:p>
            <a:pPr algn="r"/>
            <a:r>
              <a:rPr lang="fr-FR" sz="3200" i="1" dirty="0" smtClean="0"/>
              <a:t>inquiet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32097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9900"/>
                </a:solidFill>
              </a:rPr>
              <a:t>Le féminin des adjectifs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67544" y="1196752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La plupart des adjectifs masculins terminés par « </a:t>
            </a:r>
            <a:r>
              <a:rPr lang="fr-FR" sz="3200" dirty="0" smtClean="0">
                <a:solidFill>
                  <a:srgbClr val="FF3399"/>
                </a:solidFill>
              </a:rPr>
              <a:t>x</a:t>
            </a:r>
            <a:r>
              <a:rPr lang="fr-FR" sz="3200" dirty="0" smtClean="0"/>
              <a:t> » finissent par </a:t>
            </a:r>
            <a:r>
              <a:rPr lang="fr-FR" sz="3200" dirty="0" smtClean="0"/>
              <a:t>«</a:t>
            </a:r>
            <a:r>
              <a:rPr lang="fr-FR" sz="3200" dirty="0" smtClean="0"/>
              <a:t> </a:t>
            </a:r>
            <a:r>
              <a:rPr lang="fr-FR" sz="3200" dirty="0" smtClean="0">
                <a:solidFill>
                  <a:srgbClr val="FF3399"/>
                </a:solidFill>
              </a:rPr>
              <a:t>-se</a:t>
            </a:r>
            <a:r>
              <a:rPr lang="fr-FR" sz="3200" dirty="0" smtClean="0"/>
              <a:t> » au féminin, mais certains  se terminent «</a:t>
            </a:r>
            <a:r>
              <a:rPr lang="fr-FR" sz="3200" dirty="0"/>
              <a:t> </a:t>
            </a:r>
            <a:r>
              <a:rPr lang="fr-FR" sz="3200" dirty="0" smtClean="0">
                <a:solidFill>
                  <a:srgbClr val="FF3399"/>
                </a:solidFill>
              </a:rPr>
              <a:t>-</a:t>
            </a:r>
            <a:r>
              <a:rPr lang="fr-FR" sz="3200" dirty="0" err="1" smtClean="0">
                <a:solidFill>
                  <a:srgbClr val="FF3399"/>
                </a:solidFill>
              </a:rPr>
              <a:t>sse</a:t>
            </a:r>
            <a:r>
              <a:rPr lang="fr-FR" sz="3200" dirty="0"/>
              <a:t> » </a:t>
            </a:r>
            <a:r>
              <a:rPr lang="fr-FR" sz="3200" dirty="0" smtClean="0"/>
              <a:t> ou </a:t>
            </a:r>
            <a:r>
              <a:rPr lang="fr-FR" sz="3200" dirty="0"/>
              <a:t>« </a:t>
            </a:r>
            <a:r>
              <a:rPr lang="fr-FR" sz="3200" dirty="0" smtClean="0">
                <a:solidFill>
                  <a:srgbClr val="FF3399"/>
                </a:solidFill>
              </a:rPr>
              <a:t>-ce</a:t>
            </a:r>
            <a:r>
              <a:rPr lang="fr-FR" sz="3200" dirty="0"/>
              <a:t> » </a:t>
            </a:r>
            <a:r>
              <a:rPr lang="fr-FR" sz="3200" dirty="0" smtClean="0"/>
              <a:t>au féminin.</a:t>
            </a:r>
            <a:endParaRPr lang="fr-FR" sz="24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23928" y="3190324"/>
            <a:ext cx="8280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dirty="0" smtClean="0">
                <a:sym typeface="Symbol"/>
              </a:rPr>
              <a:t> 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endParaRPr lang="fr-FR" sz="3200" dirty="0" smtClean="0">
              <a:sym typeface="Symbol"/>
            </a:endParaRP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</a:p>
          <a:p>
            <a:pPr algn="r"/>
            <a:r>
              <a:rPr lang="fr-FR" sz="3200" dirty="0" smtClean="0">
                <a:sym typeface="Symbol"/>
              </a:rPr>
              <a:t></a:t>
            </a:r>
            <a:endParaRPr lang="fr-FR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4765315" y="3183453"/>
            <a:ext cx="3096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mystérieu</a:t>
            </a:r>
            <a:r>
              <a:rPr lang="fr-FR" sz="3200" i="1" dirty="0" smtClean="0">
                <a:solidFill>
                  <a:srgbClr val="FF3399"/>
                </a:solidFill>
              </a:rPr>
              <a:t>se</a:t>
            </a:r>
          </a:p>
          <a:p>
            <a:r>
              <a:rPr lang="fr-FR" sz="3200" i="1" dirty="0" smtClean="0"/>
              <a:t>jalou</a:t>
            </a:r>
            <a:r>
              <a:rPr lang="fr-FR" sz="3200" i="1" dirty="0" smtClean="0">
                <a:solidFill>
                  <a:srgbClr val="FF3399"/>
                </a:solidFill>
              </a:rPr>
              <a:t>se</a:t>
            </a:r>
            <a:endParaRPr lang="fr-FR" sz="3200" i="1" dirty="0" smtClean="0"/>
          </a:p>
          <a:p>
            <a:r>
              <a:rPr lang="fr-FR" sz="3200" i="1" dirty="0" smtClean="0"/>
              <a:t>peureu</a:t>
            </a:r>
            <a:r>
              <a:rPr lang="fr-FR" sz="3200" i="1" dirty="0" smtClean="0">
                <a:solidFill>
                  <a:srgbClr val="FF3399"/>
                </a:solidFill>
              </a:rPr>
              <a:t>se</a:t>
            </a:r>
          </a:p>
          <a:p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fau</a:t>
            </a:r>
            <a:r>
              <a:rPr lang="fr-FR" sz="3200" i="1" dirty="0" smtClean="0">
                <a:solidFill>
                  <a:srgbClr val="FF3399"/>
                </a:solidFill>
              </a:rPr>
              <a:t>sse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rou</a:t>
            </a:r>
            <a:r>
              <a:rPr lang="fr-FR" sz="3200" i="1" dirty="0" smtClean="0">
                <a:solidFill>
                  <a:srgbClr val="FF3399"/>
                </a:solidFill>
              </a:rPr>
              <a:t>sse</a:t>
            </a:r>
            <a:endParaRPr lang="fr-FR" sz="3200" i="1" dirty="0">
              <a:solidFill>
                <a:srgbClr val="FF3399"/>
              </a:solidFill>
            </a:endParaRPr>
          </a:p>
          <a:p>
            <a:r>
              <a:rPr lang="fr-FR" sz="3200" i="1" dirty="0" smtClean="0"/>
              <a:t>dou</a:t>
            </a:r>
            <a:r>
              <a:rPr lang="fr-FR" sz="3200" i="1" dirty="0" smtClean="0">
                <a:solidFill>
                  <a:srgbClr val="FF3399"/>
                </a:solidFill>
              </a:rPr>
              <a:t>ce</a:t>
            </a:r>
            <a:endParaRPr lang="fr-FR" sz="3200" i="1" dirty="0">
              <a:solidFill>
                <a:srgbClr val="FF3399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75656" y="3190324"/>
            <a:ext cx="25922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mystérieux</a:t>
            </a:r>
          </a:p>
          <a:p>
            <a:pPr algn="r"/>
            <a:r>
              <a:rPr lang="fr-FR" sz="3200" i="1" dirty="0" smtClean="0"/>
              <a:t>jaloux</a:t>
            </a:r>
          </a:p>
          <a:p>
            <a:pPr algn="r"/>
            <a:r>
              <a:rPr lang="fr-FR" sz="3200" i="1" dirty="0" smtClean="0"/>
              <a:t>peureux</a:t>
            </a:r>
          </a:p>
          <a:p>
            <a:pPr algn="r"/>
            <a:endParaRPr lang="fr-FR" sz="3200" i="1" dirty="0" smtClean="0"/>
          </a:p>
          <a:p>
            <a:pPr algn="r"/>
            <a:r>
              <a:rPr lang="fr-FR" sz="3200" i="1" dirty="0" smtClean="0"/>
              <a:t>faux</a:t>
            </a:r>
          </a:p>
          <a:p>
            <a:pPr algn="r"/>
            <a:r>
              <a:rPr lang="fr-FR" sz="3200" i="1" dirty="0" smtClean="0"/>
              <a:t>roux</a:t>
            </a:r>
          </a:p>
          <a:p>
            <a:pPr algn="r"/>
            <a:r>
              <a:rPr lang="fr-FR" sz="3200" i="1" dirty="0" smtClean="0"/>
              <a:t>doux</a:t>
            </a:r>
          </a:p>
        </p:txBody>
      </p:sp>
    </p:spTree>
    <p:extLst>
      <p:ext uri="{BB962C8B-B14F-4D97-AF65-F5344CB8AC3E}">
        <p14:creationId xmlns:p14="http://schemas.microsoft.com/office/powerpoint/2010/main" val="229876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276</Words>
  <Application>Microsoft Office PowerPoint</Application>
  <PresentationFormat>Affichage à l'écran (4:3)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Orthographe</vt:lpstr>
      <vt:lpstr>Aujourd’hui, nous allons travailler en orthographe.  Nous allons apprendre à former le féminin des adjectifs.</vt:lpstr>
      <vt:lpstr>Petit rappel</vt:lpstr>
      <vt:lpstr>Le féminin des adjectifs</vt:lpstr>
      <vt:lpstr>Le féminin des adjectifs</vt:lpstr>
      <vt:lpstr>Le féminin des adjectifs</vt:lpstr>
      <vt:lpstr>Le féminin des adjectifs</vt:lpstr>
      <vt:lpstr>Le féminin des adjectifs</vt:lpstr>
      <vt:lpstr>Le féminin des adjectifs</vt:lpstr>
      <vt:lpstr>Le féminin des adjectifs</vt:lpstr>
      <vt:lpstr>Le féminin des adjectifs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80</cp:revision>
  <dcterms:created xsi:type="dcterms:W3CDTF">2020-05-20T07:22:41Z</dcterms:created>
  <dcterms:modified xsi:type="dcterms:W3CDTF">2021-03-13T13:37:24Z</dcterms:modified>
</cp:coreProperties>
</file>