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CC"/>
    <a:srgbClr val="FF61B0"/>
    <a:srgbClr val="FF3300"/>
    <a:srgbClr val="009900"/>
    <a:srgbClr val="F200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9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 féminin des noms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548680"/>
            <a:ext cx="1440160" cy="1440160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O20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féminin des noms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Certains noms masculins terminés par « </a:t>
            </a:r>
            <a:r>
              <a:rPr lang="fr-FR" sz="3200" dirty="0" smtClean="0">
                <a:solidFill>
                  <a:srgbClr val="FF3399"/>
                </a:solidFill>
              </a:rPr>
              <a:t>e</a:t>
            </a:r>
            <a:r>
              <a:rPr lang="fr-FR" sz="3200" dirty="0" smtClean="0"/>
              <a:t> » finissent par « </a:t>
            </a:r>
            <a:r>
              <a:rPr lang="fr-FR" sz="3200" dirty="0" smtClean="0">
                <a:solidFill>
                  <a:srgbClr val="FF3399"/>
                </a:solidFill>
              </a:rPr>
              <a:t>esse</a:t>
            </a:r>
            <a:r>
              <a:rPr lang="fr-FR" sz="3200" dirty="0" smtClean="0"/>
              <a:t> » 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30963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tigr</a:t>
            </a:r>
            <a:r>
              <a:rPr lang="fr-FR" sz="3200" i="1" dirty="0" smtClean="0">
                <a:solidFill>
                  <a:srgbClr val="FF3399"/>
                </a:solidFill>
              </a:rPr>
              <a:t>esse</a:t>
            </a:r>
          </a:p>
          <a:p>
            <a:r>
              <a:rPr lang="fr-FR" sz="3200" i="1" dirty="0" smtClean="0"/>
              <a:t>une ân</a:t>
            </a:r>
            <a:r>
              <a:rPr lang="fr-FR" sz="3200" i="1" dirty="0">
                <a:solidFill>
                  <a:srgbClr val="FF3399"/>
                </a:solidFill>
              </a:rPr>
              <a:t>esse</a:t>
            </a:r>
          </a:p>
          <a:p>
            <a:r>
              <a:rPr lang="fr-FR" sz="3200" i="1" dirty="0" smtClean="0"/>
              <a:t>une ogr</a:t>
            </a:r>
            <a:r>
              <a:rPr lang="fr-FR" sz="3200" i="1" dirty="0">
                <a:solidFill>
                  <a:srgbClr val="FF3399"/>
                </a:solidFill>
              </a:rPr>
              <a:t>esse</a:t>
            </a:r>
          </a:p>
          <a:p>
            <a:r>
              <a:rPr lang="fr-FR" sz="3200" i="1" dirty="0" smtClean="0"/>
              <a:t>une princ</a:t>
            </a:r>
            <a:r>
              <a:rPr lang="fr-FR" sz="3200" i="1" dirty="0">
                <a:solidFill>
                  <a:srgbClr val="FF3399"/>
                </a:solidFill>
              </a:rPr>
              <a:t>esse</a:t>
            </a:r>
          </a:p>
          <a:p>
            <a:r>
              <a:rPr lang="fr-FR" sz="3200" i="1" dirty="0" smtClean="0"/>
              <a:t>une hôt</a:t>
            </a:r>
            <a:r>
              <a:rPr lang="fr-FR" sz="3200" i="1" dirty="0">
                <a:solidFill>
                  <a:srgbClr val="FF3399"/>
                </a:solidFill>
              </a:rPr>
              <a:t>esse</a:t>
            </a:r>
          </a:p>
          <a:p>
            <a:r>
              <a:rPr lang="fr-FR" sz="3200" i="1" dirty="0" smtClean="0"/>
              <a:t>une traitr</a:t>
            </a:r>
            <a:r>
              <a:rPr lang="fr-FR" sz="3200" i="1" dirty="0" smtClean="0">
                <a:solidFill>
                  <a:srgbClr val="FF3399"/>
                </a:solidFill>
              </a:rPr>
              <a:t>esse</a:t>
            </a:r>
            <a:endParaRPr lang="fr-FR" sz="24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tigre</a:t>
            </a:r>
          </a:p>
          <a:p>
            <a:pPr algn="r"/>
            <a:r>
              <a:rPr lang="fr-FR" sz="3200" i="1" dirty="0" smtClean="0"/>
              <a:t>un âne</a:t>
            </a:r>
          </a:p>
          <a:p>
            <a:pPr algn="r"/>
            <a:r>
              <a:rPr lang="fr-FR" sz="3200" i="1" dirty="0" smtClean="0"/>
              <a:t>un ogre</a:t>
            </a:r>
          </a:p>
          <a:p>
            <a:pPr algn="r"/>
            <a:r>
              <a:rPr lang="fr-FR" sz="3200" i="1" dirty="0" smtClean="0"/>
              <a:t>un prince</a:t>
            </a:r>
          </a:p>
          <a:p>
            <a:pPr algn="r"/>
            <a:r>
              <a:rPr lang="fr-FR" sz="3200" i="1" dirty="0" smtClean="0"/>
              <a:t>un hôte</a:t>
            </a:r>
          </a:p>
          <a:p>
            <a:pPr algn="r"/>
            <a:r>
              <a:rPr lang="fr-FR" sz="3200" i="1" dirty="0" smtClean="0"/>
              <a:t>un traitre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96488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féminin des noms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noms masculins terminés par « </a:t>
            </a:r>
            <a:r>
              <a:rPr lang="fr-FR" sz="3200" dirty="0" smtClean="0">
                <a:solidFill>
                  <a:srgbClr val="FF3399"/>
                </a:solidFill>
              </a:rPr>
              <a:t>f</a:t>
            </a:r>
            <a:r>
              <a:rPr lang="fr-FR" sz="3200" dirty="0" smtClean="0"/>
              <a:t> » finissent par « </a:t>
            </a:r>
            <a:r>
              <a:rPr lang="fr-FR" sz="3200" dirty="0" err="1" smtClean="0">
                <a:solidFill>
                  <a:srgbClr val="FF3399"/>
                </a:solidFill>
              </a:rPr>
              <a:t>ve</a:t>
            </a:r>
            <a:r>
              <a:rPr lang="fr-FR" sz="3200" dirty="0" smtClean="0"/>
              <a:t> » 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211735"/>
            <a:ext cx="8280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765315" y="2204864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sporti</a:t>
            </a:r>
            <a:r>
              <a:rPr lang="fr-FR" sz="3200" i="1" dirty="0" smtClean="0">
                <a:solidFill>
                  <a:srgbClr val="FF3399"/>
                </a:solidFill>
              </a:rPr>
              <a:t>ve</a:t>
            </a:r>
          </a:p>
          <a:p>
            <a:r>
              <a:rPr lang="fr-FR" sz="3200" i="1" dirty="0" smtClean="0"/>
              <a:t>une veu</a:t>
            </a:r>
            <a:r>
              <a:rPr lang="fr-FR" sz="3200" i="1" dirty="0" smtClean="0">
                <a:solidFill>
                  <a:srgbClr val="FF3399"/>
                </a:solidFill>
              </a:rPr>
              <a:t>ve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une fugiti</a:t>
            </a:r>
            <a:r>
              <a:rPr lang="fr-FR" sz="3200" i="1" dirty="0" smtClean="0">
                <a:solidFill>
                  <a:srgbClr val="FF3399"/>
                </a:solidFill>
              </a:rPr>
              <a:t>ve</a:t>
            </a:r>
            <a:endParaRPr lang="fr-FR" sz="32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2211735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sportif</a:t>
            </a:r>
          </a:p>
          <a:p>
            <a:pPr algn="r"/>
            <a:r>
              <a:rPr lang="fr-FR" sz="3200" i="1" dirty="0" smtClean="0"/>
              <a:t>un veuf</a:t>
            </a:r>
          </a:p>
          <a:p>
            <a:pPr algn="r"/>
            <a:r>
              <a:rPr lang="fr-FR" sz="3200" i="1" dirty="0" smtClean="0"/>
              <a:t>un fugitif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58069" y="4293096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noms masculins terminés par « </a:t>
            </a:r>
            <a:r>
              <a:rPr lang="fr-FR" sz="3200" dirty="0" smtClean="0">
                <a:solidFill>
                  <a:srgbClr val="FF3399"/>
                </a:solidFill>
              </a:rPr>
              <a:t>x</a:t>
            </a:r>
            <a:r>
              <a:rPr lang="fr-FR" sz="3200" dirty="0" smtClean="0"/>
              <a:t> » finissent par « </a:t>
            </a:r>
            <a:r>
              <a:rPr lang="fr-FR" sz="3200" dirty="0" smtClean="0">
                <a:solidFill>
                  <a:srgbClr val="FF3399"/>
                </a:solidFill>
              </a:rPr>
              <a:t>se</a:t>
            </a:r>
            <a:r>
              <a:rPr lang="fr-FR" sz="3200" dirty="0" smtClean="0"/>
              <a:t> » au féminin.</a:t>
            </a:r>
            <a:endParaRPr lang="fr-FR" sz="24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3914453" y="5380087"/>
            <a:ext cx="8280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755840" y="5373216"/>
            <a:ext cx="3096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épou</a:t>
            </a:r>
            <a:r>
              <a:rPr lang="fr-FR" sz="3200" i="1" dirty="0" smtClean="0">
                <a:solidFill>
                  <a:srgbClr val="FF3399"/>
                </a:solidFill>
              </a:rPr>
              <a:t>se</a:t>
            </a:r>
          </a:p>
          <a:p>
            <a:r>
              <a:rPr lang="fr-FR" sz="3200" i="1" dirty="0" smtClean="0"/>
              <a:t>une paresseu</a:t>
            </a:r>
            <a:r>
              <a:rPr lang="fr-FR" sz="3200" i="1" dirty="0" smtClean="0">
                <a:solidFill>
                  <a:srgbClr val="FF3399"/>
                </a:solidFill>
              </a:rPr>
              <a:t>se</a:t>
            </a:r>
            <a:endParaRPr lang="fr-FR" sz="3200" i="1" dirty="0">
              <a:solidFill>
                <a:srgbClr val="FF3399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66181" y="5380087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époux</a:t>
            </a:r>
          </a:p>
          <a:p>
            <a:pPr algn="r"/>
            <a:r>
              <a:rPr lang="fr-FR" sz="3200" i="1" dirty="0" smtClean="0"/>
              <a:t>un paresseux</a:t>
            </a:r>
          </a:p>
        </p:txBody>
      </p:sp>
    </p:spTree>
    <p:extLst>
      <p:ext uri="{BB962C8B-B14F-4D97-AF65-F5344CB8AC3E}">
        <p14:creationId xmlns:p14="http://schemas.microsoft.com/office/powerpoint/2010/main" val="309657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féminin des noms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noms masculins terminés par une consonne </a:t>
            </a:r>
            <a:r>
              <a:rPr lang="fr-FR" sz="3200" dirty="0" smtClean="0">
                <a:solidFill>
                  <a:srgbClr val="FF3399"/>
                </a:solidFill>
              </a:rPr>
              <a:t>double la consonne au féminin et ont un e </a:t>
            </a:r>
            <a:r>
              <a:rPr lang="fr-FR" sz="3200" dirty="0" smtClean="0"/>
              <a:t>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35404"/>
            <a:ext cx="8280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765314" y="2428533"/>
            <a:ext cx="3839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gardien</a:t>
            </a:r>
            <a:r>
              <a:rPr lang="fr-FR" sz="3200" i="1" dirty="0" smtClean="0">
                <a:solidFill>
                  <a:srgbClr val="FF3399"/>
                </a:solidFill>
              </a:rPr>
              <a:t>ne</a:t>
            </a:r>
          </a:p>
          <a:p>
            <a:r>
              <a:rPr lang="fr-FR" sz="3200" i="1" dirty="0" smtClean="0"/>
              <a:t>une musicien</a:t>
            </a:r>
            <a:r>
              <a:rPr lang="fr-FR" sz="3200" i="1" dirty="0" smtClean="0">
                <a:solidFill>
                  <a:srgbClr val="FF3399"/>
                </a:solidFill>
              </a:rPr>
              <a:t>ne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une professionnel</a:t>
            </a:r>
            <a:r>
              <a:rPr lang="fr-FR" sz="3200" i="1" dirty="0" smtClean="0">
                <a:solidFill>
                  <a:srgbClr val="FF3399"/>
                </a:solidFill>
              </a:rPr>
              <a:t>le</a:t>
            </a:r>
            <a:endParaRPr lang="fr-FR" sz="32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99592" y="2435404"/>
            <a:ext cx="3168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gardien</a:t>
            </a:r>
          </a:p>
          <a:p>
            <a:pPr algn="r"/>
            <a:r>
              <a:rPr lang="fr-FR" sz="3200" i="1" dirty="0" smtClean="0"/>
              <a:t>un musicien</a:t>
            </a:r>
          </a:p>
          <a:p>
            <a:pPr algn="r"/>
            <a:r>
              <a:rPr lang="fr-FR" sz="3200" i="1" dirty="0" smtClean="0"/>
              <a:t>un professionnel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67544" y="4149080"/>
            <a:ext cx="84344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D’autres noms masculins </a:t>
            </a:r>
            <a:r>
              <a:rPr lang="fr-FR" sz="3200" dirty="0" smtClean="0">
                <a:solidFill>
                  <a:srgbClr val="FF3399"/>
                </a:solidFill>
              </a:rPr>
              <a:t>changent complètement </a:t>
            </a:r>
            <a:r>
              <a:rPr lang="fr-FR" sz="3200" dirty="0" smtClean="0"/>
              <a:t>au féminin.</a:t>
            </a:r>
            <a:endParaRPr lang="fr-FR" sz="24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3914453" y="5092055"/>
            <a:ext cx="8280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3200" dirty="0">
              <a:sym typeface="Symbol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55840" y="5085184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</a:t>
            </a:r>
            <a:r>
              <a:rPr lang="fr-FR" sz="3200" i="1" dirty="0" smtClean="0">
                <a:solidFill>
                  <a:srgbClr val="FF3399"/>
                </a:solidFill>
              </a:rPr>
              <a:t>sœur</a:t>
            </a:r>
            <a:r>
              <a:rPr lang="fr-FR" sz="3200" i="1" dirty="0" smtClean="0"/>
              <a:t> </a:t>
            </a:r>
            <a:endParaRPr lang="fr-FR" sz="3200" i="1" dirty="0" smtClean="0">
              <a:solidFill>
                <a:srgbClr val="FF3399"/>
              </a:solidFill>
            </a:endParaRPr>
          </a:p>
          <a:p>
            <a:r>
              <a:rPr lang="fr-FR" sz="3200" i="1" dirty="0" smtClean="0"/>
              <a:t>une </a:t>
            </a:r>
            <a:r>
              <a:rPr lang="fr-FR" sz="3200" i="1" dirty="0" smtClean="0">
                <a:solidFill>
                  <a:srgbClr val="FF3399"/>
                </a:solidFill>
              </a:rPr>
              <a:t>vache</a:t>
            </a:r>
          </a:p>
          <a:p>
            <a:r>
              <a:rPr lang="fr-FR" sz="3200" i="1" dirty="0" smtClean="0"/>
              <a:t>une</a:t>
            </a:r>
            <a:r>
              <a:rPr lang="fr-FR" sz="3200" i="1" dirty="0" smtClean="0">
                <a:solidFill>
                  <a:srgbClr val="FF3399"/>
                </a:solidFill>
              </a:rPr>
              <a:t> femelle</a:t>
            </a:r>
            <a:endParaRPr lang="fr-FR" sz="3200" i="1" dirty="0">
              <a:solidFill>
                <a:srgbClr val="FF3399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66181" y="5092055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frère</a:t>
            </a:r>
          </a:p>
          <a:p>
            <a:pPr algn="r"/>
            <a:r>
              <a:rPr lang="fr-FR" sz="3200" i="1" dirty="0" smtClean="0"/>
              <a:t>un taureau</a:t>
            </a:r>
          </a:p>
          <a:p>
            <a:pPr algn="r"/>
            <a:r>
              <a:rPr lang="fr-FR" sz="3200" i="1" dirty="0" smtClean="0"/>
              <a:t>un mâle</a:t>
            </a:r>
          </a:p>
        </p:txBody>
      </p:sp>
    </p:spTree>
    <p:extLst>
      <p:ext uri="{BB962C8B-B14F-4D97-AF65-F5344CB8AC3E}">
        <p14:creationId xmlns:p14="http://schemas.microsoft.com/office/powerpoint/2010/main" val="184836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à former le féminin des noms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</a:t>
            </a:r>
            <a:endParaRPr lang="fr-FR" sz="4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Petit rappel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569221" y="980726"/>
            <a:ext cx="828821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/>
              <a:t>Le </a:t>
            </a:r>
            <a:r>
              <a:rPr lang="fr-FR" sz="3200" dirty="0">
                <a:solidFill>
                  <a:srgbClr val="0070C0"/>
                </a:solidFill>
              </a:rPr>
              <a:t>nom</a:t>
            </a:r>
            <a:r>
              <a:rPr lang="fr-FR" sz="3200" dirty="0"/>
              <a:t> est un mot qui désigne une personne, une chose, un lieu</a:t>
            </a:r>
            <a:r>
              <a:rPr lang="mr-IN" sz="3200" dirty="0" smtClean="0"/>
              <a:t>…</a:t>
            </a:r>
            <a:r>
              <a:rPr lang="fr-FR" sz="3200" dirty="0" smtClean="0"/>
              <a:t> (infirmière, corbeille, pays…)</a:t>
            </a:r>
          </a:p>
          <a:p>
            <a:pPr algn="just"/>
            <a:endParaRPr lang="fr-FR" dirty="0"/>
          </a:p>
          <a:p>
            <a:pPr algn="just"/>
            <a:r>
              <a:rPr lang="fr-FR" sz="3200" dirty="0"/>
              <a:t>Les noms ont un </a:t>
            </a:r>
            <a:r>
              <a:rPr lang="fr-FR" sz="3200" dirty="0">
                <a:solidFill>
                  <a:srgbClr val="FF3399"/>
                </a:solidFill>
              </a:rPr>
              <a:t>genre</a:t>
            </a:r>
            <a:r>
              <a:rPr lang="fr-FR" sz="3200" dirty="0"/>
              <a:t> (masculin ou féminin) et un </a:t>
            </a:r>
            <a:r>
              <a:rPr lang="fr-FR" sz="3200" dirty="0">
                <a:solidFill>
                  <a:srgbClr val="FF3399"/>
                </a:solidFill>
              </a:rPr>
              <a:t>nombre</a:t>
            </a:r>
            <a:r>
              <a:rPr lang="fr-FR" sz="3200" dirty="0"/>
              <a:t> (singulier ou pluriel</a:t>
            </a:r>
            <a:r>
              <a:rPr lang="fr-FR" sz="3200" dirty="0" smtClean="0"/>
              <a:t>).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féminin des noms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Seuls </a:t>
            </a:r>
            <a:r>
              <a:rPr lang="fr-FR" sz="3200" dirty="0" smtClean="0">
                <a:solidFill>
                  <a:srgbClr val="0070C0"/>
                </a:solidFill>
              </a:rPr>
              <a:t>les noms désignant des personnes et des animaux</a:t>
            </a:r>
            <a:r>
              <a:rPr lang="fr-FR" sz="3200" dirty="0" smtClean="0"/>
              <a:t> ont </a:t>
            </a:r>
            <a:r>
              <a:rPr lang="fr-FR" sz="3200" dirty="0" smtClean="0">
                <a:solidFill>
                  <a:srgbClr val="FF3399"/>
                </a:solidFill>
              </a:rPr>
              <a:t>un masculin </a:t>
            </a:r>
            <a:r>
              <a:rPr lang="fr-FR" sz="3200" u="sng" dirty="0" smtClean="0">
                <a:solidFill>
                  <a:srgbClr val="FF3399"/>
                </a:solidFill>
              </a:rPr>
              <a:t>et</a:t>
            </a:r>
            <a:r>
              <a:rPr lang="fr-FR" sz="3200" dirty="0" smtClean="0">
                <a:solidFill>
                  <a:srgbClr val="FF3399"/>
                </a:solidFill>
              </a:rPr>
              <a:t> un féminin</a:t>
            </a:r>
            <a:r>
              <a:rPr lang="fr-FR" sz="32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fr-FR" sz="3200" dirty="0" smtClean="0"/>
          </a:p>
          <a:p>
            <a:pPr algn="ctr"/>
            <a:r>
              <a:rPr lang="fr-FR" sz="2800" i="1" dirty="0" smtClean="0"/>
              <a:t>un employé – une employée</a:t>
            </a:r>
          </a:p>
          <a:p>
            <a:pPr algn="ctr"/>
            <a:r>
              <a:rPr lang="fr-FR" sz="2800" i="1" dirty="0" smtClean="0"/>
              <a:t>un crapaud – une crapaude</a:t>
            </a:r>
          </a:p>
          <a:p>
            <a:pPr algn="ctr"/>
            <a:endParaRPr lang="fr-FR" sz="2400" i="1" dirty="0"/>
          </a:p>
          <a:p>
            <a:pPr algn="just"/>
            <a:r>
              <a:rPr lang="fr-FR" sz="3200" dirty="0" smtClean="0"/>
              <a:t>Les autres noms (objet, lieu…) n’ont qu’un seul genre (masculin </a:t>
            </a:r>
            <a:r>
              <a:rPr lang="fr-FR" sz="3200" u="sng" dirty="0" smtClean="0"/>
              <a:t>ou</a:t>
            </a:r>
            <a:r>
              <a:rPr lang="fr-FR" sz="3200" dirty="0" smtClean="0"/>
              <a:t> féminin)</a:t>
            </a:r>
          </a:p>
          <a:p>
            <a:pPr algn="just"/>
            <a:endParaRPr lang="fr-FR" sz="3200" dirty="0" smtClean="0"/>
          </a:p>
          <a:p>
            <a:pPr algn="ctr"/>
            <a:r>
              <a:rPr lang="fr-FR" sz="2800" i="1" dirty="0" smtClean="0"/>
              <a:t>un pied </a:t>
            </a:r>
          </a:p>
          <a:p>
            <a:pPr algn="ctr"/>
            <a:r>
              <a:rPr lang="fr-FR" sz="2800" i="1" dirty="0" smtClean="0"/>
              <a:t>une boîte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5452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féminin des noms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En général, on forme le féminin des noms en ajoutant un « </a:t>
            </a:r>
            <a:r>
              <a:rPr lang="fr-FR" sz="3200" dirty="0" smtClean="0">
                <a:solidFill>
                  <a:srgbClr val="FF3399"/>
                </a:solidFill>
              </a:rPr>
              <a:t>e</a:t>
            </a:r>
            <a:r>
              <a:rPr lang="fr-FR" sz="3200" dirty="0" smtClean="0"/>
              <a:t> ».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2736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savant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</a:p>
          <a:p>
            <a:r>
              <a:rPr lang="fr-FR" sz="3200" i="1" dirty="0" smtClean="0"/>
              <a:t>une Allemand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</a:p>
          <a:p>
            <a:r>
              <a:rPr lang="fr-FR" sz="3200" i="1" dirty="0" smtClean="0"/>
              <a:t>une ami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</a:p>
          <a:p>
            <a:r>
              <a:rPr lang="fr-FR" sz="3200" i="1" dirty="0" smtClean="0"/>
              <a:t>une docteur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</a:p>
          <a:p>
            <a:r>
              <a:rPr lang="fr-FR" sz="3200" i="1" dirty="0" smtClean="0"/>
              <a:t>une ours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</a:p>
          <a:p>
            <a:r>
              <a:rPr lang="fr-FR" sz="3200" i="1" dirty="0" smtClean="0"/>
              <a:t>une rat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  <a:endParaRPr lang="fr-FR" sz="24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savant</a:t>
            </a:r>
          </a:p>
          <a:p>
            <a:pPr algn="r"/>
            <a:r>
              <a:rPr lang="fr-FR" sz="3200" i="1" dirty="0" smtClean="0"/>
              <a:t>un Allemand</a:t>
            </a:r>
          </a:p>
          <a:p>
            <a:pPr algn="r"/>
            <a:r>
              <a:rPr lang="fr-FR" sz="3200" i="1" dirty="0" smtClean="0"/>
              <a:t>un ami</a:t>
            </a:r>
          </a:p>
          <a:p>
            <a:pPr algn="r"/>
            <a:r>
              <a:rPr lang="fr-FR" sz="3200" i="1" dirty="0" smtClean="0"/>
              <a:t>un docteur</a:t>
            </a:r>
          </a:p>
          <a:p>
            <a:pPr algn="r"/>
            <a:r>
              <a:rPr lang="fr-FR" sz="3200" i="1" dirty="0" smtClean="0"/>
              <a:t>un ours</a:t>
            </a:r>
          </a:p>
          <a:p>
            <a:pPr algn="r"/>
            <a:r>
              <a:rPr lang="fr-FR" sz="3200" i="1" dirty="0" smtClean="0"/>
              <a:t>un rat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53009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féminin des noms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noms masculins terminés par « </a:t>
            </a:r>
            <a:r>
              <a:rPr lang="fr-FR" sz="3200" dirty="0" smtClean="0">
                <a:solidFill>
                  <a:srgbClr val="FF3399"/>
                </a:solidFill>
              </a:rPr>
              <a:t>e</a:t>
            </a:r>
            <a:r>
              <a:rPr lang="fr-FR" sz="3200" dirty="0" smtClean="0"/>
              <a:t> » ne changent généralement pas 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2736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élève</a:t>
            </a:r>
            <a:endParaRPr lang="fr-FR" sz="3200" i="1" dirty="0" smtClean="0">
              <a:solidFill>
                <a:srgbClr val="FF3399"/>
              </a:solidFill>
            </a:endParaRPr>
          </a:p>
          <a:p>
            <a:r>
              <a:rPr lang="fr-FR" sz="3200" i="1" dirty="0" smtClean="0"/>
              <a:t>une pianiste</a:t>
            </a:r>
            <a:endParaRPr lang="fr-FR" sz="3200" i="1" dirty="0" smtClean="0">
              <a:solidFill>
                <a:srgbClr val="FF3399"/>
              </a:solidFill>
            </a:endParaRPr>
          </a:p>
          <a:p>
            <a:r>
              <a:rPr lang="fr-FR" sz="3200" i="1" dirty="0" smtClean="0"/>
              <a:t>une fleuriste</a:t>
            </a:r>
            <a:endParaRPr lang="fr-FR" sz="3200" i="1" dirty="0" smtClean="0">
              <a:solidFill>
                <a:srgbClr val="FF3399"/>
              </a:solidFill>
            </a:endParaRPr>
          </a:p>
          <a:p>
            <a:r>
              <a:rPr lang="fr-FR" sz="3200" i="1" dirty="0" smtClean="0"/>
              <a:t>une arbitre</a:t>
            </a:r>
            <a:endParaRPr lang="fr-FR" sz="3200" i="1" dirty="0" smtClean="0">
              <a:solidFill>
                <a:srgbClr val="FF3399"/>
              </a:solidFill>
            </a:endParaRPr>
          </a:p>
          <a:p>
            <a:r>
              <a:rPr lang="fr-FR" sz="3200" i="1" dirty="0" smtClean="0"/>
              <a:t>une artiste</a:t>
            </a:r>
            <a:endParaRPr lang="fr-FR" sz="3200" i="1" dirty="0" smtClean="0">
              <a:solidFill>
                <a:srgbClr val="FF3399"/>
              </a:solidFill>
            </a:endParaRPr>
          </a:p>
          <a:p>
            <a:r>
              <a:rPr lang="fr-FR" sz="3200" i="1" dirty="0" smtClean="0"/>
              <a:t>une peintre</a:t>
            </a:r>
            <a:endParaRPr lang="fr-FR" sz="24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élève</a:t>
            </a:r>
          </a:p>
          <a:p>
            <a:pPr algn="r"/>
            <a:r>
              <a:rPr lang="fr-FR" sz="3200" i="1" dirty="0" smtClean="0"/>
              <a:t>un pianiste</a:t>
            </a:r>
          </a:p>
          <a:p>
            <a:pPr algn="r"/>
            <a:r>
              <a:rPr lang="fr-FR" sz="3200" i="1" dirty="0" smtClean="0"/>
              <a:t>un fleuriste</a:t>
            </a:r>
          </a:p>
          <a:p>
            <a:pPr algn="r"/>
            <a:r>
              <a:rPr lang="fr-FR" sz="3200" i="1" dirty="0" smtClean="0"/>
              <a:t>un arbitre</a:t>
            </a:r>
          </a:p>
          <a:p>
            <a:pPr algn="r"/>
            <a:r>
              <a:rPr lang="fr-FR" sz="3200" i="1" dirty="0" smtClean="0"/>
              <a:t>un artiste</a:t>
            </a:r>
          </a:p>
          <a:p>
            <a:pPr algn="r"/>
            <a:r>
              <a:rPr lang="fr-FR" sz="3200" i="1" dirty="0" smtClean="0"/>
              <a:t>un peintre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305277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féminin des noms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noms masculins terminés par « </a:t>
            </a:r>
            <a:r>
              <a:rPr lang="fr-FR" sz="3200" dirty="0" smtClean="0">
                <a:solidFill>
                  <a:srgbClr val="FF3399"/>
                </a:solidFill>
              </a:rPr>
              <a:t>er</a:t>
            </a:r>
            <a:r>
              <a:rPr lang="fr-FR" sz="3200" dirty="0" smtClean="0"/>
              <a:t> » finissent généralement par « </a:t>
            </a:r>
            <a:r>
              <a:rPr lang="fr-FR" sz="3200" dirty="0" smtClean="0">
                <a:solidFill>
                  <a:srgbClr val="FF3399"/>
                </a:solidFill>
              </a:rPr>
              <a:t>ère</a:t>
            </a:r>
            <a:r>
              <a:rPr lang="fr-FR" sz="3200" dirty="0" smtClean="0"/>
              <a:t> » 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30963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boulang</a:t>
            </a:r>
            <a:r>
              <a:rPr lang="fr-FR" sz="3200" i="1" dirty="0" smtClean="0">
                <a:solidFill>
                  <a:srgbClr val="FF3399"/>
                </a:solidFill>
              </a:rPr>
              <a:t>ère</a:t>
            </a:r>
          </a:p>
          <a:p>
            <a:r>
              <a:rPr lang="fr-FR" sz="3200" i="1" dirty="0" smtClean="0"/>
              <a:t>une douani</a:t>
            </a:r>
            <a:r>
              <a:rPr lang="fr-FR" sz="3200" i="1" dirty="0" smtClean="0">
                <a:solidFill>
                  <a:srgbClr val="FF3399"/>
                </a:solidFill>
              </a:rPr>
              <a:t>ère</a:t>
            </a:r>
          </a:p>
          <a:p>
            <a:r>
              <a:rPr lang="fr-FR" sz="3200" i="1" dirty="0" smtClean="0"/>
              <a:t>une horlog</a:t>
            </a:r>
            <a:r>
              <a:rPr lang="fr-FR" sz="3200" i="1" dirty="0" smtClean="0">
                <a:solidFill>
                  <a:srgbClr val="FF3399"/>
                </a:solidFill>
              </a:rPr>
              <a:t>ère</a:t>
            </a:r>
          </a:p>
          <a:p>
            <a:r>
              <a:rPr lang="fr-FR" sz="3200" i="1" dirty="0" smtClean="0"/>
              <a:t>une charcuti</a:t>
            </a:r>
            <a:r>
              <a:rPr lang="fr-FR" sz="3200" i="1" dirty="0" smtClean="0">
                <a:solidFill>
                  <a:srgbClr val="FF3399"/>
                </a:solidFill>
              </a:rPr>
              <a:t>ère</a:t>
            </a:r>
          </a:p>
          <a:p>
            <a:r>
              <a:rPr lang="fr-FR" sz="3200" i="1" dirty="0" smtClean="0"/>
              <a:t>une conseill</a:t>
            </a:r>
            <a:r>
              <a:rPr lang="fr-FR" sz="3200" i="1" dirty="0" smtClean="0">
                <a:solidFill>
                  <a:srgbClr val="FF3399"/>
                </a:solidFill>
              </a:rPr>
              <a:t>ère</a:t>
            </a:r>
          </a:p>
          <a:p>
            <a:r>
              <a:rPr lang="fr-FR" sz="3200" i="1" dirty="0" smtClean="0"/>
              <a:t>une couturi</a:t>
            </a:r>
            <a:r>
              <a:rPr lang="fr-FR" sz="3200" i="1" dirty="0" smtClean="0">
                <a:solidFill>
                  <a:srgbClr val="FF3399"/>
                </a:solidFill>
              </a:rPr>
              <a:t>ère</a:t>
            </a:r>
            <a:endParaRPr lang="fr-FR" sz="24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boulanger</a:t>
            </a:r>
          </a:p>
          <a:p>
            <a:pPr algn="r"/>
            <a:r>
              <a:rPr lang="fr-FR" sz="3200" i="1" dirty="0" smtClean="0"/>
              <a:t>un douanier</a:t>
            </a:r>
          </a:p>
          <a:p>
            <a:pPr algn="r"/>
            <a:r>
              <a:rPr lang="fr-FR" sz="3200" i="1" dirty="0" smtClean="0"/>
              <a:t>un horloger</a:t>
            </a:r>
          </a:p>
          <a:p>
            <a:pPr algn="r"/>
            <a:r>
              <a:rPr lang="fr-FR" sz="3200" i="1" dirty="0" smtClean="0"/>
              <a:t>un charcutier</a:t>
            </a:r>
          </a:p>
          <a:p>
            <a:pPr algn="r"/>
            <a:r>
              <a:rPr lang="fr-FR" sz="3200" i="1" dirty="0" smtClean="0"/>
              <a:t>un conseiller</a:t>
            </a:r>
          </a:p>
          <a:p>
            <a:pPr algn="r"/>
            <a:r>
              <a:rPr lang="fr-FR" sz="3200" i="1" dirty="0" smtClean="0"/>
              <a:t>un couturier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311618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féminin des noms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noms masculins terminés par « </a:t>
            </a:r>
            <a:r>
              <a:rPr lang="fr-FR" sz="3200" dirty="0" err="1" smtClean="0">
                <a:solidFill>
                  <a:srgbClr val="FF3399"/>
                </a:solidFill>
              </a:rPr>
              <a:t>eur</a:t>
            </a:r>
            <a:r>
              <a:rPr lang="fr-FR" sz="3200" dirty="0" smtClean="0"/>
              <a:t> » finissent généralement par « </a:t>
            </a:r>
            <a:r>
              <a:rPr lang="fr-FR" sz="3200" dirty="0" err="1" smtClean="0">
                <a:solidFill>
                  <a:srgbClr val="FF3399"/>
                </a:solidFill>
              </a:rPr>
              <a:t>euse</a:t>
            </a:r>
            <a:r>
              <a:rPr lang="fr-FR" sz="3200" dirty="0" smtClean="0"/>
              <a:t> » 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30963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chant</a:t>
            </a:r>
            <a:r>
              <a:rPr lang="fr-FR" sz="3200" i="1" dirty="0" smtClean="0">
                <a:solidFill>
                  <a:srgbClr val="FF3399"/>
                </a:solidFill>
              </a:rPr>
              <a:t>euse</a:t>
            </a:r>
          </a:p>
          <a:p>
            <a:r>
              <a:rPr lang="fr-FR" sz="3200" i="1" dirty="0" smtClean="0"/>
              <a:t>une ment</a:t>
            </a:r>
            <a:r>
              <a:rPr lang="fr-FR" sz="3200" i="1" dirty="0">
                <a:solidFill>
                  <a:srgbClr val="FF3399"/>
                </a:solidFill>
              </a:rPr>
              <a:t>euse</a:t>
            </a:r>
          </a:p>
          <a:p>
            <a:r>
              <a:rPr lang="fr-FR" sz="3200" i="1" dirty="0" smtClean="0"/>
              <a:t>une élev</a:t>
            </a:r>
            <a:r>
              <a:rPr lang="fr-FR" sz="3200" i="1" dirty="0">
                <a:solidFill>
                  <a:srgbClr val="FF3399"/>
                </a:solidFill>
              </a:rPr>
              <a:t>euse</a:t>
            </a:r>
          </a:p>
          <a:p>
            <a:r>
              <a:rPr lang="fr-FR" sz="3200" i="1" dirty="0" smtClean="0"/>
              <a:t>une jou</a:t>
            </a:r>
            <a:r>
              <a:rPr lang="fr-FR" sz="3200" i="1" dirty="0">
                <a:solidFill>
                  <a:srgbClr val="FF3399"/>
                </a:solidFill>
              </a:rPr>
              <a:t>euse</a:t>
            </a:r>
          </a:p>
          <a:p>
            <a:r>
              <a:rPr lang="fr-FR" sz="3200" i="1" dirty="0" smtClean="0"/>
              <a:t>une box</a:t>
            </a:r>
            <a:r>
              <a:rPr lang="fr-FR" sz="3200" i="1" dirty="0">
                <a:solidFill>
                  <a:srgbClr val="FF3399"/>
                </a:solidFill>
              </a:rPr>
              <a:t>euse</a:t>
            </a:r>
          </a:p>
          <a:p>
            <a:r>
              <a:rPr lang="fr-FR" sz="3200" i="1" dirty="0" smtClean="0"/>
              <a:t>une vend</a:t>
            </a:r>
            <a:r>
              <a:rPr lang="fr-FR" sz="3200" i="1" dirty="0" smtClean="0">
                <a:solidFill>
                  <a:srgbClr val="FF3399"/>
                </a:solidFill>
              </a:rPr>
              <a:t>euse</a:t>
            </a:r>
            <a:endParaRPr lang="fr-FR" sz="24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chanteur</a:t>
            </a:r>
          </a:p>
          <a:p>
            <a:pPr algn="r"/>
            <a:r>
              <a:rPr lang="fr-FR" sz="3200" i="1" dirty="0" smtClean="0"/>
              <a:t>un menteur</a:t>
            </a:r>
          </a:p>
          <a:p>
            <a:pPr algn="r"/>
            <a:r>
              <a:rPr lang="fr-FR" sz="3200" i="1" dirty="0" smtClean="0"/>
              <a:t>un éleveur</a:t>
            </a:r>
          </a:p>
          <a:p>
            <a:pPr algn="r"/>
            <a:r>
              <a:rPr lang="fr-FR" sz="3200" i="1" dirty="0" smtClean="0"/>
              <a:t>un joueur</a:t>
            </a:r>
          </a:p>
          <a:p>
            <a:pPr algn="r"/>
            <a:r>
              <a:rPr lang="fr-FR" sz="3200" i="1" dirty="0" smtClean="0"/>
              <a:t>un boxeur</a:t>
            </a:r>
          </a:p>
          <a:p>
            <a:pPr algn="r"/>
            <a:r>
              <a:rPr lang="fr-FR" sz="3200" i="1" dirty="0" smtClean="0"/>
              <a:t>un vendeur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32097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féminin des noms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La plupart des noms masculins terminés par « </a:t>
            </a:r>
            <a:r>
              <a:rPr lang="fr-FR" sz="3200" dirty="0" err="1" smtClean="0">
                <a:solidFill>
                  <a:srgbClr val="FF3399"/>
                </a:solidFill>
              </a:rPr>
              <a:t>teur</a:t>
            </a:r>
            <a:r>
              <a:rPr lang="fr-FR" sz="3200" dirty="0" smtClean="0"/>
              <a:t> » finissent par « </a:t>
            </a:r>
            <a:r>
              <a:rPr lang="fr-FR" sz="3200" dirty="0" err="1" smtClean="0">
                <a:solidFill>
                  <a:srgbClr val="FF3399"/>
                </a:solidFill>
              </a:rPr>
              <a:t>trice</a:t>
            </a:r>
            <a:r>
              <a:rPr lang="fr-FR" sz="3200" dirty="0" smtClean="0"/>
              <a:t> » 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30963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fac</a:t>
            </a:r>
            <a:r>
              <a:rPr lang="fr-FR" sz="3200" i="1" dirty="0" smtClean="0">
                <a:solidFill>
                  <a:srgbClr val="FF3399"/>
                </a:solidFill>
              </a:rPr>
              <a:t>trice</a:t>
            </a:r>
          </a:p>
          <a:p>
            <a:r>
              <a:rPr lang="fr-FR" sz="3200" i="1" dirty="0" smtClean="0"/>
              <a:t>une ac</a:t>
            </a:r>
            <a:r>
              <a:rPr lang="fr-FR" sz="3200" i="1" dirty="0" smtClean="0">
                <a:solidFill>
                  <a:srgbClr val="FF3399"/>
                </a:solidFill>
              </a:rPr>
              <a:t>trice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une traduc</a:t>
            </a:r>
            <a:r>
              <a:rPr lang="fr-FR" sz="3200" i="1" dirty="0">
                <a:solidFill>
                  <a:srgbClr val="FF3399"/>
                </a:solidFill>
              </a:rPr>
              <a:t>trice</a:t>
            </a:r>
          </a:p>
          <a:p>
            <a:r>
              <a:rPr lang="fr-FR" sz="3200" i="1" dirty="0" smtClean="0"/>
              <a:t>une séna</a:t>
            </a:r>
            <a:r>
              <a:rPr lang="fr-FR" sz="3200" i="1" dirty="0">
                <a:solidFill>
                  <a:srgbClr val="FF3399"/>
                </a:solidFill>
              </a:rPr>
              <a:t>trice</a:t>
            </a:r>
          </a:p>
          <a:p>
            <a:r>
              <a:rPr lang="fr-FR" sz="3200" i="1" dirty="0" smtClean="0"/>
              <a:t>une moni</a:t>
            </a:r>
            <a:r>
              <a:rPr lang="fr-FR" sz="3200" i="1" dirty="0" smtClean="0">
                <a:solidFill>
                  <a:srgbClr val="FF3399"/>
                </a:solidFill>
              </a:rPr>
              <a:t>trice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une réalisa</a:t>
            </a:r>
            <a:r>
              <a:rPr lang="fr-FR" sz="3200" i="1" dirty="0" smtClean="0">
                <a:solidFill>
                  <a:srgbClr val="FF3399"/>
                </a:solidFill>
              </a:rPr>
              <a:t>trice</a:t>
            </a:r>
            <a:endParaRPr lang="fr-FR" sz="24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facteur</a:t>
            </a:r>
          </a:p>
          <a:p>
            <a:pPr algn="r"/>
            <a:r>
              <a:rPr lang="fr-FR" sz="3200" i="1" dirty="0" smtClean="0"/>
              <a:t>un acteur</a:t>
            </a:r>
          </a:p>
          <a:p>
            <a:pPr algn="r"/>
            <a:r>
              <a:rPr lang="fr-FR" sz="3200" i="1" dirty="0" smtClean="0"/>
              <a:t>un traducteur</a:t>
            </a:r>
          </a:p>
          <a:p>
            <a:pPr algn="r"/>
            <a:r>
              <a:rPr lang="fr-FR" sz="3200" i="1" dirty="0" smtClean="0"/>
              <a:t>un sénateur</a:t>
            </a:r>
          </a:p>
          <a:p>
            <a:pPr algn="r"/>
            <a:r>
              <a:rPr lang="fr-FR" sz="3200" i="1" dirty="0" smtClean="0"/>
              <a:t>un moniteur</a:t>
            </a:r>
          </a:p>
          <a:p>
            <a:pPr algn="r"/>
            <a:r>
              <a:rPr lang="fr-FR" sz="3200" i="1" dirty="0" smtClean="0"/>
              <a:t>un réalisateur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29876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469</Words>
  <Application>Microsoft Office PowerPoint</Application>
  <PresentationFormat>Affichage à l'écran (4:3)</PresentationFormat>
  <Paragraphs>177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Orthographe</vt:lpstr>
      <vt:lpstr>Aujourd’hui, nous allons travailler en orthographe.  Nous allons apprendre à former le féminin des noms.</vt:lpstr>
      <vt:lpstr>Petit rappel</vt:lpstr>
      <vt:lpstr>Le féminin des noms</vt:lpstr>
      <vt:lpstr>Le féminin des noms</vt:lpstr>
      <vt:lpstr>Le féminin des noms</vt:lpstr>
      <vt:lpstr>Le féminin des noms</vt:lpstr>
      <vt:lpstr>Le féminin des noms</vt:lpstr>
      <vt:lpstr>Le féminin des noms</vt:lpstr>
      <vt:lpstr>Le féminin des noms</vt:lpstr>
      <vt:lpstr>Le féminin des noms</vt:lpstr>
      <vt:lpstr>Le féminin des noms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72</cp:revision>
  <dcterms:created xsi:type="dcterms:W3CDTF">2020-05-20T07:22:41Z</dcterms:created>
  <dcterms:modified xsi:type="dcterms:W3CDTF">2021-03-13T09:52:55Z</dcterms:modified>
</cp:coreProperties>
</file>