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6" r:id="rId4"/>
    <p:sldId id="261" r:id="rId5"/>
    <p:sldId id="267" r:id="rId6"/>
    <p:sldId id="268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20000"/>
    <a:srgbClr val="0099CC"/>
    <a:srgbClr val="FFFFFF"/>
    <a:srgbClr val="0000FF"/>
    <a:srgbClr val="6600CC"/>
    <a:srgbClr val="E28AC5"/>
    <a:srgbClr val="FF33CC"/>
    <a:srgbClr val="FF99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4534"/>
  </p:normalViewPr>
  <p:slideViewPr>
    <p:cSldViewPr>
      <p:cViewPr>
        <p:scale>
          <a:sx n="100" d="100"/>
          <a:sy n="100" d="100"/>
        </p:scale>
        <p:origin x="-1866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F59A3-21E7-4D7D-A26B-F22401ACFC54}" type="datetimeFigureOut">
              <a:rPr lang="fr-FR" smtClean="0"/>
              <a:t>14/03/2021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CAF78-CF74-4B7B-8460-4CEEF582509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91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14/03/2021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14/03/2021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14/03/2021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14/03/2021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14/03/2021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14/03/2021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14/03/2021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>
                <a:solidFill>
                  <a:srgbClr val="FFFFFF"/>
                </a:solidFill>
                <a:latin typeface="Cursif" panose="020B0603050302020204" pitchFamily="34" charset="0"/>
              </a:rPr>
              <a:t>N</a:t>
            </a:r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umération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Les fractions décimales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N6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367430"/>
          </a:xfrm>
        </p:spPr>
        <p:txBody>
          <a:bodyPr>
            <a:no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b="1" dirty="0" smtClean="0">
                <a:solidFill>
                  <a:srgbClr val="FF3399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numération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</a:t>
            </a:r>
            <a:b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voir 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ce qu’est une </a:t>
            </a:r>
            <a:r>
              <a:rPr lang="fr-FR" b="1" dirty="0" smtClean="0">
                <a:solidFill>
                  <a:srgbClr val="0099CC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fraction décimale</a:t>
            </a:r>
            <a:r>
              <a:rPr lang="fr-FR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 </a:t>
            </a:r>
            <a:endParaRPr lang="fr-F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C’est quoi une fraction décimale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1080120"/>
          </a:xfrm>
        </p:spPr>
        <p:txBody>
          <a:bodyPr>
            <a:normAutofit/>
          </a:bodyPr>
          <a:lstStyle/>
          <a:p>
            <a:pPr marL="0" indent="0">
              <a:spcAft>
                <a:spcPct val="0"/>
              </a:spcAft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fr-FR" altLang="x-none" sz="2800" dirty="0"/>
              <a:t>On appelle fraction décimale, une </a:t>
            </a:r>
            <a:r>
              <a:rPr lang="fr-FR" altLang="x-none" sz="2800" b="1" dirty="0">
                <a:solidFill>
                  <a:srgbClr val="FF3399"/>
                </a:solidFill>
              </a:rPr>
              <a:t>fraction dont le dénominateur est 10, 100, 1000, 10 000 </a:t>
            </a:r>
            <a:r>
              <a:rPr lang="mr-IN" altLang="x-none" sz="2800" b="1" dirty="0">
                <a:solidFill>
                  <a:srgbClr val="FF3399"/>
                </a:solidFill>
              </a:rPr>
              <a:t>…</a:t>
            </a:r>
            <a:endParaRPr lang="fr-FR" altLang="x-none" sz="2800" b="1" dirty="0">
              <a:solidFill>
                <a:srgbClr val="FF33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Sous-titre 2"/>
              <p:cNvSpPr txBox="1">
                <a:spLocks/>
              </p:cNvSpPr>
              <p:nvPr/>
            </p:nvSpPr>
            <p:spPr>
              <a:xfrm>
                <a:off x="3799892" y="2828156"/>
                <a:ext cx="1544216" cy="12016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3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1140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1140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31</m:t>
                          </m:r>
                        </m:num>
                        <m:den>
                          <m:r>
                            <a:rPr lang="fr-FR" sz="1140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fr-FR" dirty="0">
                  <a:solidFill>
                    <a:srgbClr val="FF3399"/>
                  </a:solidFill>
                </a:endParaRPr>
              </a:p>
            </p:txBody>
          </p:sp>
        </mc:Choice>
        <mc:Fallback xmlns="">
          <p:sp>
            <p:nvSpPr>
              <p:cNvPr id="17" name="Sous-titr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9892" y="2828156"/>
                <a:ext cx="1544216" cy="12016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Sous-titre 2"/>
              <p:cNvSpPr txBox="1">
                <a:spLocks/>
              </p:cNvSpPr>
              <p:nvPr/>
            </p:nvSpPr>
            <p:spPr>
              <a:xfrm>
                <a:off x="6660232" y="2837681"/>
                <a:ext cx="1544216" cy="12016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3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1140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11400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443</m:t>
                          </m:r>
                        </m:num>
                        <m:den>
                          <m:r>
                            <a:rPr lang="fr-FR" sz="1140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1</m:t>
                          </m:r>
                          <m:r>
                            <a:rPr lang="fr-FR" sz="11400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 0</m:t>
                          </m:r>
                          <m:r>
                            <a:rPr lang="fr-FR" sz="1140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00</m:t>
                          </m:r>
                        </m:den>
                      </m:f>
                    </m:oMath>
                  </m:oMathPara>
                </a14:m>
                <a:endParaRPr lang="fr-FR" dirty="0">
                  <a:solidFill>
                    <a:srgbClr val="FF3399"/>
                  </a:solidFill>
                </a:endParaRPr>
              </a:p>
            </p:txBody>
          </p:sp>
        </mc:Choice>
        <mc:Fallback xmlns="">
          <p:sp>
            <p:nvSpPr>
              <p:cNvPr id="18" name="Sous-titr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2837681"/>
                <a:ext cx="1544216" cy="120168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Sous-titre 2"/>
              <p:cNvSpPr txBox="1">
                <a:spLocks/>
              </p:cNvSpPr>
              <p:nvPr/>
            </p:nvSpPr>
            <p:spPr>
              <a:xfrm>
                <a:off x="971600" y="2836912"/>
                <a:ext cx="1544216" cy="120168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32500" lnSpcReduction="2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r-FR" sz="1140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11400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26</m:t>
                          </m:r>
                        </m:num>
                        <m:den>
                          <m:r>
                            <a:rPr lang="fr-FR" sz="1140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r-FR" dirty="0">
                  <a:solidFill>
                    <a:srgbClr val="FF3399"/>
                  </a:solidFill>
                </a:endParaRPr>
              </a:p>
            </p:txBody>
          </p:sp>
        </mc:Choice>
        <mc:Fallback xmlns="">
          <p:sp>
            <p:nvSpPr>
              <p:cNvPr id="19" name="Sous-titr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2836912"/>
                <a:ext cx="1544216" cy="120168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396058" y="4869160"/>
                <a:ext cx="7280398" cy="11414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fr-FR" sz="48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4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fr-FR" sz="48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20</m:t>
                        </m:r>
                      </m:den>
                    </m:f>
                  </m:oMath>
                </a14:m>
                <a:r>
                  <a:rPr lang="fr-FR" sz="2400" dirty="0" smtClean="0"/>
                  <a:t>                   </a:t>
                </a:r>
                <a:r>
                  <a:rPr lang="fr-FR" sz="3200" dirty="0" smtClean="0"/>
                  <a:t>n’est pas une fraction décimale</a:t>
                </a:r>
                <a:endParaRPr lang="fr-FR" sz="32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6058" y="4869160"/>
                <a:ext cx="7280398" cy="114146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5057541"/>
            <a:ext cx="764704" cy="764704"/>
          </a:xfrm>
          <a:prstGeom prst="rect">
            <a:avLst/>
          </a:prstGeom>
        </p:spPr>
      </p:pic>
      <p:sp>
        <p:nvSpPr>
          <p:cNvPr id="20" name="Croix 19"/>
          <p:cNvSpPr/>
          <p:nvPr/>
        </p:nvSpPr>
        <p:spPr>
          <a:xfrm rot="2732118">
            <a:off x="1212028" y="4918968"/>
            <a:ext cx="1080120" cy="1080120"/>
          </a:xfrm>
          <a:prstGeom prst="plus">
            <a:avLst>
              <a:gd name="adj" fmla="val 49231"/>
            </a:avLst>
          </a:prstGeom>
          <a:solidFill>
            <a:srgbClr val="F20000"/>
          </a:solidFill>
          <a:ln>
            <a:solidFill>
              <a:srgbClr val="F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196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7" grpId="0"/>
      <p:bldP spid="18" grpId="0"/>
      <p:bldP spid="19" grpId="0"/>
      <p:bldP spid="6" grpId="0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5"/>
          <p:cNvSpPr txBox="1"/>
          <p:nvPr/>
        </p:nvSpPr>
        <p:spPr>
          <a:xfrm>
            <a:off x="656096" y="1196752"/>
            <a:ext cx="7732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2800" dirty="0"/>
              <a:t>Il existe des équivalences entre les fractions </a:t>
            </a:r>
            <a:r>
              <a:rPr lang="fr-FR" sz="2800" dirty="0" smtClean="0"/>
              <a:t>décimales :</a:t>
            </a:r>
            <a:endParaRPr lang="fr-FR" sz="2800" dirty="0" smtClean="0">
              <a:solidFill>
                <a:srgbClr val="0070C0"/>
              </a:solidFill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>
                <a:solidFill>
                  <a:srgbClr val="FF3399"/>
                </a:solidFill>
              </a:rPr>
              <a:t>Connaître les fractions décimales</a:t>
            </a:r>
            <a:endParaRPr lang="fr-FR" dirty="0">
              <a:solidFill>
                <a:srgbClr val="FF33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2966103" y="1844824"/>
                <a:ext cx="780360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r-IN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3200" b="0" i="1" smtClean="0">
                              <a:latin typeface="Cambria Math" charset="0"/>
                            </a:rPr>
                            <m:t>3</m:t>
                          </m:r>
                        </m:num>
                        <m:den>
                          <m:r>
                            <a:rPr lang="fr-FR" sz="3200" b="0" i="1" smtClean="0">
                              <a:latin typeface="Cambria Math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6103" y="1844824"/>
                <a:ext cx="780360" cy="101431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oneTexte 7"/>
          <p:cNvSpPr txBox="1"/>
          <p:nvPr/>
        </p:nvSpPr>
        <p:spPr>
          <a:xfrm>
            <a:off x="4067944" y="1916832"/>
            <a:ext cx="6139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000" dirty="0"/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4879807" y="1844824"/>
                <a:ext cx="780360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r-IN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3200" b="0" i="1" smtClean="0">
                              <a:latin typeface="Cambria Math" charset="0"/>
                            </a:rPr>
                            <m:t>30</m:t>
                          </m:r>
                        </m:num>
                        <m:den>
                          <m:r>
                            <a:rPr lang="fr-FR" sz="3200" b="0" i="1" smtClean="0">
                              <a:latin typeface="Cambria Math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fr-FR" sz="3200" dirty="0" smtClean="0"/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9807" y="1844824"/>
                <a:ext cx="780360" cy="101431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" name="Groupe 1"/>
          <p:cNvGrpSpPr/>
          <p:nvPr/>
        </p:nvGrpSpPr>
        <p:grpSpPr>
          <a:xfrm>
            <a:off x="467943" y="3036950"/>
            <a:ext cx="8208513" cy="1440160"/>
            <a:chOff x="467544" y="3717032"/>
            <a:chExt cx="8208513" cy="1440160"/>
          </a:xfrm>
        </p:grpSpPr>
        <p:pic>
          <p:nvPicPr>
            <p:cNvPr id="11" name="Image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7544" y="3837635"/>
              <a:ext cx="8208513" cy="1205101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ZoneTexte 11"/>
                <p:cNvSpPr txBox="1"/>
                <p:nvPr/>
              </p:nvSpPr>
              <p:spPr>
                <a:xfrm>
                  <a:off x="2411760" y="3717032"/>
                  <a:ext cx="780360" cy="55496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mr-IN" sz="16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fr-FR" sz="1600" b="0" i="1" smtClean="0">
                                <a:latin typeface="Cambria Math" charset="0"/>
                              </a:rPr>
                              <m:t>3</m:t>
                            </m:r>
                          </m:num>
                          <m:den>
                            <m:r>
                              <a:rPr lang="fr-FR" sz="1600" b="0" i="1" smtClean="0">
                                <a:latin typeface="Cambria Math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fr-FR" sz="1600" dirty="0"/>
                </a:p>
              </p:txBody>
            </p:sp>
          </mc:Choice>
          <mc:Fallback xmlns="">
            <p:sp>
              <p:nvSpPr>
                <p:cNvPr id="12" name="ZoneTexte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1760" y="3717032"/>
                  <a:ext cx="780360" cy="55496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ZoneTexte 12"/>
                <p:cNvSpPr txBox="1"/>
                <p:nvPr/>
              </p:nvSpPr>
              <p:spPr>
                <a:xfrm>
                  <a:off x="2411760" y="4602232"/>
                  <a:ext cx="780360" cy="554960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mr-IN" sz="16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fr-FR" sz="1600" b="0" i="1" smtClean="0">
                                <a:latin typeface="Cambria Math" charset="0"/>
                              </a:rPr>
                              <m:t>3</m:t>
                            </m:r>
                            <m:r>
                              <a:rPr lang="fr-FR" sz="1600" b="0" i="1" smtClean="0">
                                <a:latin typeface="Cambria Math"/>
                              </a:rPr>
                              <m:t>0</m:t>
                            </m:r>
                          </m:num>
                          <m:den>
                            <m:r>
                              <a:rPr lang="fr-FR" sz="1600" b="0" i="1" smtClean="0">
                                <a:latin typeface="Cambria Math" charset="0"/>
                              </a:rPr>
                              <m:t>1</m:t>
                            </m:r>
                            <m:r>
                              <a:rPr lang="fr-FR" sz="1600" b="0" i="1" smtClean="0">
                                <a:latin typeface="Cambria Math"/>
                              </a:rPr>
                              <m:t>0</m:t>
                            </m:r>
                            <m:r>
                              <a:rPr lang="fr-FR" sz="1600" b="0" i="1" smtClean="0">
                                <a:latin typeface="Cambria Math" charset="0"/>
                              </a:rPr>
                              <m:t>0</m:t>
                            </m:r>
                          </m:den>
                        </m:f>
                      </m:oMath>
                    </m:oMathPara>
                  </a14:m>
                  <a:endParaRPr lang="fr-FR" sz="1600" dirty="0"/>
                </a:p>
              </p:txBody>
            </p:sp>
          </mc:Choice>
          <mc:Fallback xmlns="">
            <p:sp>
              <p:nvSpPr>
                <p:cNvPr id="13" name="ZoneTexte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11760" y="4602232"/>
                  <a:ext cx="780360" cy="55496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Espace réservé du contenu 2"/>
              <p:cNvSpPr txBox="1">
                <a:spLocks/>
              </p:cNvSpPr>
              <p:nvPr/>
            </p:nvSpPr>
            <p:spPr>
              <a:xfrm>
                <a:off x="971600" y="4477110"/>
                <a:ext cx="6408712" cy="197622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20000"/>
              </a:bodyPr>
              <a:lstStyle>
                <a:lvl1pPr marL="228600" indent="-228600" algn="l" defTabSz="4572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5000"/>
                  <a:buFont typeface="Rage Italic" pitchFamily="66" charset="0"/>
                  <a:buChar char="0"/>
                  <a:defRPr sz="2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557784" indent="-228600" algn="l" defTabSz="4572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5000"/>
                  <a:buFont typeface="Rage Italic" pitchFamily="66" charset="0"/>
                  <a:buChar char="0"/>
                  <a:defRPr sz="22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822960" indent="-182880" algn="l" defTabSz="4572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5000"/>
                  <a:buFont typeface="Rage Italic" pitchFamily="66" charset="0"/>
                  <a:buChar char="0"/>
                  <a:defRPr sz="20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097280" indent="-182880" algn="l" defTabSz="4572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5000"/>
                  <a:buFont typeface="Rage Italic" pitchFamily="66" charset="0"/>
                  <a:buChar char="0"/>
                  <a:defRPr sz="16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417320" indent="-182880" algn="l" defTabSz="4572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5000"/>
                  <a:buFont typeface="Rage Italic" pitchFamily="66" charset="0"/>
                  <a:buChar char="0"/>
                  <a:defRPr sz="1400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645920" indent="-182880" algn="l" defTabSz="4572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5000"/>
                  <a:buFont typeface="Rage Italic" pitchFamily="66" charset="0"/>
                  <a:buChar char="0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1920240" indent="-182880" algn="l" defTabSz="4572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5000"/>
                  <a:buFont typeface="Rage Italic" pitchFamily="66" charset="0"/>
                  <a:buChar char="0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2194560" indent="-182880" algn="l" defTabSz="4572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5000"/>
                  <a:buFont typeface="Rage Italic" pitchFamily="66" charset="0"/>
                  <a:buChar char="0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2468880" indent="-182880" algn="l" defTabSz="457200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SzPct val="95000"/>
                  <a:buFont typeface="Rage Italic" pitchFamily="66" charset="0"/>
                  <a:buChar char="0"/>
                  <a:defRPr sz="1400" kern="12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Rage Italic" pitchFamily="66" charset="0"/>
                  <a:buNone/>
                </a:pPr>
                <a:r>
                  <a:rPr lang="fr-FR" sz="2200" dirty="0" smtClean="0">
                    <a:solidFill>
                      <a:schemeClr val="tx1"/>
                    </a:solidFill>
                  </a:rPr>
                  <a:t>De la même manière : </a:t>
                </a:r>
              </a:p>
              <a:p>
                <a:pPr marL="0" indent="0">
                  <a:buNone/>
                </a:pPr>
                <a:r>
                  <a:rPr lang="fr-FR" sz="3300" dirty="0" smtClean="0">
                    <a:solidFill>
                      <a:schemeClr val="tx1"/>
                    </a:solidFill>
                  </a:rPr>
                  <a:t>1 </a:t>
                </a:r>
                <a:r>
                  <a:rPr lang="fr-FR" sz="33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30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33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fr-FR" sz="33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fr-FR" sz="33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3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33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fr-FR" sz="33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fr-FR" sz="33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fr-FR" sz="33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den>
                    </m:f>
                    <m:r>
                      <a:rPr lang="fr-FR" sz="3300" i="1" dirty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fr-FR" sz="3300" dirty="0">
                    <a:solidFill>
                      <a:schemeClr val="tx1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3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33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fr-FR" sz="33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00</m:t>
                        </m:r>
                      </m:num>
                      <m:den>
                        <m:r>
                          <a:rPr lang="fr-FR" sz="33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fr-FR" sz="33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00</m:t>
                        </m:r>
                      </m:den>
                    </m:f>
                    <m:r>
                      <a:rPr lang="fr-FR" sz="3300" i="1" dirty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fr-FR" sz="2600" dirty="0" smtClean="0">
                    <a:solidFill>
                      <a:schemeClr val="tx1"/>
                    </a:solidFill>
                  </a:rPr>
                  <a:t>…</a:t>
                </a:r>
                <a:endParaRPr lang="fr-FR" sz="35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fr-FR" sz="18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fr-FR" sz="3300" dirty="0" smtClean="0">
                    <a:solidFill>
                      <a:schemeClr val="tx1"/>
                    </a:solidFill>
                    <a:latin typeface="+mj-lt"/>
                  </a:rPr>
                  <a:t>12 </a:t>
                </a:r>
                <a:r>
                  <a:rPr lang="fr-FR" sz="3300" dirty="0">
                    <a:solidFill>
                      <a:schemeClr val="tx1"/>
                    </a:solidFill>
                    <a:latin typeface="+mj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3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33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fr-FR" sz="33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fr-FR" sz="33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fr-FR" sz="3300" dirty="0">
                    <a:solidFill>
                      <a:schemeClr val="tx1"/>
                    </a:solidFill>
                    <a:latin typeface="+mj-lt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3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33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fr-FR" sz="33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fr-FR" sz="33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0</m:t>
                        </m:r>
                      </m:num>
                      <m:den>
                        <m:r>
                          <a:rPr lang="fr-FR" sz="33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10</m:t>
                        </m:r>
                      </m:den>
                    </m:f>
                    <m:r>
                      <a:rPr lang="fr-FR" sz="3300" i="1" dirty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fr-FR" sz="3300" dirty="0">
                    <a:solidFill>
                      <a:schemeClr val="tx1"/>
                    </a:solidFill>
                    <a:latin typeface="+mj-lt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3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fr-FR" sz="33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fr-FR" sz="3300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  <m:r>
                          <a:rPr lang="fr-FR" sz="33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00</m:t>
                        </m:r>
                      </m:num>
                      <m:den>
                        <m:r>
                          <a:rPr lang="fr-FR" sz="3300" i="1" dirty="0">
                            <a:solidFill>
                              <a:schemeClr val="tx1"/>
                            </a:solidFill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fr-FR" sz="3300" i="1" dirty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fr-FR" sz="2000" dirty="0">
                    <a:solidFill>
                      <a:schemeClr val="tx1"/>
                    </a:solidFill>
                  </a:rPr>
                  <a:t>…</a:t>
                </a:r>
                <a:endParaRPr lang="fr-FR" sz="2800" dirty="0">
                  <a:solidFill>
                    <a:schemeClr val="tx1"/>
                  </a:solidFill>
                </a:endParaRPr>
              </a:p>
              <a:p>
                <a:pPr marL="0" indent="0">
                  <a:buFont typeface="Rage Italic" pitchFamily="66" charset="0"/>
                  <a:buNone/>
                </a:pPr>
                <a:endParaRPr lang="fr-FR" b="1" dirty="0" smtClean="0"/>
              </a:p>
            </p:txBody>
          </p:sp>
        </mc:Choice>
        <mc:Fallback xmlns="">
          <p:sp>
            <p:nvSpPr>
              <p:cNvPr id="14" name="Espace réservé du contenu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1600" y="4477110"/>
                <a:ext cx="6408712" cy="1976226"/>
              </a:xfrm>
              <a:prstGeom prst="rect">
                <a:avLst/>
              </a:prstGeom>
              <a:blipFill rotWithShape="1">
                <a:blip r:embed="rId7"/>
                <a:stretch>
                  <a:fillRect l="-2281" t="-4308" b="-492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6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5"/>
          <p:cNvSpPr txBox="1"/>
          <p:nvPr/>
        </p:nvSpPr>
        <p:spPr>
          <a:xfrm>
            <a:off x="656096" y="1196752"/>
            <a:ext cx="7732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2800" dirty="0" smtClean="0"/>
              <a:t>On peut décomposer une  fraction décimale sous forme d’un entier et d’une fraction inférieure à 1.</a:t>
            </a:r>
            <a:endParaRPr lang="fr-FR" sz="2800" dirty="0" smtClean="0">
              <a:solidFill>
                <a:srgbClr val="0070C0"/>
              </a:solidFill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>
                <a:solidFill>
                  <a:srgbClr val="FF3399"/>
                </a:solidFill>
              </a:rPr>
              <a:t>Décomposer une fraction décimale</a:t>
            </a:r>
            <a:endParaRPr lang="fr-FR" dirty="0">
              <a:solidFill>
                <a:srgbClr val="FF3399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ZoneTexte 5"/>
              <p:cNvSpPr txBox="1"/>
              <p:nvPr/>
            </p:nvSpPr>
            <p:spPr>
              <a:xfrm>
                <a:off x="2068417" y="2126651"/>
                <a:ext cx="780360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r-IN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3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fr-FR" sz="3200" b="0" i="1" smtClean="0">
                              <a:latin typeface="Cambria Math" charset="0"/>
                            </a:rPr>
                            <m:t>3</m:t>
                          </m:r>
                        </m:num>
                        <m:den>
                          <m:r>
                            <a:rPr lang="fr-FR" sz="3200" b="0" i="1" smtClean="0">
                              <a:latin typeface="Cambria Math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8417" y="2126651"/>
                <a:ext cx="780360" cy="101431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ZoneTexte 7"/>
          <p:cNvSpPr txBox="1"/>
          <p:nvPr/>
        </p:nvSpPr>
        <p:spPr>
          <a:xfrm>
            <a:off x="2783528" y="2240003"/>
            <a:ext cx="613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/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ZoneTexte 9"/>
              <p:cNvSpPr txBox="1"/>
              <p:nvPr/>
            </p:nvSpPr>
            <p:spPr>
              <a:xfrm>
                <a:off x="3287584" y="2126651"/>
                <a:ext cx="780360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r-IN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3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fr-FR" sz="3200" b="0" i="1" smtClean="0">
                              <a:latin typeface="Cambria Math" charset="0"/>
                            </a:rPr>
                            <m:t>0</m:t>
                          </m:r>
                        </m:num>
                        <m:den>
                          <m:r>
                            <a:rPr lang="fr-FR" sz="3200" b="0" i="1" smtClean="0">
                              <a:latin typeface="Cambria Math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r-FR" sz="3200" dirty="0" smtClean="0"/>
              </a:p>
            </p:txBody>
          </p:sp>
        </mc:Choice>
        <mc:Fallback xmlns=""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7584" y="2126651"/>
                <a:ext cx="780360" cy="101431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ZoneTexte 14"/>
          <p:cNvSpPr txBox="1"/>
          <p:nvPr/>
        </p:nvSpPr>
        <p:spPr>
          <a:xfrm>
            <a:off x="3935656" y="2270667"/>
            <a:ext cx="613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/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ZoneTexte 15"/>
              <p:cNvSpPr txBox="1"/>
              <p:nvPr/>
            </p:nvSpPr>
            <p:spPr>
              <a:xfrm>
                <a:off x="4295696" y="2126651"/>
                <a:ext cx="780360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r-IN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3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fr-FR" sz="3200" b="0" i="1" smtClean="0">
                              <a:latin typeface="Cambria Math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r-FR" sz="3200" dirty="0" smtClean="0"/>
              </a:p>
            </p:txBody>
          </p:sp>
        </mc:Choice>
        <mc:Fallback xmlns="">
          <p:sp>
            <p:nvSpPr>
              <p:cNvPr id="16" name="ZoneTexte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5696" y="2126651"/>
                <a:ext cx="780360" cy="101431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ZoneTexte 16"/>
          <p:cNvSpPr txBox="1"/>
          <p:nvPr/>
        </p:nvSpPr>
        <p:spPr>
          <a:xfrm>
            <a:off x="5087784" y="2198659"/>
            <a:ext cx="613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/>
              <a:t>=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5796136" y="2237963"/>
            <a:ext cx="613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/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ZoneTexte 18"/>
              <p:cNvSpPr txBox="1"/>
              <p:nvPr/>
            </p:nvSpPr>
            <p:spPr>
              <a:xfrm>
                <a:off x="6095896" y="2120446"/>
                <a:ext cx="780360" cy="10143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r-IN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3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fr-FR" sz="3200" b="0" i="1" smtClean="0">
                              <a:latin typeface="Cambria Math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fr-FR" sz="3200" dirty="0" smtClean="0"/>
              </a:p>
            </p:txBody>
          </p:sp>
        </mc:Choice>
        <mc:Fallback xmlns="">
          <p:sp>
            <p:nvSpPr>
              <p:cNvPr id="19" name="ZoneTexte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896" y="2120446"/>
                <a:ext cx="780360" cy="101431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ZoneTexte 19"/>
          <p:cNvSpPr txBox="1"/>
          <p:nvPr/>
        </p:nvSpPr>
        <p:spPr>
          <a:xfrm>
            <a:off x="5519832" y="2270667"/>
            <a:ext cx="613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2</a:t>
            </a:r>
            <a:endParaRPr lang="fr-FR" sz="4000" dirty="0"/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7584" y="4289400"/>
            <a:ext cx="7154292" cy="9398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ZoneTexte 21"/>
              <p:cNvSpPr txBox="1"/>
              <p:nvPr/>
            </p:nvSpPr>
            <p:spPr>
              <a:xfrm>
                <a:off x="4685876" y="3717032"/>
                <a:ext cx="780360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r-IN" b="1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b="1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𝟐𝟑</m:t>
                          </m:r>
                        </m:num>
                        <m:den>
                          <m:r>
                            <a:rPr lang="fr-FR" b="1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fr-FR" b="1" dirty="0">
                  <a:solidFill>
                    <a:srgbClr val="FF3399"/>
                  </a:solidFill>
                </a:endParaRPr>
              </a:p>
            </p:txBody>
          </p:sp>
        </mc:Choice>
        <mc:Fallback xmlns="">
          <p:sp>
            <p:nvSpPr>
              <p:cNvPr id="22" name="ZoneTexte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5876" y="3717032"/>
                <a:ext cx="780360" cy="6127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Connecteur droit avec flèche 3"/>
          <p:cNvCxnSpPr/>
          <p:nvPr/>
        </p:nvCxnSpPr>
        <p:spPr>
          <a:xfrm>
            <a:off x="5076056" y="4329764"/>
            <a:ext cx="0" cy="361224"/>
          </a:xfrm>
          <a:prstGeom prst="straightConnector1">
            <a:avLst/>
          </a:prstGeom>
          <a:ln w="28575">
            <a:solidFill>
              <a:srgbClr val="FF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722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0" grpId="0"/>
      <p:bldP spid="15" grpId="0"/>
      <p:bldP spid="16" grpId="0"/>
      <p:bldP spid="17" grpId="0"/>
      <p:bldP spid="18" grpId="0"/>
      <p:bldP spid="19" grpId="0"/>
      <p:bldP spid="20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5"/>
          <p:cNvSpPr txBox="1"/>
          <p:nvPr/>
        </p:nvSpPr>
        <p:spPr>
          <a:xfrm>
            <a:off x="656096" y="1196752"/>
            <a:ext cx="7732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sz="2800" dirty="0" smtClean="0"/>
              <a:t>Quelques équivalences doivent être connues par cœur : </a:t>
            </a:r>
            <a:endParaRPr lang="fr-FR" sz="2800" dirty="0" smtClean="0">
              <a:solidFill>
                <a:srgbClr val="0070C0"/>
              </a:solidFill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r-FR" dirty="0" smtClean="0">
                <a:solidFill>
                  <a:srgbClr val="FF3399"/>
                </a:solidFill>
              </a:rPr>
              <a:t>Connaître quelques équivalences</a:t>
            </a:r>
            <a:endParaRPr lang="fr-FR" dirty="0">
              <a:solidFill>
                <a:srgbClr val="FF3399"/>
              </a:solidFill>
            </a:endParaRPr>
          </a:p>
        </p:txBody>
      </p:sp>
      <p:grpSp>
        <p:nvGrpSpPr>
          <p:cNvPr id="2" name="Groupe 1"/>
          <p:cNvGrpSpPr/>
          <p:nvPr/>
        </p:nvGrpSpPr>
        <p:grpSpPr>
          <a:xfrm>
            <a:off x="904304" y="3691414"/>
            <a:ext cx="1939504" cy="1033730"/>
            <a:chOff x="755576" y="2414683"/>
            <a:chExt cx="1939504" cy="10337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ZoneTexte 5"/>
                <p:cNvSpPr txBox="1"/>
                <p:nvPr/>
              </p:nvSpPr>
              <p:spPr>
                <a:xfrm>
                  <a:off x="1914720" y="2420888"/>
                  <a:ext cx="780360" cy="10275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mr-IN" sz="32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fr-FR" sz="3200" b="0" i="1" smtClean="0">
                                <a:latin typeface="Cambria Math"/>
                              </a:rPr>
                              <m:t>25</m:t>
                            </m:r>
                          </m:num>
                          <m:den>
                            <m:r>
                              <a:rPr lang="fr-FR" sz="3200" b="0" i="1" smtClean="0">
                                <a:latin typeface="Cambria Math" charset="0"/>
                              </a:rPr>
                              <m:t>10</m:t>
                            </m:r>
                            <m:r>
                              <a:rPr lang="fr-FR" sz="3200" b="0" i="1" smtClean="0">
                                <a:latin typeface="Cambria Math"/>
                              </a:rPr>
                              <m:t>0</m:t>
                            </m:r>
                          </m:den>
                        </m:f>
                      </m:oMath>
                    </m:oMathPara>
                  </a14:m>
                  <a:endParaRPr lang="fr-FR" sz="3200" dirty="0"/>
                </a:p>
              </p:txBody>
            </p:sp>
          </mc:Choice>
          <mc:Fallback xmlns="">
            <p:sp>
              <p:nvSpPr>
                <p:cNvPr id="6" name="ZoneTexte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4720" y="2420888"/>
                  <a:ext cx="780360" cy="1027525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" name="ZoneTexte 7"/>
            <p:cNvSpPr txBox="1"/>
            <p:nvPr/>
          </p:nvSpPr>
          <p:spPr>
            <a:xfrm>
              <a:off x="1403648" y="2564904"/>
              <a:ext cx="6139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800" dirty="0"/>
                <a:t>=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ZoneTexte 9"/>
                <p:cNvSpPr txBox="1"/>
                <p:nvPr/>
              </p:nvSpPr>
              <p:spPr>
                <a:xfrm>
                  <a:off x="755576" y="2414683"/>
                  <a:ext cx="780360" cy="10143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mr-IN" sz="32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fr-FR" sz="32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fr-FR" sz="32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fr-FR" sz="3200" dirty="0" smtClean="0"/>
                </a:p>
              </p:txBody>
            </p:sp>
          </mc:Choice>
          <mc:Fallback xmlns="">
            <p:sp>
              <p:nvSpPr>
                <p:cNvPr id="10" name="ZoneTexte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5576" y="2414683"/>
                  <a:ext cx="780360" cy="101431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3" name="Groupe 22"/>
          <p:cNvGrpSpPr/>
          <p:nvPr/>
        </p:nvGrpSpPr>
        <p:grpSpPr>
          <a:xfrm>
            <a:off x="893252" y="2402488"/>
            <a:ext cx="1939504" cy="1033730"/>
            <a:chOff x="755576" y="2414683"/>
            <a:chExt cx="1939504" cy="10337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ZoneTexte 23"/>
                <p:cNvSpPr txBox="1"/>
                <p:nvPr/>
              </p:nvSpPr>
              <p:spPr>
                <a:xfrm>
                  <a:off x="1914720" y="2420888"/>
                  <a:ext cx="780360" cy="10275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mr-IN" sz="32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fr-FR" sz="3200" b="0" i="1" smtClean="0">
                                <a:latin typeface="Cambria Math"/>
                              </a:rPr>
                              <m:t>5</m:t>
                            </m:r>
                          </m:num>
                          <m:den>
                            <m:r>
                              <a:rPr lang="fr-FR" sz="3200" b="0" i="1" smtClean="0">
                                <a:latin typeface="Cambria Math" charset="0"/>
                              </a:rPr>
                              <m:t>10</m:t>
                            </m:r>
                          </m:den>
                        </m:f>
                      </m:oMath>
                    </m:oMathPara>
                  </a14:m>
                  <a:endParaRPr lang="fr-FR" sz="3200" dirty="0"/>
                </a:p>
              </p:txBody>
            </p:sp>
          </mc:Choice>
          <mc:Fallback xmlns="">
            <p:sp>
              <p:nvSpPr>
                <p:cNvPr id="24" name="ZoneTexte 2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4720" y="2420888"/>
                  <a:ext cx="780360" cy="102752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ZoneTexte 24"/>
            <p:cNvSpPr txBox="1"/>
            <p:nvPr/>
          </p:nvSpPr>
          <p:spPr>
            <a:xfrm>
              <a:off x="1403648" y="2564904"/>
              <a:ext cx="6139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800" dirty="0"/>
                <a:t>=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ZoneTexte 25"/>
                <p:cNvSpPr txBox="1"/>
                <p:nvPr/>
              </p:nvSpPr>
              <p:spPr>
                <a:xfrm>
                  <a:off x="755576" y="2414683"/>
                  <a:ext cx="780360" cy="10143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mr-IN" sz="32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fr-FR" sz="3200" b="0" i="1" smtClean="0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fr-FR" sz="3200" b="0" i="1" smtClean="0">
                                <a:latin typeface="Cambria Math"/>
                              </a:rPr>
                              <m:t>2</m:t>
                            </m:r>
                          </m:den>
                        </m:f>
                      </m:oMath>
                    </m:oMathPara>
                  </a14:m>
                  <a:endParaRPr lang="fr-FR" sz="3200" dirty="0" smtClean="0"/>
                </a:p>
              </p:txBody>
            </p:sp>
          </mc:Choice>
          <mc:Fallback xmlns="">
            <p:sp>
              <p:nvSpPr>
                <p:cNvPr id="26" name="ZoneTexte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5576" y="2414683"/>
                  <a:ext cx="780360" cy="101431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ZoneTexte 26"/>
              <p:cNvSpPr txBox="1"/>
              <p:nvPr/>
            </p:nvSpPr>
            <p:spPr>
              <a:xfrm>
                <a:off x="3363073" y="2420888"/>
                <a:ext cx="780360" cy="10275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mr-IN" sz="32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fr-FR" sz="3200" b="0" i="1" smtClean="0">
                              <a:latin typeface="Cambria Math"/>
                            </a:rPr>
                            <m:t>50</m:t>
                          </m:r>
                        </m:num>
                        <m:den>
                          <m:r>
                            <a:rPr lang="fr-FR" sz="3200" b="0" i="1" smtClean="0">
                              <a:latin typeface="Cambria Math" charset="0"/>
                            </a:rPr>
                            <m:t>10</m:t>
                          </m:r>
                          <m:r>
                            <a:rPr lang="fr-FR" sz="3200" b="0" i="1" smtClean="0">
                              <a:latin typeface="Cambria Math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lang="fr-FR" sz="3200" dirty="0"/>
              </a:p>
            </p:txBody>
          </p:sp>
        </mc:Choice>
        <mc:Fallback xmlns="">
          <p:sp>
            <p:nvSpPr>
              <p:cNvPr id="27" name="ZoneTexte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3073" y="2420888"/>
                <a:ext cx="780360" cy="102752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ZoneTexte 27"/>
          <p:cNvSpPr txBox="1"/>
          <p:nvPr/>
        </p:nvSpPr>
        <p:spPr>
          <a:xfrm>
            <a:off x="2852001" y="2564904"/>
            <a:ext cx="613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/>
              <a:t>=</a:t>
            </a:r>
          </a:p>
        </p:txBody>
      </p:sp>
      <p:grpSp>
        <p:nvGrpSpPr>
          <p:cNvPr id="29" name="Groupe 28"/>
          <p:cNvGrpSpPr/>
          <p:nvPr/>
        </p:nvGrpSpPr>
        <p:grpSpPr>
          <a:xfrm>
            <a:off x="912497" y="5085184"/>
            <a:ext cx="1939504" cy="1033730"/>
            <a:chOff x="755576" y="2414683"/>
            <a:chExt cx="1939504" cy="103373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ZoneTexte 29"/>
                <p:cNvSpPr txBox="1"/>
                <p:nvPr/>
              </p:nvSpPr>
              <p:spPr>
                <a:xfrm>
                  <a:off x="1914720" y="2420888"/>
                  <a:ext cx="780360" cy="102752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mr-IN" sz="32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fr-FR" sz="3200" b="0" i="1" smtClean="0">
                                <a:latin typeface="Cambria Math"/>
                              </a:rPr>
                              <m:t>75</m:t>
                            </m:r>
                          </m:num>
                          <m:den>
                            <m:r>
                              <a:rPr lang="fr-FR" sz="3200" b="0" i="1" smtClean="0">
                                <a:latin typeface="Cambria Math" charset="0"/>
                              </a:rPr>
                              <m:t>10</m:t>
                            </m:r>
                            <m:r>
                              <a:rPr lang="fr-FR" sz="3200" b="0" i="1" smtClean="0">
                                <a:latin typeface="Cambria Math"/>
                              </a:rPr>
                              <m:t>0</m:t>
                            </m:r>
                          </m:den>
                        </m:f>
                      </m:oMath>
                    </m:oMathPara>
                  </a14:m>
                  <a:endParaRPr lang="fr-FR" sz="3200" dirty="0"/>
                </a:p>
              </p:txBody>
            </p:sp>
          </mc:Choice>
          <mc:Fallback xmlns="">
            <p:sp>
              <p:nvSpPr>
                <p:cNvPr id="30" name="ZoneTexte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4720" y="2420888"/>
                  <a:ext cx="780360" cy="1027525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1" name="ZoneTexte 30"/>
            <p:cNvSpPr txBox="1"/>
            <p:nvPr/>
          </p:nvSpPr>
          <p:spPr>
            <a:xfrm>
              <a:off x="1403648" y="2564904"/>
              <a:ext cx="61391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800" dirty="0"/>
                <a:t>=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ZoneTexte 31"/>
                <p:cNvSpPr txBox="1"/>
                <p:nvPr/>
              </p:nvSpPr>
              <p:spPr>
                <a:xfrm>
                  <a:off x="755576" y="2414683"/>
                  <a:ext cx="780360" cy="101431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mr-IN" sz="32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fr-FR" sz="3200" b="0" i="1" smtClean="0">
                                <a:latin typeface="Cambria Math"/>
                              </a:rPr>
                              <m:t>3</m:t>
                            </m:r>
                          </m:num>
                          <m:den>
                            <m:r>
                              <a:rPr lang="fr-FR" sz="3200" b="0" i="1" smtClean="0">
                                <a:latin typeface="Cambria Math"/>
                              </a:rPr>
                              <m:t>4</m:t>
                            </m:r>
                          </m:den>
                        </m:f>
                      </m:oMath>
                    </m:oMathPara>
                  </a14:m>
                  <a:endParaRPr lang="fr-FR" sz="3200" dirty="0" smtClean="0"/>
                </a:p>
              </p:txBody>
            </p:sp>
          </mc:Choice>
          <mc:Fallback xmlns="">
            <p:sp>
              <p:nvSpPr>
                <p:cNvPr id="32" name="ZoneTexte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5576" y="2414683"/>
                  <a:ext cx="780360" cy="1014317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fr-FR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42232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245</Words>
  <Application>Microsoft Office PowerPoint</Application>
  <PresentationFormat>Affichage à l'écran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Numération</vt:lpstr>
      <vt:lpstr>Aujourd’hui, nous allons travailler en numération. Nous allons voir ce qu’est une fraction décimale.  </vt:lpstr>
      <vt:lpstr>C’est quoi une fraction décimale ?</vt:lpstr>
      <vt:lpstr>Connaître les fractions décimales</vt:lpstr>
      <vt:lpstr>Décomposer une fraction décimale</vt:lpstr>
      <vt:lpstr>Connaître quelques équivalences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</cp:lastModifiedBy>
  <cp:revision>82</cp:revision>
  <dcterms:created xsi:type="dcterms:W3CDTF">2020-05-20T07:22:41Z</dcterms:created>
  <dcterms:modified xsi:type="dcterms:W3CDTF">2021-03-14T13:36:42Z</dcterms:modified>
</cp:coreProperties>
</file>