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6" r:id="rId4"/>
    <p:sldId id="261" r:id="rId5"/>
    <p:sldId id="267" r:id="rId6"/>
    <p:sldId id="26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20000"/>
    <a:srgbClr val="0099CC"/>
    <a:srgbClr val="FFFFFF"/>
    <a:srgbClr val="0000FF"/>
    <a:srgbClr val="6600CC"/>
    <a:srgbClr val="E28AC5"/>
    <a:srgbClr val="FF33CC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34"/>
  </p:normalViewPr>
  <p:slideViewPr>
    <p:cSldViewPr>
      <p:cViewPr>
        <p:scale>
          <a:sx n="100" d="100"/>
          <a:sy n="100" d="100"/>
        </p:scale>
        <p:origin x="-1866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fractions décimales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N6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voir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ce qu’est une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fraction décimale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 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C’est quoi une fraction décimale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1080120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2800" dirty="0"/>
              <a:t>On appelle fraction décimale, une </a:t>
            </a:r>
            <a:r>
              <a:rPr lang="fr-FR" altLang="x-none" sz="2800" b="1" dirty="0">
                <a:solidFill>
                  <a:srgbClr val="FF3399"/>
                </a:solidFill>
              </a:rPr>
              <a:t>fraction dont le dénominateur est 10, 100, 1000, 10 000 </a:t>
            </a:r>
            <a:r>
              <a:rPr lang="mr-IN" altLang="x-none" sz="2800" b="1" dirty="0">
                <a:solidFill>
                  <a:srgbClr val="FF3399"/>
                </a:solidFill>
              </a:rPr>
              <a:t>…</a:t>
            </a:r>
            <a:endParaRPr lang="fr-FR" altLang="x-none" sz="2800" b="1" dirty="0">
              <a:solidFill>
                <a:srgbClr val="FF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ous-titre 2"/>
              <p:cNvSpPr txBox="1">
                <a:spLocks/>
              </p:cNvSpPr>
              <p:nvPr/>
            </p:nvSpPr>
            <p:spPr>
              <a:xfrm>
                <a:off x="3799892" y="2828156"/>
                <a:ext cx="1544216" cy="12016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3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31</m:t>
                          </m:r>
                        </m:num>
                        <m:den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7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892" y="2828156"/>
                <a:ext cx="1544216" cy="12016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ous-titre 2"/>
              <p:cNvSpPr txBox="1">
                <a:spLocks/>
              </p:cNvSpPr>
              <p:nvPr/>
            </p:nvSpPr>
            <p:spPr>
              <a:xfrm>
                <a:off x="6660232" y="2837681"/>
                <a:ext cx="1544216" cy="12016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3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1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443</m:t>
                          </m:r>
                        </m:num>
                        <m:den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fr-FR" sz="11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 0</m:t>
                          </m:r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00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8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837681"/>
                <a:ext cx="1544216" cy="12016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Sous-titre 2"/>
              <p:cNvSpPr txBox="1">
                <a:spLocks/>
              </p:cNvSpPr>
              <p:nvPr/>
            </p:nvSpPr>
            <p:spPr>
              <a:xfrm>
                <a:off x="971600" y="2836912"/>
                <a:ext cx="1544216" cy="12016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3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14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26</m:t>
                          </m:r>
                        </m:num>
                        <m:den>
                          <m:r>
                            <a:rPr lang="fr-FR" sz="114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9" name="Sous-titr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836912"/>
                <a:ext cx="1544216" cy="12016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96058" y="4869160"/>
                <a:ext cx="7280398" cy="1141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fr-FR" sz="2400" dirty="0" smtClean="0"/>
                  <a:t>                   </a:t>
                </a:r>
                <a:r>
                  <a:rPr lang="fr-FR" sz="3200" dirty="0" smtClean="0"/>
                  <a:t>n’est pas une fraction décimale</a:t>
                </a:r>
                <a:endParaRPr lang="fr-FR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058" y="4869160"/>
                <a:ext cx="7280398" cy="11414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057541"/>
            <a:ext cx="764704" cy="764704"/>
          </a:xfrm>
          <a:prstGeom prst="rect">
            <a:avLst/>
          </a:prstGeom>
        </p:spPr>
      </p:pic>
      <p:sp>
        <p:nvSpPr>
          <p:cNvPr id="20" name="Croix 19"/>
          <p:cNvSpPr/>
          <p:nvPr/>
        </p:nvSpPr>
        <p:spPr>
          <a:xfrm rot="2732118">
            <a:off x="1212028" y="4918968"/>
            <a:ext cx="1080120" cy="1080120"/>
          </a:xfrm>
          <a:prstGeom prst="plus">
            <a:avLst>
              <a:gd name="adj" fmla="val 49231"/>
            </a:avLst>
          </a:prstGeom>
          <a:solidFill>
            <a:srgbClr val="F20000"/>
          </a:solidFill>
          <a:ln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96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18" grpId="0"/>
      <p:bldP spid="19" grpId="0"/>
      <p:bldP spid="6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5"/>
          <p:cNvSpPr txBox="1"/>
          <p:nvPr/>
        </p:nvSpPr>
        <p:spPr>
          <a:xfrm>
            <a:off x="656096" y="1196752"/>
            <a:ext cx="773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/>
              <a:t>Il existe des équivalences entre les fractions </a:t>
            </a:r>
            <a:r>
              <a:rPr lang="fr-FR" sz="2800" dirty="0" smtClean="0"/>
              <a:t>décimales :</a:t>
            </a:r>
            <a:endParaRPr lang="fr-FR" sz="2800" dirty="0" smtClean="0">
              <a:solidFill>
                <a:srgbClr val="0070C0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Connaître les fractions décimales</a:t>
            </a:r>
            <a:endParaRPr lang="fr-FR" dirty="0">
              <a:solidFill>
                <a:srgbClr val="FF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966103" y="1844824"/>
                <a:ext cx="78036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charset="0"/>
                            </a:rPr>
                            <m:t>3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103" y="1844824"/>
                <a:ext cx="780360" cy="10143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4067944" y="1916832"/>
            <a:ext cx="613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4879807" y="1844824"/>
                <a:ext cx="78036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charset="0"/>
                            </a:rPr>
                            <m:t>30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fr-FR" sz="3200" dirty="0" smtClean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807" y="1844824"/>
                <a:ext cx="780360" cy="10143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e 1"/>
          <p:cNvGrpSpPr/>
          <p:nvPr/>
        </p:nvGrpSpPr>
        <p:grpSpPr>
          <a:xfrm>
            <a:off x="467943" y="3036950"/>
            <a:ext cx="8208513" cy="1440160"/>
            <a:chOff x="467544" y="3717032"/>
            <a:chExt cx="8208513" cy="1440160"/>
          </a:xfrm>
        </p:grpSpPr>
        <p:pic>
          <p:nvPicPr>
            <p:cNvPr id="11" name="Image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3837635"/>
              <a:ext cx="8208513" cy="120510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ZoneTexte 11"/>
                <p:cNvSpPr txBox="1"/>
                <p:nvPr/>
              </p:nvSpPr>
              <p:spPr>
                <a:xfrm>
                  <a:off x="2411760" y="3717032"/>
                  <a:ext cx="780360" cy="55496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16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1600" b="0" i="1" smtClean="0">
                                <a:latin typeface="Cambria Math" charset="0"/>
                              </a:rPr>
                              <m:t>3</m:t>
                            </m:r>
                          </m:num>
                          <m:den>
                            <m:r>
                              <a:rPr lang="fr-FR" sz="1600" b="0" i="1" smtClean="0">
                                <a:latin typeface="Cambria Math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fr-FR" sz="1600" dirty="0"/>
                </a:p>
              </p:txBody>
            </p:sp>
          </mc:Choice>
          <mc:Fallback xmlns="">
            <p:sp>
              <p:nvSpPr>
                <p:cNvPr id="12" name="ZoneText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3717032"/>
                  <a:ext cx="780360" cy="55496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ZoneTexte 12"/>
                <p:cNvSpPr txBox="1"/>
                <p:nvPr/>
              </p:nvSpPr>
              <p:spPr>
                <a:xfrm>
                  <a:off x="2411760" y="4602232"/>
                  <a:ext cx="780360" cy="55496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16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1600" b="0" i="1" smtClean="0">
                                <a:latin typeface="Cambria Math" charset="0"/>
                              </a:rPr>
                              <m:t>3</m:t>
                            </m:r>
                            <m:r>
                              <a:rPr lang="fr-FR" sz="1600" b="0" i="1" smtClean="0">
                                <a:latin typeface="Cambria Math"/>
                              </a:rPr>
                              <m:t>0</m:t>
                            </m:r>
                          </m:num>
                          <m:den>
                            <m:r>
                              <a:rPr lang="fr-FR" sz="1600" b="0" i="1" smtClean="0">
                                <a:latin typeface="Cambria Math" charset="0"/>
                              </a:rPr>
                              <m:t>1</m:t>
                            </m:r>
                            <m:r>
                              <a:rPr lang="fr-FR" sz="16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fr-FR" sz="1600" b="0" i="1" smtClean="0">
                                <a:latin typeface="Cambria Math" charset="0"/>
                              </a:rPr>
                              <m:t>0</m:t>
                            </m:r>
                          </m:den>
                        </m:f>
                      </m:oMath>
                    </m:oMathPara>
                  </a14:m>
                  <a:endParaRPr lang="fr-FR" sz="1600" dirty="0"/>
                </a:p>
              </p:txBody>
            </p:sp>
          </mc:Choice>
          <mc:Fallback xmlns="">
            <p:sp>
              <p:nvSpPr>
                <p:cNvPr id="13" name="ZoneTexte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4602232"/>
                  <a:ext cx="780360" cy="55496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Espace réservé du contenu 2"/>
              <p:cNvSpPr txBox="1">
                <a:spLocks/>
              </p:cNvSpPr>
              <p:nvPr/>
            </p:nvSpPr>
            <p:spPr>
              <a:xfrm>
                <a:off x="971600" y="4477110"/>
                <a:ext cx="6408712" cy="19762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2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557784" indent="-22860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2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41732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1400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l" defTabSz="4572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5000"/>
                  <a:buFont typeface="Rage Italic" pitchFamily="66" charset="0"/>
                  <a:buChar char="0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Rage Italic" pitchFamily="66" charset="0"/>
                  <a:buNone/>
                </a:pPr>
                <a:r>
                  <a:rPr lang="fr-FR" sz="2200" dirty="0" smtClean="0">
                    <a:solidFill>
                      <a:schemeClr val="tx1"/>
                    </a:solidFill>
                  </a:rPr>
                  <a:t>De la même manière : </a:t>
                </a:r>
              </a:p>
              <a:p>
                <a:pPr marL="0" indent="0">
                  <a:buNone/>
                </a:pPr>
                <a:r>
                  <a:rPr lang="fr-FR" sz="3300" dirty="0" smtClean="0">
                    <a:solidFill>
                      <a:schemeClr val="tx1"/>
                    </a:solidFill>
                  </a:rPr>
                  <a:t>1 </a:t>
                </a:r>
                <a:r>
                  <a:rPr lang="fr-FR" sz="33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3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fr-FR" sz="33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fr-FR" sz="33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fr-FR" sz="33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00</m:t>
                        </m:r>
                      </m:num>
                      <m:den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00</m:t>
                        </m:r>
                      </m:den>
                    </m:f>
                    <m:r>
                      <a:rPr lang="fr-FR" sz="33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fr-FR" sz="2600" dirty="0" smtClean="0">
                    <a:solidFill>
                      <a:schemeClr val="tx1"/>
                    </a:solidFill>
                  </a:rPr>
                  <a:t>…</a:t>
                </a:r>
                <a:endParaRPr lang="fr-FR" sz="35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fr-FR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fr-FR" sz="3300" dirty="0" smtClean="0">
                    <a:solidFill>
                      <a:schemeClr val="tx1"/>
                    </a:solidFill>
                    <a:latin typeface="+mj-lt"/>
                  </a:rPr>
                  <a:t>12 </a:t>
                </a:r>
                <a:r>
                  <a:rPr lang="fr-FR" sz="3300" dirty="0">
                    <a:solidFill>
                      <a:schemeClr val="tx1"/>
                    </a:solidFill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fr-FR" sz="3300" dirty="0">
                    <a:solidFill>
                      <a:schemeClr val="tx1"/>
                    </a:solidFill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fr-FR" sz="33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fr-FR" sz="3300" dirty="0">
                    <a:solidFill>
                      <a:schemeClr val="tx1"/>
                    </a:solidFill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fr-FR" sz="33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00</m:t>
                        </m:r>
                      </m:num>
                      <m:den>
                        <m:r>
                          <a:rPr lang="fr-FR" sz="3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fr-FR" sz="33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fr-FR" sz="2000" dirty="0">
                    <a:solidFill>
                      <a:schemeClr val="tx1"/>
                    </a:solidFill>
                  </a:rPr>
                  <a:t>…</a:t>
                </a:r>
                <a:endParaRPr lang="fr-FR" sz="2800" dirty="0">
                  <a:solidFill>
                    <a:schemeClr val="tx1"/>
                  </a:solidFill>
                </a:endParaRPr>
              </a:p>
              <a:p>
                <a:pPr marL="0" indent="0">
                  <a:buFont typeface="Rage Italic" pitchFamily="66" charset="0"/>
                  <a:buNone/>
                </a:pPr>
                <a:endParaRPr lang="fr-FR" b="1" dirty="0" smtClean="0"/>
              </a:p>
            </p:txBody>
          </p:sp>
        </mc:Choice>
        <mc:Fallback xmlns="">
          <p:sp>
            <p:nvSpPr>
              <p:cNvPr id="14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477110"/>
                <a:ext cx="6408712" cy="1976226"/>
              </a:xfrm>
              <a:prstGeom prst="rect">
                <a:avLst/>
              </a:prstGeom>
              <a:blipFill rotWithShape="1">
                <a:blip r:embed="rId7"/>
                <a:stretch>
                  <a:fillRect l="-2281" t="-4308" b="-49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5"/>
          <p:cNvSpPr txBox="1"/>
          <p:nvPr/>
        </p:nvSpPr>
        <p:spPr>
          <a:xfrm>
            <a:off x="656096" y="1196752"/>
            <a:ext cx="773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 smtClean="0"/>
              <a:t>On peut décomposer une  fraction décimale sous forme d’un entier et d’une fraction inférieure à 1.</a:t>
            </a:r>
            <a:endParaRPr lang="fr-FR" sz="2800" dirty="0" smtClean="0">
              <a:solidFill>
                <a:srgbClr val="0070C0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Décomposer une fraction décimale</a:t>
            </a:r>
            <a:endParaRPr lang="fr-FR" dirty="0">
              <a:solidFill>
                <a:srgbClr val="FF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068417" y="2126651"/>
                <a:ext cx="78036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charset="0"/>
                            </a:rPr>
                            <m:t>3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417" y="2126651"/>
                <a:ext cx="780360" cy="101431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2783528" y="2240003"/>
            <a:ext cx="613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3287584" y="2126651"/>
                <a:ext cx="78036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charset="0"/>
                            </a:rPr>
                            <m:t>0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3200" dirty="0" smtClean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584" y="2126651"/>
                <a:ext cx="780360" cy="10143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/>
          <p:cNvSpPr txBox="1"/>
          <p:nvPr/>
        </p:nvSpPr>
        <p:spPr>
          <a:xfrm>
            <a:off x="3935656" y="2270667"/>
            <a:ext cx="613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4295696" y="2126651"/>
                <a:ext cx="78036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3200" dirty="0" smtClean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696" y="2126651"/>
                <a:ext cx="780360" cy="10143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5087784" y="2198659"/>
            <a:ext cx="613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=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796136" y="2237963"/>
            <a:ext cx="613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6095896" y="2120446"/>
                <a:ext cx="78036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fr-FR" sz="3200" dirty="0" smtClean="0"/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896" y="2120446"/>
                <a:ext cx="780360" cy="10143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ZoneTexte 19"/>
          <p:cNvSpPr txBox="1"/>
          <p:nvPr/>
        </p:nvSpPr>
        <p:spPr>
          <a:xfrm>
            <a:off x="5519832" y="2270667"/>
            <a:ext cx="613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7584" y="4289400"/>
            <a:ext cx="7154292" cy="939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4685876" y="3717032"/>
                <a:ext cx="78036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b="1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b="1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𝟐𝟑</m:t>
                          </m:r>
                        </m:num>
                        <m:den>
                          <m:r>
                            <a:rPr lang="fr-FR" b="1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fr-FR" b="1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876" y="3717032"/>
                <a:ext cx="780360" cy="6127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avec flèche 3"/>
          <p:cNvCxnSpPr/>
          <p:nvPr/>
        </p:nvCxnSpPr>
        <p:spPr>
          <a:xfrm>
            <a:off x="5076056" y="4329764"/>
            <a:ext cx="0" cy="361224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22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5"/>
          <p:cNvSpPr txBox="1"/>
          <p:nvPr/>
        </p:nvSpPr>
        <p:spPr>
          <a:xfrm>
            <a:off x="656096" y="1196752"/>
            <a:ext cx="773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 smtClean="0"/>
              <a:t>Quelques équivalences doivent être connues par cœur : </a:t>
            </a:r>
            <a:endParaRPr lang="fr-FR" sz="2800" dirty="0" smtClean="0">
              <a:solidFill>
                <a:srgbClr val="0070C0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Connaître quelques équivalences</a:t>
            </a:r>
            <a:endParaRPr lang="fr-FR" dirty="0">
              <a:solidFill>
                <a:srgbClr val="FF3399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904304" y="3691414"/>
            <a:ext cx="1939504" cy="1033730"/>
            <a:chOff x="755576" y="2414683"/>
            <a:chExt cx="1939504" cy="10337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ZoneTexte 5"/>
                <p:cNvSpPr txBox="1"/>
                <p:nvPr/>
              </p:nvSpPr>
              <p:spPr>
                <a:xfrm>
                  <a:off x="1914720" y="2420888"/>
                  <a:ext cx="780360" cy="10275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200" b="0" i="1" smtClean="0">
                                <a:latin typeface="Cambria Math"/>
                              </a:rPr>
                              <m:t>25</m:t>
                            </m:r>
                          </m:num>
                          <m:den>
                            <m:r>
                              <a:rPr lang="fr-FR" sz="3200" b="0" i="1" smtClean="0">
                                <a:latin typeface="Cambria Math" charset="0"/>
                              </a:rPr>
                              <m:t>10</m:t>
                            </m:r>
                            <m:r>
                              <a:rPr lang="fr-FR" sz="3200" b="0" i="1" smtClean="0">
                                <a:latin typeface="Cambria Math"/>
                              </a:rPr>
                              <m:t>0</m:t>
                            </m:r>
                          </m:den>
                        </m:f>
                      </m:oMath>
                    </m:oMathPara>
                  </a14:m>
                  <a:endParaRPr lang="fr-FR" sz="3200" dirty="0"/>
                </a:p>
              </p:txBody>
            </p:sp>
          </mc:Choice>
          <mc:Fallback xmlns="">
            <p:sp>
              <p:nvSpPr>
                <p:cNvPr id="6" name="ZoneTexte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4720" y="2420888"/>
                  <a:ext cx="780360" cy="102752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ZoneTexte 7"/>
            <p:cNvSpPr txBox="1"/>
            <p:nvPr/>
          </p:nvSpPr>
          <p:spPr>
            <a:xfrm>
              <a:off x="1403648" y="2564904"/>
              <a:ext cx="6139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800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ZoneTexte 9"/>
                <p:cNvSpPr txBox="1"/>
                <p:nvPr/>
              </p:nvSpPr>
              <p:spPr>
                <a:xfrm>
                  <a:off x="755576" y="2414683"/>
                  <a:ext cx="780360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2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fr-FR" sz="32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fr-FR" sz="3200" dirty="0" smtClean="0"/>
                </a:p>
              </p:txBody>
            </p:sp>
          </mc:Choice>
          <mc:Fallback xmlns="">
            <p:sp>
              <p:nvSpPr>
                <p:cNvPr id="10" name="ZoneTexte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76" y="2414683"/>
                  <a:ext cx="780360" cy="101431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e 22"/>
          <p:cNvGrpSpPr/>
          <p:nvPr/>
        </p:nvGrpSpPr>
        <p:grpSpPr>
          <a:xfrm>
            <a:off x="893252" y="2402488"/>
            <a:ext cx="1939504" cy="1033730"/>
            <a:chOff x="755576" y="2414683"/>
            <a:chExt cx="1939504" cy="10337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ZoneTexte 23"/>
                <p:cNvSpPr txBox="1"/>
                <p:nvPr/>
              </p:nvSpPr>
              <p:spPr>
                <a:xfrm>
                  <a:off x="1914720" y="2420888"/>
                  <a:ext cx="780360" cy="10275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2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fr-FR" sz="3200" b="0" i="1" smtClean="0">
                                <a:latin typeface="Cambria Math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fr-FR" sz="3200" dirty="0"/>
                </a:p>
              </p:txBody>
            </p:sp>
          </mc:Choice>
          <mc:Fallback xmlns="">
            <p:sp>
              <p:nvSpPr>
                <p:cNvPr id="24" name="ZoneTexte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4720" y="2420888"/>
                  <a:ext cx="780360" cy="102752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ZoneTexte 24"/>
            <p:cNvSpPr txBox="1"/>
            <p:nvPr/>
          </p:nvSpPr>
          <p:spPr>
            <a:xfrm>
              <a:off x="1403648" y="2564904"/>
              <a:ext cx="6139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800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ZoneTexte 25"/>
                <p:cNvSpPr txBox="1"/>
                <p:nvPr/>
              </p:nvSpPr>
              <p:spPr>
                <a:xfrm>
                  <a:off x="755576" y="2414683"/>
                  <a:ext cx="780360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2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fr-FR" sz="32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fr-FR" sz="3200" dirty="0" smtClean="0"/>
                </a:p>
              </p:txBody>
            </p:sp>
          </mc:Choice>
          <mc:Fallback xmlns="">
            <p:sp>
              <p:nvSpPr>
                <p:cNvPr id="26" name="ZoneTexte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76" y="2414683"/>
                  <a:ext cx="780360" cy="101431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/>
              <p:cNvSpPr txBox="1"/>
              <p:nvPr/>
            </p:nvSpPr>
            <p:spPr>
              <a:xfrm>
                <a:off x="3363073" y="2420888"/>
                <a:ext cx="780360" cy="1027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charset="0"/>
                            </a:rPr>
                            <m:t>10</m:t>
                          </m:r>
                          <m:r>
                            <a:rPr lang="fr-FR" sz="3200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073" y="2420888"/>
                <a:ext cx="780360" cy="10275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ZoneTexte 27"/>
          <p:cNvSpPr txBox="1"/>
          <p:nvPr/>
        </p:nvSpPr>
        <p:spPr>
          <a:xfrm>
            <a:off x="2852001" y="2564904"/>
            <a:ext cx="613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=</a:t>
            </a:r>
          </a:p>
        </p:txBody>
      </p:sp>
      <p:grpSp>
        <p:nvGrpSpPr>
          <p:cNvPr id="29" name="Groupe 28"/>
          <p:cNvGrpSpPr/>
          <p:nvPr/>
        </p:nvGrpSpPr>
        <p:grpSpPr>
          <a:xfrm>
            <a:off x="912497" y="5085184"/>
            <a:ext cx="1939504" cy="1033730"/>
            <a:chOff x="755576" y="2414683"/>
            <a:chExt cx="1939504" cy="10337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ZoneTexte 29"/>
                <p:cNvSpPr txBox="1"/>
                <p:nvPr/>
              </p:nvSpPr>
              <p:spPr>
                <a:xfrm>
                  <a:off x="1914720" y="2420888"/>
                  <a:ext cx="780360" cy="10275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200" b="0" i="1" smtClean="0">
                                <a:latin typeface="Cambria Math"/>
                              </a:rPr>
                              <m:t>75</m:t>
                            </m:r>
                          </m:num>
                          <m:den>
                            <m:r>
                              <a:rPr lang="fr-FR" sz="3200" b="0" i="1" smtClean="0">
                                <a:latin typeface="Cambria Math" charset="0"/>
                              </a:rPr>
                              <m:t>10</m:t>
                            </m:r>
                            <m:r>
                              <a:rPr lang="fr-FR" sz="3200" b="0" i="1" smtClean="0">
                                <a:latin typeface="Cambria Math"/>
                              </a:rPr>
                              <m:t>0</m:t>
                            </m:r>
                          </m:den>
                        </m:f>
                      </m:oMath>
                    </m:oMathPara>
                  </a14:m>
                  <a:endParaRPr lang="fr-FR" sz="3200" dirty="0"/>
                </a:p>
              </p:txBody>
            </p:sp>
          </mc:Choice>
          <mc:Fallback xmlns="">
            <p:sp>
              <p:nvSpPr>
                <p:cNvPr id="30" name="ZoneTexte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4720" y="2420888"/>
                  <a:ext cx="780360" cy="102752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ZoneTexte 30"/>
            <p:cNvSpPr txBox="1"/>
            <p:nvPr/>
          </p:nvSpPr>
          <p:spPr>
            <a:xfrm>
              <a:off x="1403648" y="2564904"/>
              <a:ext cx="6139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800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ZoneTexte 31"/>
                <p:cNvSpPr txBox="1"/>
                <p:nvPr/>
              </p:nvSpPr>
              <p:spPr>
                <a:xfrm>
                  <a:off x="755576" y="2414683"/>
                  <a:ext cx="780360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mr-IN" sz="32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2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fr-FR" sz="32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fr-FR" sz="3200" dirty="0" smtClean="0"/>
                </a:p>
              </p:txBody>
            </p:sp>
          </mc:Choice>
          <mc:Fallback xmlns="">
            <p:sp>
              <p:nvSpPr>
                <p:cNvPr id="32" name="ZoneText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76" y="2414683"/>
                  <a:ext cx="780360" cy="101431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2232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245</Words>
  <Application>Microsoft Office PowerPoint</Application>
  <PresentationFormat>Affichage à l'écran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Numération</vt:lpstr>
      <vt:lpstr>Aujourd’hui, nous allons travailler en numération. Nous allons voir ce qu’est une fraction décimale.  </vt:lpstr>
      <vt:lpstr>C’est quoi une fraction décimale ?</vt:lpstr>
      <vt:lpstr>Connaître les fractions décimales</vt:lpstr>
      <vt:lpstr>Décomposer une fraction décimale</vt:lpstr>
      <vt:lpstr>Connaître quelques équivalences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82</cp:revision>
  <dcterms:created xsi:type="dcterms:W3CDTF">2020-05-20T07:22:41Z</dcterms:created>
  <dcterms:modified xsi:type="dcterms:W3CDTF">2021-03-14T13:36:42Z</dcterms:modified>
</cp:coreProperties>
</file>