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FF3399"/>
    <a:srgbClr val="F20000"/>
    <a:srgbClr val="FFFFFF"/>
    <a:srgbClr val="0000FF"/>
    <a:srgbClr val="6600CC"/>
    <a:srgbClr val="E28AC5"/>
    <a:srgbClr val="FF33CC"/>
    <a:srgbClr val="FF99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2792" autoAdjust="0"/>
  </p:normalViewPr>
  <p:slideViewPr>
    <p:cSldViewPr>
      <p:cViewPr>
        <p:scale>
          <a:sx n="100" d="100"/>
          <a:sy n="100" d="100"/>
        </p:scale>
        <p:origin x="-1866"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DF59A3-21E7-4D7D-A26B-F22401ACFC54}" type="datetimeFigureOut">
              <a:rPr lang="fr-FR" smtClean="0"/>
              <a:t>04/03/2021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CCAF78-CF74-4B7B-8460-4CEEF5825094}" type="slidenum">
              <a:rPr lang="fr-FR" smtClean="0"/>
              <a:t>‹N°›</a:t>
            </a:fld>
            <a:endParaRPr lang="fr-FR"/>
          </a:p>
        </p:txBody>
      </p:sp>
    </p:spTree>
    <p:extLst>
      <p:ext uri="{BB962C8B-B14F-4D97-AF65-F5344CB8AC3E}">
        <p14:creationId xmlns:p14="http://schemas.microsoft.com/office/powerpoint/2010/main" val="331391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84A3491-DB03-4EA5-A9F0-ADF1BB90FAC6}" type="datetimeFigureOut">
              <a:rPr lang="fr-FR" smtClean="0"/>
              <a:t>04/03/2021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1049842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4A3491-DB03-4EA5-A9F0-ADF1BB90FAC6}" type="datetimeFigureOut">
              <a:rPr lang="fr-FR" smtClean="0"/>
              <a:t>04/03/2021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4092632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4A3491-DB03-4EA5-A9F0-ADF1BB90FAC6}" type="datetimeFigureOut">
              <a:rPr lang="fr-FR" smtClean="0"/>
              <a:t>04/03/2021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370256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4A3491-DB03-4EA5-A9F0-ADF1BB90FAC6}" type="datetimeFigureOut">
              <a:rPr lang="fr-FR" smtClean="0"/>
              <a:t>04/03/2021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324506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84A3491-DB03-4EA5-A9F0-ADF1BB90FAC6}" type="datetimeFigureOut">
              <a:rPr lang="fr-FR" smtClean="0"/>
              <a:t>04/03/2021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844981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84A3491-DB03-4EA5-A9F0-ADF1BB90FAC6}" type="datetimeFigureOut">
              <a:rPr lang="fr-FR" smtClean="0"/>
              <a:t>04/03/2021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304768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84A3491-DB03-4EA5-A9F0-ADF1BB90FAC6}" type="datetimeFigureOut">
              <a:rPr lang="fr-FR" smtClean="0"/>
              <a:t>04/03/2021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520976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84A3491-DB03-4EA5-A9F0-ADF1BB90FAC6}" type="datetimeFigureOut">
              <a:rPr lang="fr-FR" smtClean="0"/>
              <a:t>04/03/2021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348693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84A3491-DB03-4EA5-A9F0-ADF1BB90FAC6}" type="datetimeFigureOut">
              <a:rPr lang="fr-FR" smtClean="0"/>
              <a:t>04/03/2021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26415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84A3491-DB03-4EA5-A9F0-ADF1BB90FAC6}" type="datetimeFigureOut">
              <a:rPr lang="fr-FR" smtClean="0"/>
              <a:t>04/03/2021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2670910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84A3491-DB03-4EA5-A9F0-ADF1BB90FAC6}" type="datetimeFigureOut">
              <a:rPr lang="fr-FR" smtClean="0"/>
              <a:t>04/03/2021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38BBF8-DB69-403F-9A54-A9B4E3037073}" type="slidenum">
              <a:rPr lang="fr-FR" smtClean="0"/>
              <a:t>‹N°›</a:t>
            </a:fld>
            <a:endParaRPr lang="fr-FR"/>
          </a:p>
        </p:txBody>
      </p:sp>
    </p:spTree>
    <p:extLst>
      <p:ext uri="{BB962C8B-B14F-4D97-AF65-F5344CB8AC3E}">
        <p14:creationId xmlns:p14="http://schemas.microsoft.com/office/powerpoint/2010/main" val="4215281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A3491-DB03-4EA5-A9F0-ADF1BB90FAC6}" type="datetimeFigureOut">
              <a:rPr lang="fr-FR" smtClean="0"/>
              <a:t>04/03/2021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8BBF8-DB69-403F-9A54-A9B4E3037073}" type="slidenum">
              <a:rPr lang="fr-FR" smtClean="0"/>
              <a:t>‹N°›</a:t>
            </a:fld>
            <a:endParaRPr lang="fr-FR"/>
          </a:p>
        </p:txBody>
      </p:sp>
    </p:spTree>
    <p:extLst>
      <p:ext uri="{BB962C8B-B14F-4D97-AF65-F5344CB8AC3E}">
        <p14:creationId xmlns:p14="http://schemas.microsoft.com/office/powerpoint/2010/main" val="212193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2118097"/>
          </a:xfrm>
        </p:spPr>
        <p:txBody>
          <a:bodyPr/>
          <a:lstStyle/>
          <a:p>
            <a:r>
              <a:rPr lang="fr-FR" sz="5400" dirty="0">
                <a:solidFill>
                  <a:srgbClr val="FFFFFF"/>
                </a:solidFill>
                <a:latin typeface="Cursif" panose="020B0603050302020204" pitchFamily="34" charset="0"/>
              </a:rPr>
              <a:t>N</a:t>
            </a:r>
            <a:r>
              <a:rPr lang="fr-FR" sz="5400" dirty="0" smtClean="0">
                <a:solidFill>
                  <a:srgbClr val="FFFFFF"/>
                </a:solidFill>
                <a:latin typeface="Cursif" panose="020B0603050302020204" pitchFamily="34" charset="0"/>
              </a:rPr>
              <a:t>umération</a:t>
            </a:r>
            <a:endParaRPr lang="fr-FR" dirty="0">
              <a:solidFill>
                <a:srgbClr val="FFFFFF"/>
              </a:solidFill>
              <a:latin typeface="Cursif" panose="020B0603050302020204" pitchFamily="34" charset="0"/>
            </a:endParaRPr>
          </a:p>
        </p:txBody>
      </p:sp>
      <p:sp>
        <p:nvSpPr>
          <p:cNvPr id="3" name="Sous-titre 2"/>
          <p:cNvSpPr>
            <a:spLocks noGrp="1"/>
          </p:cNvSpPr>
          <p:nvPr>
            <p:ph type="subTitle" idx="1"/>
          </p:nvPr>
        </p:nvSpPr>
        <p:spPr>
          <a:xfrm>
            <a:off x="899592" y="3886200"/>
            <a:ext cx="7344816" cy="2135088"/>
          </a:xfrm>
        </p:spPr>
        <p:txBody>
          <a:bodyPr>
            <a:noAutofit/>
          </a:bodyPr>
          <a:lstStyle/>
          <a:p>
            <a:r>
              <a:rPr lang="fr-FR" sz="4400" dirty="0" smtClean="0">
                <a:solidFill>
                  <a:schemeClr val="bg1"/>
                </a:solidFill>
              </a:rPr>
              <a:t>Décomposer des fractions</a:t>
            </a:r>
            <a:endParaRPr lang="fr-FR" sz="4400" dirty="0" smtClean="0">
              <a:solidFill>
                <a:schemeClr val="bg1"/>
              </a:solidFill>
            </a:endParaRPr>
          </a:p>
        </p:txBody>
      </p:sp>
      <p:pic>
        <p:nvPicPr>
          <p:cNvPr id="6" name="Image 5"/>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44385" b="68923" l="30200" r="50800"/>
                    </a14:imgEffect>
                  </a14:imgLayer>
                </a14:imgProps>
              </a:ext>
              <a:ext uri="{28A0092B-C50C-407E-A947-70E740481C1C}">
                <a14:useLocalDpi xmlns:a14="http://schemas.microsoft.com/office/drawing/2010/main" val="0"/>
              </a:ext>
            </a:extLst>
          </a:blip>
          <a:srcRect l="27105" t="41474" r="44797" b="29263"/>
          <a:stretch/>
        </p:blipFill>
        <p:spPr>
          <a:xfrm rot="19183318">
            <a:off x="6810610" y="5190555"/>
            <a:ext cx="1112809" cy="1506628"/>
          </a:xfrm>
          <a:prstGeom prst="rect">
            <a:avLst/>
          </a:prstGeom>
        </p:spPr>
      </p:pic>
      <p:sp>
        <p:nvSpPr>
          <p:cNvPr id="5" name="Ellipse 4"/>
          <p:cNvSpPr/>
          <p:nvPr/>
        </p:nvSpPr>
        <p:spPr>
          <a:xfrm>
            <a:off x="683568" y="764704"/>
            <a:ext cx="1152128" cy="1152128"/>
          </a:xfrm>
          <a:prstGeom prst="ellipse">
            <a:avLst/>
          </a:pr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smtClean="0">
                <a:solidFill>
                  <a:schemeClr val="tx1"/>
                </a:solidFill>
              </a:rPr>
              <a:t>N4</a:t>
            </a:r>
          </a:p>
          <a:p>
            <a:pPr algn="ctr"/>
            <a:r>
              <a:rPr lang="fr-FR" sz="3600" dirty="0" smtClean="0">
                <a:solidFill>
                  <a:schemeClr val="tx1"/>
                </a:solidFill>
              </a:rPr>
              <a:t>ter</a:t>
            </a:r>
            <a:endParaRPr lang="fr-FR" dirty="0">
              <a:solidFill>
                <a:schemeClr val="tx1"/>
              </a:solidFill>
            </a:endParaRPr>
          </a:p>
        </p:txBody>
      </p:sp>
    </p:spTree>
    <p:extLst>
      <p:ext uri="{BB962C8B-B14F-4D97-AF65-F5344CB8AC3E}">
        <p14:creationId xmlns:p14="http://schemas.microsoft.com/office/powerpoint/2010/main" val="4018274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Comment encadrer une fraction ?</a:t>
            </a:r>
            <a:endParaRPr lang="fr-FR" b="1" dirty="0">
              <a:solidFill>
                <a:srgbClr val="0070C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457200" y="1600200"/>
                <a:ext cx="8229600" cy="4781128"/>
              </a:xfrm>
              <a:noFill/>
            </p:spPr>
            <p:txBody>
              <a:bodyPr/>
              <a:lstStyle/>
              <a:p>
                <a:pPr marL="0" indent="0" algn="just">
                  <a:buNone/>
                </a:pPr>
                <a:r>
                  <a:rPr lang="fr-FR" sz="1800" dirty="0" smtClean="0"/>
                  <a:t>Autre exemple :</a:t>
                </a:r>
              </a:p>
              <a:p>
                <a:pPr marL="0" indent="0" algn="just">
                  <a:buNone/>
                </a:pPr>
                <a:endParaRPr lang="fr-FR" sz="1800" dirty="0"/>
              </a:p>
              <a:p>
                <a:pPr marL="0" indent="0" algn="just">
                  <a:buNone/>
                </a:pPr>
                <a:endParaRPr lang="fr-FR" sz="1800" dirty="0" smtClean="0"/>
              </a:p>
              <a:p>
                <a:pPr marL="0" indent="0" algn="just">
                  <a:buNone/>
                </a:pPr>
                <a:endParaRPr lang="fr-FR" sz="1800" dirty="0" smtClean="0"/>
              </a:p>
              <a:p>
                <a:pPr marL="0" indent="0" algn="just">
                  <a:buNone/>
                </a:pPr>
                <a:endParaRPr lang="fr-FR" sz="1800" dirty="0" smtClean="0"/>
              </a:p>
              <a:p>
                <a:pPr marL="0" indent="0" algn="ctr">
                  <a:buNone/>
                </a:pPr>
                <a:endParaRPr lang="fr-FR" sz="2000" dirty="0" smtClean="0">
                  <a:latin typeface="Cambria Math"/>
                </a:endParaRPr>
              </a:p>
              <a:p>
                <a:pPr marL="0" indent="0" algn="ctr">
                  <a:buNone/>
                </a:pPr>
                <a14:m>
                  <m:oMathPara xmlns:m="http://schemas.openxmlformats.org/officeDocument/2006/math">
                    <m:oMathParaPr>
                      <m:jc m:val="left"/>
                    </m:oMathParaPr>
                    <m:oMath xmlns:m="http://schemas.openxmlformats.org/officeDocument/2006/math">
                      <m:r>
                        <m:rPr>
                          <m:sty m:val="p"/>
                        </m:rPr>
                        <a:rPr lang="fr-FR" sz="2000">
                          <a:latin typeface="Cambria Math"/>
                        </a:rPr>
                        <m:t>I</m:t>
                      </m:r>
                      <m:r>
                        <m:rPr>
                          <m:sty m:val="p"/>
                        </m:rPr>
                        <a:rPr lang="fr-FR" sz="2000" b="0" i="0" smtClean="0">
                          <a:latin typeface="Cambria Math"/>
                        </a:rPr>
                        <m:t>ci</m:t>
                      </m:r>
                      <m:r>
                        <a:rPr lang="fr-FR" sz="2000" b="0" i="0" smtClean="0">
                          <a:latin typeface="Cambria Math"/>
                        </a:rPr>
                        <m:t>, </m:t>
                      </m:r>
                      <m:r>
                        <m:rPr>
                          <m:sty m:val="p"/>
                        </m:rPr>
                        <a:rPr lang="fr-FR" sz="2000" b="0" i="0" smtClean="0">
                          <a:latin typeface="Cambria Math"/>
                        </a:rPr>
                        <m:t>on</m:t>
                      </m:r>
                      <m:r>
                        <a:rPr lang="fr-FR" sz="2000" b="0" i="0" smtClean="0">
                          <a:latin typeface="Cambria Math"/>
                        </a:rPr>
                        <m:t> </m:t>
                      </m:r>
                      <m:r>
                        <m:rPr>
                          <m:sty m:val="p"/>
                        </m:rPr>
                        <a:rPr lang="fr-FR" sz="2000" b="0" i="0" smtClean="0">
                          <a:latin typeface="Cambria Math"/>
                        </a:rPr>
                        <m:t>a</m:t>
                      </m:r>
                      <m:r>
                        <a:rPr lang="fr-FR" sz="2000" b="0" i="0" smtClean="0">
                          <a:latin typeface="Cambria Math"/>
                        </a:rPr>
                        <m:t> </m:t>
                      </m:r>
                      <m:r>
                        <m:rPr>
                          <m:sty m:val="p"/>
                        </m:rPr>
                        <a:rPr lang="fr-FR" sz="2000" b="0" i="0" smtClean="0">
                          <a:latin typeface="Cambria Math"/>
                        </a:rPr>
                        <m:t>la</m:t>
                      </m:r>
                      <m:r>
                        <a:rPr lang="fr-FR" sz="2000" b="0" i="0" smtClean="0">
                          <a:latin typeface="Cambria Math"/>
                        </a:rPr>
                        <m:t> </m:t>
                      </m:r>
                      <m:r>
                        <m:rPr>
                          <m:sty m:val="p"/>
                        </m:rPr>
                        <a:rPr lang="fr-FR" sz="2000" b="0" i="0" smtClean="0">
                          <a:latin typeface="Cambria Math"/>
                        </a:rPr>
                        <m:t>fraction</m:t>
                      </m:r>
                      <m:f>
                        <m:fPr>
                          <m:ctrlPr>
                            <a:rPr lang="fr-FR" sz="2000" i="1" smtClean="0">
                              <a:latin typeface="Cambria Math"/>
                            </a:rPr>
                          </m:ctrlPr>
                        </m:fPr>
                        <m:num>
                          <m:r>
                            <a:rPr lang="fr-FR" sz="2000" b="0" i="1" smtClean="0">
                              <a:latin typeface="Cambria Math"/>
                            </a:rPr>
                            <m:t>12</m:t>
                          </m:r>
                        </m:num>
                        <m:den>
                          <m:r>
                            <a:rPr lang="fr-FR" sz="2000" b="0" i="1" smtClean="0">
                              <a:latin typeface="Cambria Math"/>
                            </a:rPr>
                            <m:t>5</m:t>
                          </m:r>
                        </m:den>
                      </m:f>
                    </m:oMath>
                  </m:oMathPara>
                </a14:m>
                <a:endParaRPr lang="fr-FR" dirty="0"/>
              </a:p>
              <a:p>
                <a:pPr marL="0" indent="0">
                  <a:buNone/>
                </a:pPr>
                <a:r>
                  <a:rPr lang="fr-FR" dirty="0" smtClean="0"/>
                  <a:t>	</a:t>
                </a:r>
                <a:endParaRPr lang="fr-FR" dirty="0"/>
              </a:p>
              <a:p>
                <a:pPr marL="0" indent="0">
                  <a:buNone/>
                </a:pPr>
                <a:r>
                  <a:rPr lang="fr-FR" dirty="0"/>
                  <a:t>	</a:t>
                </a:r>
                <a:r>
                  <a:rPr lang="fr-FR" dirty="0" smtClean="0">
                    <a:solidFill>
                      <a:srgbClr val="0070C0"/>
                    </a:solidFill>
                  </a:rPr>
                  <a:t>2</a:t>
                </a:r>
                <a:r>
                  <a:rPr lang="fr-FR" dirty="0" smtClean="0"/>
                  <a:t> &lt; </a:t>
                </a:r>
                <a14:m>
                  <m:oMath xmlns:m="http://schemas.openxmlformats.org/officeDocument/2006/math">
                    <m:f>
                      <m:fPr>
                        <m:ctrlPr>
                          <a:rPr lang="fr-FR" i="1" smtClean="0">
                            <a:latin typeface="Cambria Math"/>
                          </a:rPr>
                        </m:ctrlPr>
                      </m:fPr>
                      <m:num>
                        <m:r>
                          <a:rPr lang="fr-FR" b="0" i="1" smtClean="0">
                            <a:latin typeface="Cambria Math"/>
                          </a:rPr>
                          <m:t>12</m:t>
                        </m:r>
                      </m:num>
                      <m:den>
                        <m:r>
                          <a:rPr lang="fr-FR" b="0" i="1" smtClean="0">
                            <a:latin typeface="Cambria Math"/>
                          </a:rPr>
                          <m:t>5</m:t>
                        </m:r>
                      </m:den>
                    </m:f>
                  </m:oMath>
                </a14:m>
                <a:r>
                  <a:rPr lang="fr-FR" dirty="0" smtClean="0"/>
                  <a:t> &lt; </a:t>
                </a:r>
                <a:r>
                  <a:rPr lang="fr-FR" dirty="0" smtClean="0">
                    <a:solidFill>
                      <a:srgbClr val="0070C0"/>
                    </a:solidFill>
                  </a:rPr>
                  <a:t>3</a:t>
                </a:r>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457200" y="1600200"/>
                <a:ext cx="8229600" cy="4781128"/>
              </a:xfrm>
              <a:blipFill rotWithShape="1">
                <a:blip r:embed="rId2"/>
                <a:stretch>
                  <a:fillRect l="-593" t="-638"/>
                </a:stretch>
              </a:blipFill>
            </p:spPr>
            <p:txBody>
              <a:bodyPr/>
              <a:lstStyle/>
              <a:p>
                <a:r>
                  <a:rPr lang="fr-FR">
                    <a:noFill/>
                  </a:rPr>
                  <a:t> </a:t>
                </a:r>
              </a:p>
            </p:txBody>
          </p:sp>
        </mc:Fallback>
      </mc:AlternateContent>
      <p:graphicFrame>
        <p:nvGraphicFramePr>
          <p:cNvPr id="6" name="Tableau 5"/>
          <p:cNvGraphicFramePr>
            <a:graphicFrameLocks noGrp="1"/>
          </p:cNvGraphicFramePr>
          <p:nvPr>
            <p:extLst>
              <p:ext uri="{D42A27DB-BD31-4B8C-83A1-F6EECF244321}">
                <p14:modId xmlns:p14="http://schemas.microsoft.com/office/powerpoint/2010/main" val="2421307096"/>
              </p:ext>
            </p:extLst>
          </p:nvPr>
        </p:nvGraphicFramePr>
        <p:xfrm>
          <a:off x="539552" y="1988840"/>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3157407869"/>
              </p:ext>
            </p:extLst>
          </p:nvPr>
        </p:nvGraphicFramePr>
        <p:xfrm>
          <a:off x="539552" y="2492896"/>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695348202"/>
              </p:ext>
            </p:extLst>
          </p:nvPr>
        </p:nvGraphicFramePr>
        <p:xfrm>
          <a:off x="539552" y="2996952"/>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mc:AlternateContent xmlns:mc="http://schemas.openxmlformats.org/markup-compatibility/2006" xmlns:a14="http://schemas.microsoft.com/office/drawing/2010/main">
        <mc:Choice Requires="a14">
          <p:sp>
            <p:nvSpPr>
              <p:cNvPr id="7" name="ZoneTexte 6"/>
              <p:cNvSpPr txBox="1"/>
              <p:nvPr/>
            </p:nvSpPr>
            <p:spPr>
              <a:xfrm>
                <a:off x="4139952" y="3861048"/>
                <a:ext cx="4248472" cy="2303066"/>
              </a:xfrm>
              <a:prstGeom prst="rect">
                <a:avLst/>
              </a:prstGeom>
              <a:noFill/>
              <a:ln>
                <a:solidFill>
                  <a:schemeClr val="tx1"/>
                </a:solidFill>
              </a:ln>
            </p:spPr>
            <p:txBody>
              <a:bodyPr wrap="square" rtlCol="0">
                <a:spAutoFit/>
              </a:bodyPr>
              <a:lstStyle/>
              <a:p>
                <a:r>
                  <a:rPr lang="fr-FR" dirty="0" smtClean="0"/>
                  <a:t>Je cherche : dans 12 combien de fois 5 ?</a:t>
                </a:r>
              </a:p>
              <a:p>
                <a:endParaRPr lang="fr-FR" dirty="0" smtClean="0"/>
              </a:p>
              <a:p>
                <a:pPr algn="just"/>
                <a:r>
                  <a:rPr lang="fr-FR" dirty="0" smtClean="0"/>
                  <a:t>Il y a </a:t>
                </a:r>
                <a:r>
                  <a:rPr lang="fr-FR" dirty="0" smtClean="0">
                    <a:solidFill>
                      <a:srgbClr val="0070C0"/>
                    </a:solidFill>
                  </a:rPr>
                  <a:t>2 </a:t>
                </a:r>
                <a:r>
                  <a:rPr lang="fr-FR" dirty="0" smtClean="0"/>
                  <a:t>fois 5. Je sais donc qu’il y aura </a:t>
                </a:r>
                <a:r>
                  <a:rPr lang="fr-FR" dirty="0" smtClean="0">
                    <a:solidFill>
                      <a:srgbClr val="0070C0"/>
                    </a:solidFill>
                  </a:rPr>
                  <a:t>2 unités entières</a:t>
                </a:r>
                <a:r>
                  <a:rPr lang="fr-FR" dirty="0" smtClean="0"/>
                  <a:t> dans </a:t>
                </a:r>
                <a14:m>
                  <m:oMath xmlns:m="http://schemas.openxmlformats.org/officeDocument/2006/math">
                    <m:f>
                      <m:fPr>
                        <m:ctrlPr>
                          <a:rPr lang="fr-FR" sz="2400" i="1" smtClean="0">
                            <a:latin typeface="Cambria Math"/>
                          </a:rPr>
                        </m:ctrlPr>
                      </m:fPr>
                      <m:num>
                        <m:r>
                          <a:rPr lang="fr-FR" sz="2400" b="0" i="1" smtClean="0">
                            <a:latin typeface="Cambria Math"/>
                          </a:rPr>
                          <m:t>12</m:t>
                        </m:r>
                      </m:num>
                      <m:den>
                        <m:r>
                          <a:rPr lang="fr-FR" sz="2400" b="0" i="1" smtClean="0">
                            <a:latin typeface="Cambria Math"/>
                          </a:rPr>
                          <m:t>5</m:t>
                        </m:r>
                      </m:den>
                    </m:f>
                  </m:oMath>
                </a14:m>
                <a:r>
                  <a:rPr lang="fr-FR" dirty="0" smtClean="0"/>
                  <a:t> .</a:t>
                </a:r>
                <a:endParaRPr lang="fr-FR" dirty="0"/>
              </a:p>
              <a:p>
                <a:endParaRPr lang="fr-FR" dirty="0" smtClean="0"/>
              </a:p>
              <a:p>
                <a14:m>
                  <m:oMath xmlns:m="http://schemas.openxmlformats.org/officeDocument/2006/math">
                    <m:f>
                      <m:fPr>
                        <m:ctrlPr>
                          <a:rPr lang="fr-FR" i="1" smtClean="0">
                            <a:latin typeface="Cambria Math"/>
                          </a:rPr>
                        </m:ctrlPr>
                      </m:fPr>
                      <m:num>
                        <m:r>
                          <a:rPr lang="fr-FR" b="0" i="1" smtClean="0">
                            <a:latin typeface="Cambria Math"/>
                          </a:rPr>
                          <m:t>12</m:t>
                        </m:r>
                      </m:num>
                      <m:den>
                        <m:r>
                          <a:rPr lang="fr-FR" b="0" i="1" smtClean="0">
                            <a:latin typeface="Cambria Math"/>
                          </a:rPr>
                          <m:t>5</m:t>
                        </m:r>
                      </m:den>
                    </m:f>
                  </m:oMath>
                </a14:m>
                <a:r>
                  <a:rPr lang="fr-FR" dirty="0" smtClean="0"/>
                  <a:t> se situe donc </a:t>
                </a:r>
                <a:r>
                  <a:rPr lang="fr-FR" dirty="0" smtClean="0">
                    <a:solidFill>
                      <a:srgbClr val="0070C0"/>
                    </a:solidFill>
                  </a:rPr>
                  <a:t>entre 2 et 3</a:t>
                </a:r>
                <a:r>
                  <a:rPr lang="fr-FR" dirty="0" smtClean="0"/>
                  <a:t>.</a:t>
                </a:r>
              </a:p>
              <a:p>
                <a:endParaRPr lang="fr-FR" sz="1100" dirty="0"/>
              </a:p>
            </p:txBody>
          </p:sp>
        </mc:Choice>
        <mc:Fallback xmlns="">
          <p:sp>
            <p:nvSpPr>
              <p:cNvPr id="7" name="ZoneTexte 6"/>
              <p:cNvSpPr txBox="1">
                <a:spLocks noRot="1" noChangeAspect="1" noMove="1" noResize="1" noEditPoints="1" noAdjustHandles="1" noChangeArrowheads="1" noChangeShapeType="1" noTextEdit="1"/>
              </p:cNvSpPr>
              <p:nvPr/>
            </p:nvSpPr>
            <p:spPr>
              <a:xfrm>
                <a:off x="4139952" y="3861048"/>
                <a:ext cx="4248472" cy="2303066"/>
              </a:xfrm>
              <a:prstGeom prst="rect">
                <a:avLst/>
              </a:prstGeom>
              <a:blipFill rotWithShape="1">
                <a:blip r:embed="rId3"/>
                <a:stretch>
                  <a:fillRect l="-1001" t="-1053" r="-1144"/>
                </a:stretch>
              </a:blipFill>
              <a:ln>
                <a:solidFill>
                  <a:schemeClr val="tx1"/>
                </a:solidFill>
              </a:ln>
            </p:spPr>
            <p:txBody>
              <a:bodyPr/>
              <a:lstStyle/>
              <a:p>
                <a:r>
                  <a:rPr lang="fr-FR">
                    <a:noFill/>
                  </a:rPr>
                  <a:t> </a:t>
                </a:r>
              </a:p>
            </p:txBody>
          </p:sp>
        </mc:Fallback>
      </mc:AlternateContent>
    </p:spTree>
    <p:extLst>
      <p:ext uri="{BB962C8B-B14F-4D97-AF65-F5344CB8AC3E}">
        <p14:creationId xmlns:p14="http://schemas.microsoft.com/office/powerpoint/2010/main" val="1106356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C00000"/>
                </a:solidFill>
              </a:rPr>
              <a:t>Comment décomposer une fraction ?</a:t>
            </a:r>
            <a:endParaRPr lang="fr-FR" b="1" dirty="0">
              <a:solidFill>
                <a:srgbClr val="C00000"/>
              </a:solidFill>
            </a:endParaRPr>
          </a:p>
        </p:txBody>
      </p:sp>
      <p:sp>
        <p:nvSpPr>
          <p:cNvPr id="3" name="Espace réservé du contenu 2"/>
          <p:cNvSpPr>
            <a:spLocks noGrp="1"/>
          </p:cNvSpPr>
          <p:nvPr>
            <p:ph idx="1"/>
          </p:nvPr>
        </p:nvSpPr>
        <p:spPr/>
        <p:txBody>
          <a:bodyPr/>
          <a:lstStyle/>
          <a:p>
            <a:pPr marL="0" indent="0" algn="just">
              <a:buNone/>
            </a:pPr>
            <a:r>
              <a:rPr lang="fr-FR" sz="2400" dirty="0" smtClean="0"/>
              <a:t>Les fractions ayant un </a:t>
            </a:r>
            <a:r>
              <a:rPr lang="fr-FR" sz="2400" dirty="0" smtClean="0">
                <a:solidFill>
                  <a:srgbClr val="C00000"/>
                </a:solidFill>
              </a:rPr>
              <a:t>numérateur plus grand que le dénominateur sont supérieures à 1. </a:t>
            </a:r>
          </a:p>
          <a:p>
            <a:pPr marL="0" indent="0" algn="just">
              <a:buNone/>
            </a:pPr>
            <a:r>
              <a:rPr lang="fr-FR" sz="2400" dirty="0" smtClean="0"/>
              <a:t>On peut écrire ces fractions sous la forme d’un </a:t>
            </a:r>
            <a:r>
              <a:rPr lang="fr-FR" sz="2400" dirty="0" smtClean="0">
                <a:solidFill>
                  <a:srgbClr val="C00000"/>
                </a:solidFill>
              </a:rPr>
              <a:t>nombre entier plus une fraction</a:t>
            </a:r>
            <a:r>
              <a:rPr lang="fr-FR" sz="2400" dirty="0" smtClean="0"/>
              <a:t>.</a:t>
            </a:r>
          </a:p>
          <a:p>
            <a:pPr marL="0" indent="0" algn="just">
              <a:buNone/>
            </a:pPr>
            <a:endParaRPr lang="fr-FR" dirty="0" smtClean="0"/>
          </a:p>
        </p:txBody>
      </p:sp>
    </p:spTree>
    <p:extLst>
      <p:ext uri="{BB962C8B-B14F-4D97-AF65-F5344CB8AC3E}">
        <p14:creationId xmlns:p14="http://schemas.microsoft.com/office/powerpoint/2010/main" val="847615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C00000"/>
                </a:solidFill>
              </a:rPr>
              <a:t>Comment décomposer une fraction ?</a:t>
            </a:r>
            <a:endParaRPr lang="fr-FR" b="1" dirty="0">
              <a:solidFill>
                <a:srgbClr val="C0000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lstStyle/>
              <a:p>
                <a:pPr marL="0" indent="0" algn="just">
                  <a:buNone/>
                </a:pPr>
                <a:r>
                  <a:rPr lang="fr-FR" sz="2400" dirty="0" smtClean="0"/>
                  <a:t>Les fractions ayant un </a:t>
                </a:r>
                <a:r>
                  <a:rPr lang="fr-FR" sz="2400" dirty="0" smtClean="0">
                    <a:solidFill>
                      <a:srgbClr val="C00000"/>
                    </a:solidFill>
                  </a:rPr>
                  <a:t>numérateur plus grand que le dénominateur sont supérieures à 1. </a:t>
                </a:r>
              </a:p>
              <a:p>
                <a:pPr marL="0" indent="0" algn="just">
                  <a:buNone/>
                </a:pPr>
                <a:r>
                  <a:rPr lang="fr-FR" sz="2400" dirty="0" smtClean="0"/>
                  <a:t>On peut écrire ces fractions sous la forme d’un </a:t>
                </a:r>
                <a:r>
                  <a:rPr lang="fr-FR" sz="2400" dirty="0" smtClean="0">
                    <a:solidFill>
                      <a:srgbClr val="C00000"/>
                    </a:solidFill>
                  </a:rPr>
                  <a:t>nombre entier plus une fraction</a:t>
                </a:r>
                <a:r>
                  <a:rPr lang="fr-FR" sz="2400" dirty="0" smtClean="0"/>
                  <a:t>.</a:t>
                </a:r>
              </a:p>
              <a:p>
                <a:pPr marL="0" indent="0" algn="just">
                  <a:buNone/>
                </a:pPr>
                <a14:m>
                  <m:oMath xmlns:m="http://schemas.openxmlformats.org/officeDocument/2006/math">
                    <m:r>
                      <m:rPr>
                        <m:sty m:val="p"/>
                      </m:rPr>
                      <a:rPr lang="fr-FR" sz="2400" smtClean="0">
                        <a:latin typeface="Cambria Math"/>
                      </a:rPr>
                      <m:t>I</m:t>
                    </m:r>
                    <m:r>
                      <m:rPr>
                        <m:sty m:val="p"/>
                      </m:rPr>
                      <a:rPr lang="fr-FR" sz="2400" b="0" i="0" smtClean="0">
                        <a:latin typeface="Cambria Math"/>
                      </a:rPr>
                      <m:t>ci</m:t>
                    </m:r>
                    <m:r>
                      <a:rPr lang="fr-FR" sz="2400" b="0" i="0" smtClean="0">
                        <a:latin typeface="Cambria Math"/>
                      </a:rPr>
                      <m:t>, </m:t>
                    </m:r>
                    <m:r>
                      <m:rPr>
                        <m:sty m:val="p"/>
                      </m:rPr>
                      <a:rPr lang="fr-FR" sz="2400" b="0" i="0" smtClean="0">
                        <a:latin typeface="Cambria Math"/>
                      </a:rPr>
                      <m:t>on</m:t>
                    </m:r>
                    <m:r>
                      <a:rPr lang="fr-FR" sz="2400" b="0" i="0" smtClean="0">
                        <a:latin typeface="Cambria Math"/>
                      </a:rPr>
                      <m:t> </m:t>
                    </m:r>
                    <m:r>
                      <m:rPr>
                        <m:sty m:val="p"/>
                      </m:rPr>
                      <a:rPr lang="fr-FR" sz="2400" b="0" i="0" smtClean="0">
                        <a:latin typeface="Cambria Math"/>
                      </a:rPr>
                      <m:t>a</m:t>
                    </m:r>
                    <m:r>
                      <a:rPr lang="fr-FR" sz="2400" b="0" i="0" smtClean="0">
                        <a:latin typeface="Cambria Math"/>
                      </a:rPr>
                      <m:t> </m:t>
                    </m:r>
                    <m:r>
                      <m:rPr>
                        <m:sty m:val="p"/>
                      </m:rPr>
                      <a:rPr lang="fr-FR" sz="2400" b="0" i="0" smtClean="0">
                        <a:latin typeface="Cambria Math"/>
                      </a:rPr>
                      <m:t>la</m:t>
                    </m:r>
                    <m:r>
                      <a:rPr lang="fr-FR" sz="2400" b="0" i="0" smtClean="0">
                        <a:latin typeface="Cambria Math"/>
                      </a:rPr>
                      <m:t> </m:t>
                    </m:r>
                    <m:r>
                      <m:rPr>
                        <m:sty m:val="p"/>
                      </m:rPr>
                      <a:rPr lang="fr-FR" sz="2400" b="0" i="0" smtClean="0">
                        <a:latin typeface="Cambria Math"/>
                      </a:rPr>
                      <m:t>fraction</m:t>
                    </m:r>
                    <m:f>
                      <m:fPr>
                        <m:ctrlPr>
                          <a:rPr lang="fr-FR" sz="2400" i="1" smtClean="0">
                            <a:latin typeface="Cambria Math"/>
                          </a:rPr>
                        </m:ctrlPr>
                      </m:fPr>
                      <m:num>
                        <m:r>
                          <a:rPr lang="fr-FR" sz="2400" b="0" i="1" smtClean="0">
                            <a:latin typeface="Cambria Math"/>
                          </a:rPr>
                          <m:t>7</m:t>
                        </m:r>
                      </m:num>
                      <m:den>
                        <m:r>
                          <a:rPr lang="fr-FR" sz="2400" b="0" i="1" smtClean="0">
                            <a:latin typeface="Cambria Math"/>
                          </a:rPr>
                          <m:t>4</m:t>
                        </m:r>
                      </m:den>
                    </m:f>
                  </m:oMath>
                </a14:m>
                <a:r>
                  <a:rPr lang="fr-FR" dirty="0" smtClean="0"/>
                  <a:t>.</a:t>
                </a:r>
              </a:p>
              <a:p>
                <a:pPr marL="0" indent="0" algn="just">
                  <a:buNone/>
                </a:pP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l="-1111" t="-1078" r="-1111"/>
                </a:stretch>
              </a:blipFill>
            </p:spPr>
            <p:txBody>
              <a:bodyPr/>
              <a:lstStyle/>
              <a:p>
                <a:r>
                  <a:rPr lang="fr-FR">
                    <a:noFill/>
                  </a:rPr>
                  <a:t> </a:t>
                </a:r>
              </a:p>
            </p:txBody>
          </p:sp>
        </mc:Fallback>
      </mc:AlternateContent>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081" y="3933056"/>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7297" y="3933056"/>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ecteurs 5"/>
          <p:cNvSpPr/>
          <p:nvPr/>
        </p:nvSpPr>
        <p:spPr>
          <a:xfrm>
            <a:off x="2507297" y="3965083"/>
            <a:ext cx="1704663" cy="1735772"/>
          </a:xfrm>
          <a:prstGeom prst="pie">
            <a:avLst>
              <a:gd name="adj1" fmla="val 0"/>
              <a:gd name="adj2" fmla="val 5400002"/>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805871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C00000"/>
                </a:solidFill>
              </a:rPr>
              <a:t>Comment décomposer une fraction ?</a:t>
            </a:r>
            <a:endParaRPr lang="fr-FR" b="1" dirty="0">
              <a:solidFill>
                <a:srgbClr val="C0000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lstStyle/>
              <a:p>
                <a:pPr marL="0" indent="0" algn="just">
                  <a:buNone/>
                </a:pPr>
                <a:r>
                  <a:rPr lang="fr-FR" sz="2400" dirty="0" smtClean="0"/>
                  <a:t>Les fractions ayant un </a:t>
                </a:r>
                <a:r>
                  <a:rPr lang="fr-FR" sz="2400" dirty="0" smtClean="0">
                    <a:solidFill>
                      <a:srgbClr val="C00000"/>
                    </a:solidFill>
                  </a:rPr>
                  <a:t>numérateur plus grand que le dénominateur sont supérieures à 1. </a:t>
                </a:r>
              </a:p>
              <a:p>
                <a:pPr marL="0" indent="0" algn="just">
                  <a:buNone/>
                </a:pPr>
                <a:r>
                  <a:rPr lang="fr-FR" sz="2400" dirty="0" smtClean="0"/>
                  <a:t>On peut écrire ces fractions sous la forme d’un </a:t>
                </a:r>
                <a:r>
                  <a:rPr lang="fr-FR" sz="2400" dirty="0" smtClean="0">
                    <a:solidFill>
                      <a:srgbClr val="C00000"/>
                    </a:solidFill>
                  </a:rPr>
                  <a:t>nombre entier plus une fraction</a:t>
                </a:r>
                <a:r>
                  <a:rPr lang="fr-FR" sz="2400" dirty="0" smtClean="0"/>
                  <a:t>.</a:t>
                </a:r>
              </a:p>
              <a:p>
                <a:pPr marL="0" indent="0" algn="just">
                  <a:buNone/>
                </a:pPr>
                <a14:m>
                  <m:oMath xmlns:m="http://schemas.openxmlformats.org/officeDocument/2006/math">
                    <m:r>
                      <m:rPr>
                        <m:sty m:val="p"/>
                      </m:rPr>
                      <a:rPr lang="fr-FR" sz="2400" smtClean="0">
                        <a:latin typeface="Cambria Math"/>
                      </a:rPr>
                      <m:t>I</m:t>
                    </m:r>
                    <m:r>
                      <m:rPr>
                        <m:sty m:val="p"/>
                      </m:rPr>
                      <a:rPr lang="fr-FR" sz="2400" b="0" i="0" smtClean="0">
                        <a:latin typeface="Cambria Math"/>
                      </a:rPr>
                      <m:t>ci</m:t>
                    </m:r>
                    <m:r>
                      <a:rPr lang="fr-FR" sz="2400" b="0" i="0" smtClean="0">
                        <a:latin typeface="Cambria Math"/>
                      </a:rPr>
                      <m:t>, </m:t>
                    </m:r>
                    <m:r>
                      <m:rPr>
                        <m:sty m:val="p"/>
                      </m:rPr>
                      <a:rPr lang="fr-FR" sz="2400" b="0" i="0" smtClean="0">
                        <a:latin typeface="Cambria Math"/>
                      </a:rPr>
                      <m:t>on</m:t>
                    </m:r>
                    <m:r>
                      <a:rPr lang="fr-FR" sz="2400" b="0" i="0" smtClean="0">
                        <a:latin typeface="Cambria Math"/>
                      </a:rPr>
                      <m:t> </m:t>
                    </m:r>
                    <m:r>
                      <m:rPr>
                        <m:sty m:val="p"/>
                      </m:rPr>
                      <a:rPr lang="fr-FR" sz="2400" b="0" i="0" smtClean="0">
                        <a:latin typeface="Cambria Math"/>
                      </a:rPr>
                      <m:t>a</m:t>
                    </m:r>
                    <m:r>
                      <a:rPr lang="fr-FR" sz="2400" b="0" i="0" smtClean="0">
                        <a:latin typeface="Cambria Math"/>
                      </a:rPr>
                      <m:t> </m:t>
                    </m:r>
                    <m:r>
                      <m:rPr>
                        <m:sty m:val="p"/>
                      </m:rPr>
                      <a:rPr lang="fr-FR" sz="2400" b="0" i="0" smtClean="0">
                        <a:latin typeface="Cambria Math"/>
                      </a:rPr>
                      <m:t>la</m:t>
                    </m:r>
                    <m:r>
                      <a:rPr lang="fr-FR" sz="2400" b="0" i="0" smtClean="0">
                        <a:latin typeface="Cambria Math"/>
                      </a:rPr>
                      <m:t> </m:t>
                    </m:r>
                    <m:r>
                      <m:rPr>
                        <m:sty m:val="p"/>
                      </m:rPr>
                      <a:rPr lang="fr-FR" sz="2400" b="0" i="0" smtClean="0">
                        <a:latin typeface="Cambria Math"/>
                      </a:rPr>
                      <m:t>fraction</m:t>
                    </m:r>
                    <m:f>
                      <m:fPr>
                        <m:ctrlPr>
                          <a:rPr lang="fr-FR" sz="2400" i="1" smtClean="0">
                            <a:latin typeface="Cambria Math"/>
                          </a:rPr>
                        </m:ctrlPr>
                      </m:fPr>
                      <m:num>
                        <m:r>
                          <a:rPr lang="fr-FR" sz="2400" b="0" i="1" smtClean="0">
                            <a:latin typeface="Cambria Math"/>
                          </a:rPr>
                          <m:t>7</m:t>
                        </m:r>
                      </m:num>
                      <m:den>
                        <m:r>
                          <a:rPr lang="fr-FR" sz="2400" b="0" i="1" smtClean="0">
                            <a:latin typeface="Cambria Math"/>
                          </a:rPr>
                          <m:t>4</m:t>
                        </m:r>
                      </m:den>
                    </m:f>
                  </m:oMath>
                </a14:m>
                <a:r>
                  <a:rPr lang="fr-FR" dirty="0" smtClean="0"/>
                  <a:t>.</a:t>
                </a:r>
              </a:p>
              <a:p>
                <a:pPr marL="0" indent="0" algn="just">
                  <a:buNone/>
                </a:pP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l="-1111" t="-1078" r="-1111"/>
                </a:stretch>
              </a:blipFill>
            </p:spPr>
            <p:txBody>
              <a:bodyPr/>
              <a:lstStyle/>
              <a:p>
                <a:r>
                  <a:rPr lang="fr-FR">
                    <a:noFill/>
                  </a:rPr>
                  <a:t> </a:t>
                </a:r>
              </a:p>
            </p:txBody>
          </p:sp>
        </mc:Fallback>
      </mc:AlternateContent>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081" y="3933056"/>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7297" y="3933056"/>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ecteurs 5"/>
          <p:cNvSpPr/>
          <p:nvPr/>
        </p:nvSpPr>
        <p:spPr>
          <a:xfrm>
            <a:off x="2507297" y="3965083"/>
            <a:ext cx="1704663" cy="1735772"/>
          </a:xfrm>
          <a:prstGeom prst="pie">
            <a:avLst>
              <a:gd name="adj1" fmla="val 0"/>
              <a:gd name="adj2" fmla="val 5400002"/>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mc:AlternateContent xmlns:mc="http://schemas.openxmlformats.org/markup-compatibility/2006" xmlns:a14="http://schemas.microsoft.com/office/drawing/2010/main">
        <mc:Choice Requires="a14">
          <p:sp>
            <p:nvSpPr>
              <p:cNvPr id="9" name="ZoneTexte 8"/>
              <p:cNvSpPr txBox="1"/>
              <p:nvPr/>
            </p:nvSpPr>
            <p:spPr>
              <a:xfrm>
                <a:off x="4644008" y="4292035"/>
                <a:ext cx="3888432" cy="1049839"/>
              </a:xfrm>
              <a:prstGeom prst="rect">
                <a:avLst/>
              </a:prstGeom>
              <a:noFill/>
            </p:spPr>
            <p:txBody>
              <a:bodyPr wrap="square" rtlCol="0">
                <a:spAutoFit/>
              </a:bodyPr>
              <a:lstStyle/>
              <a:p>
                <a14:m>
                  <m:oMath xmlns:m="http://schemas.openxmlformats.org/officeDocument/2006/math">
                    <m:f>
                      <m:fPr>
                        <m:ctrlPr>
                          <a:rPr lang="fr-FR" sz="4400" i="1" smtClean="0">
                            <a:latin typeface="Cambria Math"/>
                          </a:rPr>
                        </m:ctrlPr>
                      </m:fPr>
                      <m:num>
                        <m:r>
                          <a:rPr lang="fr-FR" sz="4400" b="0" i="1" smtClean="0">
                            <a:latin typeface="Cambria Math"/>
                          </a:rPr>
                          <m:t>7</m:t>
                        </m:r>
                      </m:num>
                      <m:den>
                        <m:r>
                          <a:rPr lang="fr-FR" sz="4400" b="0" i="1" smtClean="0">
                            <a:latin typeface="Cambria Math"/>
                          </a:rPr>
                          <m:t>4</m:t>
                        </m:r>
                      </m:den>
                    </m:f>
                  </m:oMath>
                </a14:m>
                <a:r>
                  <a:rPr lang="fr-FR" sz="4400" dirty="0" smtClean="0"/>
                  <a:t> = </a:t>
                </a:r>
                <a14:m>
                  <m:oMath xmlns:m="http://schemas.openxmlformats.org/officeDocument/2006/math">
                    <m:f>
                      <m:fPr>
                        <m:ctrlPr>
                          <a:rPr lang="fr-FR" sz="4400" i="1" smtClean="0">
                            <a:latin typeface="Cambria Math"/>
                          </a:rPr>
                        </m:ctrlPr>
                      </m:fPr>
                      <m:num>
                        <m:r>
                          <a:rPr lang="fr-FR" sz="4400" b="0" i="1" smtClean="0">
                            <a:latin typeface="Cambria Math"/>
                          </a:rPr>
                          <m:t>4</m:t>
                        </m:r>
                      </m:num>
                      <m:den>
                        <m:r>
                          <a:rPr lang="fr-FR" sz="4400" b="0" i="1" smtClean="0">
                            <a:latin typeface="Cambria Math"/>
                          </a:rPr>
                          <m:t>4</m:t>
                        </m:r>
                      </m:den>
                    </m:f>
                  </m:oMath>
                </a14:m>
                <a:r>
                  <a:rPr lang="fr-FR" sz="4400" dirty="0" smtClean="0"/>
                  <a:t> + </a:t>
                </a:r>
                <a14:m>
                  <m:oMath xmlns:m="http://schemas.openxmlformats.org/officeDocument/2006/math">
                    <m:f>
                      <m:fPr>
                        <m:ctrlPr>
                          <a:rPr lang="fr-FR" sz="4400" i="1" smtClean="0">
                            <a:latin typeface="Cambria Math"/>
                          </a:rPr>
                        </m:ctrlPr>
                      </m:fPr>
                      <m:num>
                        <m:r>
                          <a:rPr lang="fr-FR" sz="4400" b="0" i="1" smtClean="0">
                            <a:latin typeface="Cambria Math"/>
                          </a:rPr>
                          <m:t>3</m:t>
                        </m:r>
                      </m:num>
                      <m:den>
                        <m:r>
                          <a:rPr lang="fr-FR" sz="4400" b="0" i="1" smtClean="0">
                            <a:latin typeface="Cambria Math"/>
                          </a:rPr>
                          <m:t>4</m:t>
                        </m:r>
                      </m:den>
                    </m:f>
                  </m:oMath>
                </a14:m>
                <a:r>
                  <a:rPr lang="fr-FR" sz="4400" dirty="0" smtClean="0"/>
                  <a:t> = </a:t>
                </a:r>
                <a:r>
                  <a:rPr lang="fr-FR" sz="3600" dirty="0" smtClean="0"/>
                  <a:t>1</a:t>
                </a:r>
                <a:r>
                  <a:rPr lang="fr-FR" sz="4400" dirty="0" smtClean="0"/>
                  <a:t> + </a:t>
                </a:r>
                <a14:m>
                  <m:oMath xmlns:m="http://schemas.openxmlformats.org/officeDocument/2006/math">
                    <m:f>
                      <m:fPr>
                        <m:ctrlPr>
                          <a:rPr lang="fr-FR" sz="4400" i="1" smtClean="0">
                            <a:latin typeface="Cambria Math"/>
                          </a:rPr>
                        </m:ctrlPr>
                      </m:fPr>
                      <m:num>
                        <m:r>
                          <a:rPr lang="fr-FR" sz="4400" b="0" i="1" smtClean="0">
                            <a:latin typeface="Cambria Math"/>
                          </a:rPr>
                          <m:t>3</m:t>
                        </m:r>
                      </m:num>
                      <m:den>
                        <m:r>
                          <a:rPr lang="fr-FR" sz="4400" b="0" i="1" smtClean="0">
                            <a:latin typeface="Cambria Math"/>
                          </a:rPr>
                          <m:t>4</m:t>
                        </m:r>
                      </m:den>
                    </m:f>
                  </m:oMath>
                </a14:m>
                <a:endParaRPr lang="fr-FR" sz="4400" dirty="0" smtClean="0"/>
              </a:p>
            </p:txBody>
          </p:sp>
        </mc:Choice>
        <mc:Fallback xmlns="">
          <p:sp>
            <p:nvSpPr>
              <p:cNvPr id="9" name="ZoneTexte 8"/>
              <p:cNvSpPr txBox="1">
                <a:spLocks noRot="1" noChangeAspect="1" noMove="1" noResize="1" noEditPoints="1" noAdjustHandles="1" noChangeArrowheads="1" noChangeShapeType="1" noTextEdit="1"/>
              </p:cNvSpPr>
              <p:nvPr/>
            </p:nvSpPr>
            <p:spPr>
              <a:xfrm>
                <a:off x="4644008" y="4292035"/>
                <a:ext cx="3888432" cy="1049839"/>
              </a:xfrm>
              <a:prstGeom prst="rect">
                <a:avLst/>
              </a:prstGeom>
              <a:blipFill rotWithShape="1">
                <a:blip r:embed="rId4"/>
                <a:stretch>
                  <a:fillRect b="-13953"/>
                </a:stretch>
              </a:blipFill>
            </p:spPr>
            <p:txBody>
              <a:bodyPr/>
              <a:lstStyle/>
              <a:p>
                <a:r>
                  <a:rPr lang="fr-FR">
                    <a:noFill/>
                  </a:rPr>
                  <a:t> </a:t>
                </a:r>
              </a:p>
            </p:txBody>
          </p:sp>
        </mc:Fallback>
      </mc:AlternateContent>
    </p:spTree>
    <p:extLst>
      <p:ext uri="{BB962C8B-B14F-4D97-AF65-F5344CB8AC3E}">
        <p14:creationId xmlns:p14="http://schemas.microsoft.com/office/powerpoint/2010/main" val="20261855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C00000"/>
                </a:solidFill>
              </a:rPr>
              <a:t>Comment décomposer une fraction ?</a:t>
            </a:r>
            <a:endParaRPr lang="fr-FR" b="1" dirty="0">
              <a:solidFill>
                <a:srgbClr val="C0000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a:bodyPr>
              <a:lstStyle/>
              <a:p>
                <a:pPr marL="0" indent="0" algn="just">
                  <a:buNone/>
                </a:pPr>
                <a:r>
                  <a:rPr lang="fr-FR" sz="2400" dirty="0" smtClean="0"/>
                  <a:t>Autre exemple :</a:t>
                </a:r>
              </a:p>
              <a:p>
                <a:pPr marL="0" indent="0" algn="just">
                  <a:buNone/>
                </a:pPr>
                <a:endParaRPr lang="fr-FR" sz="2400" dirty="0"/>
              </a:p>
              <a:p>
                <a:pPr marL="0" indent="0" algn="just">
                  <a:buNone/>
                </a:pPr>
                <a:endParaRPr lang="fr-FR" sz="2400" dirty="0" smtClean="0"/>
              </a:p>
              <a:p>
                <a:pPr marL="0" indent="0" algn="just">
                  <a:buNone/>
                </a:pPr>
                <a:endParaRPr lang="fr-FR" sz="2400" dirty="0"/>
              </a:p>
              <a:p>
                <a:pPr marL="0" indent="0" algn="just">
                  <a:buNone/>
                </a:pPr>
                <a14:m>
                  <m:oMath xmlns:m="http://schemas.openxmlformats.org/officeDocument/2006/math">
                    <m:r>
                      <m:rPr>
                        <m:sty m:val="p"/>
                      </m:rPr>
                      <a:rPr lang="fr-FR" sz="2400" smtClean="0">
                        <a:latin typeface="Cambria Math"/>
                      </a:rPr>
                      <m:t>I</m:t>
                    </m:r>
                    <m:r>
                      <m:rPr>
                        <m:sty m:val="p"/>
                      </m:rPr>
                      <a:rPr lang="fr-FR" sz="2400" b="0" i="0" smtClean="0">
                        <a:latin typeface="Cambria Math"/>
                      </a:rPr>
                      <m:t>ci</m:t>
                    </m:r>
                    <m:r>
                      <a:rPr lang="fr-FR" sz="2400" b="0" i="0" smtClean="0">
                        <a:latin typeface="Cambria Math"/>
                      </a:rPr>
                      <m:t>, </m:t>
                    </m:r>
                    <m:r>
                      <m:rPr>
                        <m:sty m:val="p"/>
                      </m:rPr>
                      <a:rPr lang="fr-FR" sz="2400" b="0" i="0" smtClean="0">
                        <a:latin typeface="Cambria Math"/>
                      </a:rPr>
                      <m:t>on</m:t>
                    </m:r>
                    <m:r>
                      <a:rPr lang="fr-FR" sz="2400" b="0" i="0" smtClean="0">
                        <a:latin typeface="Cambria Math"/>
                      </a:rPr>
                      <m:t> </m:t>
                    </m:r>
                    <m:r>
                      <m:rPr>
                        <m:sty m:val="p"/>
                      </m:rPr>
                      <a:rPr lang="fr-FR" sz="2400" b="0" i="0" smtClean="0">
                        <a:latin typeface="Cambria Math"/>
                      </a:rPr>
                      <m:t>a</m:t>
                    </m:r>
                    <m:r>
                      <a:rPr lang="fr-FR" sz="2400" b="0" i="0" smtClean="0">
                        <a:latin typeface="Cambria Math"/>
                      </a:rPr>
                      <m:t> </m:t>
                    </m:r>
                    <m:r>
                      <m:rPr>
                        <m:sty m:val="p"/>
                      </m:rPr>
                      <a:rPr lang="fr-FR" sz="2400" b="0" i="0" smtClean="0">
                        <a:latin typeface="Cambria Math"/>
                      </a:rPr>
                      <m:t>la</m:t>
                    </m:r>
                    <m:r>
                      <a:rPr lang="fr-FR" sz="2400" b="0" i="0" smtClean="0">
                        <a:latin typeface="Cambria Math"/>
                      </a:rPr>
                      <m:t> </m:t>
                    </m:r>
                    <m:r>
                      <m:rPr>
                        <m:sty m:val="p"/>
                      </m:rPr>
                      <a:rPr lang="fr-FR" sz="2400" b="0" i="0" smtClean="0">
                        <a:latin typeface="Cambria Math"/>
                      </a:rPr>
                      <m:t>fraction</m:t>
                    </m:r>
                    <m:f>
                      <m:fPr>
                        <m:ctrlPr>
                          <a:rPr lang="fr-FR" sz="2400" i="1" smtClean="0">
                            <a:latin typeface="Cambria Math"/>
                          </a:rPr>
                        </m:ctrlPr>
                      </m:fPr>
                      <m:num>
                        <m:r>
                          <a:rPr lang="fr-FR" sz="2400" b="0" i="1" smtClean="0">
                            <a:latin typeface="Cambria Math"/>
                          </a:rPr>
                          <m:t>13</m:t>
                        </m:r>
                      </m:num>
                      <m:den>
                        <m:r>
                          <a:rPr lang="fr-FR" sz="2400" b="0" i="1" smtClean="0">
                            <a:latin typeface="Cambria Math"/>
                          </a:rPr>
                          <m:t>5</m:t>
                        </m:r>
                      </m:den>
                    </m:f>
                  </m:oMath>
                </a14:m>
                <a:r>
                  <a:rPr lang="fr-FR" sz="2400" dirty="0" smtClean="0"/>
                  <a:t>.</a:t>
                </a:r>
              </a:p>
              <a:p>
                <a:pPr marL="0" indent="0" algn="just">
                  <a:buNone/>
                </a:pPr>
                <a:endParaRPr lang="fr-FR" sz="2400" dirty="0" smtClean="0"/>
              </a:p>
              <a:p>
                <a:pPr marL="0" indent="0" algn="just">
                  <a:buNone/>
                </a:pPr>
                <a:endParaRPr lang="fr-FR" dirty="0" smtClean="0"/>
              </a:p>
              <a:p>
                <a:pPr marL="0" indent="0" algn="just">
                  <a:buNone/>
                </a:pPr>
                <a:endParaRPr lang="fr-FR" sz="4800"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l="-1111" t="-1078"/>
                </a:stretch>
              </a:blipFill>
            </p:spPr>
            <p:txBody>
              <a:bodyPr/>
              <a:lstStyle/>
              <a:p>
                <a:r>
                  <a:rPr lang="fr-FR">
                    <a:noFill/>
                  </a:rPr>
                  <a:t> </a:t>
                </a:r>
              </a:p>
            </p:txBody>
          </p:sp>
        </mc:Fallback>
      </mc:AlternateContent>
      <p:graphicFrame>
        <p:nvGraphicFramePr>
          <p:cNvPr id="7" name="Tableau 6"/>
          <p:cNvGraphicFramePr>
            <a:graphicFrameLocks noGrp="1"/>
          </p:cNvGraphicFramePr>
          <p:nvPr>
            <p:extLst>
              <p:ext uri="{D42A27DB-BD31-4B8C-83A1-F6EECF244321}">
                <p14:modId xmlns:p14="http://schemas.microsoft.com/office/powerpoint/2010/main" val="41344729"/>
              </p:ext>
            </p:extLst>
          </p:nvPr>
        </p:nvGraphicFramePr>
        <p:xfrm>
          <a:off x="467544" y="2060848"/>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777878869"/>
              </p:ext>
            </p:extLst>
          </p:nvPr>
        </p:nvGraphicFramePr>
        <p:xfrm>
          <a:off x="467544" y="2492896"/>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4237973312"/>
              </p:ext>
            </p:extLst>
          </p:nvPr>
        </p:nvGraphicFramePr>
        <p:xfrm>
          <a:off x="467544" y="2924944"/>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AlternateContent xmlns:mc="http://schemas.openxmlformats.org/markup-compatibility/2006" xmlns:a14="http://schemas.microsoft.com/office/drawing/2010/main">
        <mc:Choice Requires="a14">
          <p:sp>
            <p:nvSpPr>
              <p:cNvPr id="12" name="ZoneTexte 11"/>
              <p:cNvSpPr txBox="1"/>
              <p:nvPr/>
            </p:nvSpPr>
            <p:spPr>
              <a:xfrm>
                <a:off x="4139952" y="3861048"/>
                <a:ext cx="4248472" cy="2499659"/>
              </a:xfrm>
              <a:prstGeom prst="rect">
                <a:avLst/>
              </a:prstGeom>
              <a:noFill/>
              <a:ln>
                <a:solidFill>
                  <a:schemeClr val="tx1"/>
                </a:solidFill>
              </a:ln>
            </p:spPr>
            <p:txBody>
              <a:bodyPr wrap="square" rtlCol="0">
                <a:spAutoFit/>
              </a:bodyPr>
              <a:lstStyle/>
              <a:p>
                <a:r>
                  <a:rPr lang="fr-FR" sz="1600" dirty="0" smtClean="0"/>
                  <a:t>Je cherche : dans 13 combien de fois 5 ?</a:t>
                </a:r>
              </a:p>
              <a:p>
                <a:pPr algn="just"/>
                <a:r>
                  <a:rPr lang="fr-FR" sz="1600" dirty="0" smtClean="0"/>
                  <a:t>Il y a </a:t>
                </a:r>
                <a:r>
                  <a:rPr lang="fr-FR" sz="1600" dirty="0" smtClean="0">
                    <a:solidFill>
                      <a:srgbClr val="C00000"/>
                    </a:solidFill>
                  </a:rPr>
                  <a:t>2</a:t>
                </a:r>
                <a:r>
                  <a:rPr lang="fr-FR" sz="1600" dirty="0" smtClean="0">
                    <a:solidFill>
                      <a:srgbClr val="0070C0"/>
                    </a:solidFill>
                  </a:rPr>
                  <a:t> </a:t>
                </a:r>
                <a:r>
                  <a:rPr lang="fr-FR" sz="1600" dirty="0" smtClean="0"/>
                  <a:t>fois 5. Je sais donc qu’il y aura </a:t>
                </a:r>
                <a:r>
                  <a:rPr lang="fr-FR" sz="1600" dirty="0" smtClean="0">
                    <a:solidFill>
                      <a:srgbClr val="C00000"/>
                    </a:solidFill>
                  </a:rPr>
                  <a:t>2 unités entières dans </a:t>
                </a:r>
                <a14:m>
                  <m:oMath xmlns:m="http://schemas.openxmlformats.org/officeDocument/2006/math">
                    <m:f>
                      <m:fPr>
                        <m:ctrlPr>
                          <a:rPr lang="fr-FR" sz="1600" i="1" smtClean="0">
                            <a:solidFill>
                              <a:srgbClr val="C00000"/>
                            </a:solidFill>
                            <a:latin typeface="Cambria Math"/>
                          </a:rPr>
                        </m:ctrlPr>
                      </m:fPr>
                      <m:num>
                        <m:r>
                          <a:rPr lang="fr-FR" sz="1600" b="0" i="1" smtClean="0">
                            <a:solidFill>
                              <a:srgbClr val="C00000"/>
                            </a:solidFill>
                            <a:latin typeface="Cambria Math"/>
                          </a:rPr>
                          <m:t>13</m:t>
                        </m:r>
                      </m:num>
                      <m:den>
                        <m:r>
                          <a:rPr lang="fr-FR" sz="1600" b="0" i="1" smtClean="0">
                            <a:solidFill>
                              <a:srgbClr val="C00000"/>
                            </a:solidFill>
                            <a:latin typeface="Cambria Math"/>
                          </a:rPr>
                          <m:t>5</m:t>
                        </m:r>
                      </m:den>
                    </m:f>
                  </m:oMath>
                </a14:m>
                <a:r>
                  <a:rPr lang="fr-FR" sz="1600" dirty="0" smtClean="0">
                    <a:solidFill>
                      <a:srgbClr val="C00000"/>
                    </a:solidFill>
                  </a:rPr>
                  <a:t> </a:t>
                </a:r>
                <a:r>
                  <a:rPr lang="fr-FR" sz="1600" dirty="0" smtClean="0"/>
                  <a:t>.</a:t>
                </a:r>
                <a:endParaRPr lang="fr-FR" sz="1600" dirty="0"/>
              </a:p>
              <a:p>
                <a:endParaRPr lang="fr-FR" sz="1600" dirty="0" smtClean="0"/>
              </a:p>
              <a:p>
                <a14:m>
                  <m:oMath xmlns:m="http://schemas.openxmlformats.org/officeDocument/2006/math">
                    <m:r>
                      <a:rPr lang="fr-FR" sz="1600" b="0" i="0" smtClean="0">
                        <a:solidFill>
                          <a:srgbClr val="C00000"/>
                        </a:solidFill>
                        <a:latin typeface="Cambria Math"/>
                      </a:rPr>
                      <m:t>2 </m:t>
                    </m:r>
                    <m:r>
                      <m:rPr>
                        <m:sty m:val="p"/>
                      </m:rPr>
                      <a:rPr lang="fr-FR" sz="1600" b="0" i="0" smtClean="0">
                        <a:solidFill>
                          <a:srgbClr val="C00000"/>
                        </a:solidFill>
                        <a:latin typeface="Cambria Math"/>
                      </a:rPr>
                      <m:t>unit</m:t>
                    </m:r>
                    <m:r>
                      <a:rPr lang="fr-FR" sz="1600" b="0" i="0" smtClean="0">
                        <a:solidFill>
                          <a:srgbClr val="C00000"/>
                        </a:solidFill>
                        <a:latin typeface="Cambria Math"/>
                      </a:rPr>
                      <m:t>é</m:t>
                    </m:r>
                    <m:r>
                      <m:rPr>
                        <m:sty m:val="p"/>
                      </m:rPr>
                      <a:rPr lang="fr-FR" sz="1600" b="0" i="0" smtClean="0">
                        <a:solidFill>
                          <a:srgbClr val="C00000"/>
                        </a:solidFill>
                        <a:latin typeface="Cambria Math"/>
                      </a:rPr>
                      <m:t>s</m:t>
                    </m:r>
                    <m:r>
                      <a:rPr lang="fr-FR" sz="1600" b="0" i="0" smtClean="0">
                        <a:solidFill>
                          <a:srgbClr val="C00000"/>
                        </a:solidFill>
                        <a:latin typeface="Cambria Math"/>
                      </a:rPr>
                      <m:t> </m:t>
                    </m:r>
                    <m:r>
                      <m:rPr>
                        <m:sty m:val="p"/>
                      </m:rPr>
                      <a:rPr lang="fr-FR" sz="1600" b="0" i="0" smtClean="0">
                        <a:solidFill>
                          <a:srgbClr val="C00000"/>
                        </a:solidFill>
                        <a:latin typeface="Cambria Math"/>
                      </a:rPr>
                      <m:t>enti</m:t>
                    </m:r>
                    <m:r>
                      <a:rPr lang="fr-FR" sz="1600" b="0" i="0" smtClean="0">
                        <a:solidFill>
                          <a:srgbClr val="C00000"/>
                        </a:solidFill>
                        <a:latin typeface="Cambria Math"/>
                      </a:rPr>
                      <m:t>è</m:t>
                    </m:r>
                    <m:r>
                      <m:rPr>
                        <m:sty m:val="p"/>
                      </m:rPr>
                      <a:rPr lang="fr-FR" sz="1600" b="0" i="0" smtClean="0">
                        <a:solidFill>
                          <a:srgbClr val="C00000"/>
                        </a:solidFill>
                        <a:latin typeface="Cambria Math"/>
                      </a:rPr>
                      <m:t>res</m:t>
                    </m:r>
                    <m:r>
                      <a:rPr lang="fr-FR" sz="1600" i="0" smtClean="0">
                        <a:solidFill>
                          <a:srgbClr val="C00000"/>
                        </a:solidFill>
                        <a:latin typeface="Cambria Math"/>
                      </a:rPr>
                      <m:t> </m:t>
                    </m:r>
                    <m:r>
                      <m:rPr>
                        <m:sty m:val="p"/>
                      </m:rPr>
                      <a:rPr lang="fr-FR" sz="1600" b="0" i="0" smtClean="0">
                        <a:solidFill>
                          <a:srgbClr val="C00000"/>
                        </a:solidFill>
                        <a:latin typeface="Cambria Math"/>
                      </a:rPr>
                      <m:t>correspondent</m:t>
                    </m:r>
                    <m:r>
                      <a:rPr lang="fr-FR" sz="1600" b="0" i="0" smtClean="0">
                        <a:solidFill>
                          <a:srgbClr val="C00000"/>
                        </a:solidFill>
                        <a:latin typeface="Cambria Math"/>
                      </a:rPr>
                      <m:t> à </m:t>
                    </m:r>
                    <m:f>
                      <m:fPr>
                        <m:ctrlPr>
                          <a:rPr lang="fr-FR" sz="1600" i="1" smtClean="0">
                            <a:solidFill>
                              <a:srgbClr val="C00000"/>
                            </a:solidFill>
                            <a:latin typeface="Cambria Math"/>
                          </a:rPr>
                        </m:ctrlPr>
                      </m:fPr>
                      <m:num>
                        <m:r>
                          <a:rPr lang="fr-FR" sz="1600" b="0" i="1" smtClean="0">
                            <a:solidFill>
                              <a:srgbClr val="C00000"/>
                            </a:solidFill>
                            <a:latin typeface="Cambria Math"/>
                          </a:rPr>
                          <m:t>10</m:t>
                        </m:r>
                      </m:num>
                      <m:den>
                        <m:r>
                          <a:rPr lang="fr-FR" sz="1600" b="0" i="1" smtClean="0">
                            <a:solidFill>
                              <a:srgbClr val="C00000"/>
                            </a:solidFill>
                            <a:latin typeface="Cambria Math"/>
                          </a:rPr>
                          <m:t>5</m:t>
                        </m:r>
                      </m:den>
                    </m:f>
                  </m:oMath>
                </a14:m>
                <a:r>
                  <a:rPr lang="fr-FR" sz="1600" dirty="0" smtClean="0">
                    <a:solidFill>
                      <a:srgbClr val="C00000"/>
                    </a:solidFill>
                  </a:rPr>
                  <a:t>.</a:t>
                </a:r>
              </a:p>
              <a:p>
                <a:endParaRPr lang="fr-FR" sz="1600" dirty="0">
                  <a:solidFill>
                    <a:srgbClr val="C00000"/>
                  </a:solidFill>
                </a:endParaRPr>
              </a:p>
              <a:p>
                <a:r>
                  <a:rPr lang="fr-FR" sz="1600" dirty="0" smtClean="0">
                    <a:solidFill>
                      <a:srgbClr val="C00000"/>
                    </a:solidFill>
                  </a:rPr>
                  <a:t>Quelle fraction faut-il pour aller à </a:t>
                </a:r>
                <a14:m>
                  <m:oMath xmlns:m="http://schemas.openxmlformats.org/officeDocument/2006/math">
                    <m:f>
                      <m:fPr>
                        <m:ctrlPr>
                          <a:rPr lang="fr-FR" sz="1600" i="1" smtClean="0">
                            <a:solidFill>
                              <a:srgbClr val="C00000"/>
                            </a:solidFill>
                            <a:latin typeface="Cambria Math"/>
                          </a:rPr>
                        </m:ctrlPr>
                      </m:fPr>
                      <m:num>
                        <m:r>
                          <a:rPr lang="fr-FR" sz="1600" b="0" i="1" smtClean="0">
                            <a:solidFill>
                              <a:srgbClr val="C00000"/>
                            </a:solidFill>
                            <a:latin typeface="Cambria Math"/>
                          </a:rPr>
                          <m:t>13</m:t>
                        </m:r>
                      </m:num>
                      <m:den>
                        <m:r>
                          <a:rPr lang="fr-FR" sz="1600" b="0" i="1" smtClean="0">
                            <a:solidFill>
                              <a:srgbClr val="C00000"/>
                            </a:solidFill>
                            <a:latin typeface="Cambria Math"/>
                          </a:rPr>
                          <m:t>5</m:t>
                        </m:r>
                      </m:den>
                    </m:f>
                  </m:oMath>
                </a14:m>
                <a:r>
                  <a:rPr lang="fr-FR" sz="1600" dirty="0" smtClean="0">
                    <a:solidFill>
                      <a:srgbClr val="C00000"/>
                    </a:solidFill>
                  </a:rPr>
                  <a:t> ?</a:t>
                </a:r>
              </a:p>
              <a:p>
                <a:r>
                  <a:rPr lang="fr-FR" sz="1600" dirty="0" smtClean="0">
                    <a:solidFill>
                      <a:srgbClr val="C00000"/>
                    </a:solidFill>
                  </a:rPr>
                  <a:t>Il faut ajouter </a:t>
                </a:r>
                <a14:m>
                  <m:oMath xmlns:m="http://schemas.openxmlformats.org/officeDocument/2006/math">
                    <m:f>
                      <m:fPr>
                        <m:ctrlPr>
                          <a:rPr lang="fr-FR" sz="1600" i="1" smtClean="0">
                            <a:solidFill>
                              <a:srgbClr val="C00000"/>
                            </a:solidFill>
                            <a:latin typeface="Cambria Math"/>
                          </a:rPr>
                        </m:ctrlPr>
                      </m:fPr>
                      <m:num>
                        <m:r>
                          <a:rPr lang="fr-FR" sz="1600" b="0" i="1" smtClean="0">
                            <a:solidFill>
                              <a:srgbClr val="C00000"/>
                            </a:solidFill>
                            <a:latin typeface="Cambria Math"/>
                          </a:rPr>
                          <m:t>3</m:t>
                        </m:r>
                      </m:num>
                      <m:den>
                        <m:r>
                          <a:rPr lang="fr-FR" sz="1600" b="0" i="1" smtClean="0">
                            <a:solidFill>
                              <a:srgbClr val="C00000"/>
                            </a:solidFill>
                            <a:latin typeface="Cambria Math"/>
                          </a:rPr>
                          <m:t>5</m:t>
                        </m:r>
                      </m:den>
                    </m:f>
                  </m:oMath>
                </a14:m>
                <a:endParaRPr lang="fr-FR" sz="1600" dirty="0">
                  <a:solidFill>
                    <a:srgbClr val="C00000"/>
                  </a:solidFill>
                </a:endParaRPr>
              </a:p>
            </p:txBody>
          </p:sp>
        </mc:Choice>
        <mc:Fallback xmlns="">
          <p:sp>
            <p:nvSpPr>
              <p:cNvPr id="12" name="ZoneTexte 11"/>
              <p:cNvSpPr txBox="1">
                <a:spLocks noRot="1" noChangeAspect="1" noMove="1" noResize="1" noEditPoints="1" noAdjustHandles="1" noChangeArrowheads="1" noChangeShapeType="1" noTextEdit="1"/>
              </p:cNvSpPr>
              <p:nvPr/>
            </p:nvSpPr>
            <p:spPr>
              <a:xfrm>
                <a:off x="4139952" y="3861048"/>
                <a:ext cx="4248472" cy="2499659"/>
              </a:xfrm>
              <a:prstGeom prst="rect">
                <a:avLst/>
              </a:prstGeom>
              <a:blipFill rotWithShape="1">
                <a:blip r:embed="rId3"/>
                <a:stretch>
                  <a:fillRect l="-572" t="-485" r="-715"/>
                </a:stretch>
              </a:blipFill>
              <a:ln>
                <a:solidFill>
                  <a:schemeClr val="tx1"/>
                </a:solidFill>
              </a:ln>
            </p:spPr>
            <p:txBody>
              <a:bodyPr/>
              <a:lstStyle/>
              <a:p>
                <a:r>
                  <a:rPr lang="fr-FR">
                    <a:noFill/>
                  </a:rPr>
                  <a:t> </a:t>
                </a:r>
              </a:p>
            </p:txBody>
          </p:sp>
        </mc:Fallback>
      </mc:AlternateContent>
    </p:spTree>
    <p:extLst>
      <p:ext uri="{BB962C8B-B14F-4D97-AF65-F5344CB8AC3E}">
        <p14:creationId xmlns:p14="http://schemas.microsoft.com/office/powerpoint/2010/main" val="2641693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C00000"/>
                </a:solidFill>
              </a:rPr>
              <a:t>Comment décomposer une fraction ?</a:t>
            </a:r>
            <a:endParaRPr lang="fr-FR" b="1" dirty="0">
              <a:solidFill>
                <a:srgbClr val="C0000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lnSpcReduction="10000"/>
              </a:bodyPr>
              <a:lstStyle/>
              <a:p>
                <a:pPr marL="0" indent="0" algn="just">
                  <a:buNone/>
                </a:pPr>
                <a:r>
                  <a:rPr lang="fr-FR" sz="2400" dirty="0" smtClean="0"/>
                  <a:t>Autre exemple :</a:t>
                </a:r>
              </a:p>
              <a:p>
                <a:pPr marL="0" indent="0" algn="just">
                  <a:buNone/>
                </a:pPr>
                <a:endParaRPr lang="fr-FR" sz="2400" dirty="0"/>
              </a:p>
              <a:p>
                <a:pPr marL="0" indent="0" algn="just">
                  <a:buNone/>
                </a:pPr>
                <a:endParaRPr lang="fr-FR" sz="2400" dirty="0" smtClean="0"/>
              </a:p>
              <a:p>
                <a:pPr marL="0" indent="0" algn="just">
                  <a:buNone/>
                </a:pPr>
                <a:endParaRPr lang="fr-FR" sz="2400" dirty="0"/>
              </a:p>
              <a:p>
                <a:pPr marL="0" indent="0" algn="just">
                  <a:buNone/>
                </a:pPr>
                <a14:m>
                  <m:oMath xmlns:m="http://schemas.openxmlformats.org/officeDocument/2006/math">
                    <m:r>
                      <m:rPr>
                        <m:sty m:val="p"/>
                      </m:rPr>
                      <a:rPr lang="fr-FR" sz="2400" smtClean="0">
                        <a:latin typeface="Cambria Math"/>
                      </a:rPr>
                      <m:t>I</m:t>
                    </m:r>
                    <m:r>
                      <m:rPr>
                        <m:sty m:val="p"/>
                      </m:rPr>
                      <a:rPr lang="fr-FR" sz="2400" b="0" i="0" smtClean="0">
                        <a:latin typeface="Cambria Math"/>
                      </a:rPr>
                      <m:t>ci</m:t>
                    </m:r>
                    <m:r>
                      <a:rPr lang="fr-FR" sz="2400" b="0" i="0" smtClean="0">
                        <a:latin typeface="Cambria Math"/>
                      </a:rPr>
                      <m:t>, </m:t>
                    </m:r>
                    <m:r>
                      <m:rPr>
                        <m:sty m:val="p"/>
                      </m:rPr>
                      <a:rPr lang="fr-FR" sz="2400" b="0" i="0" smtClean="0">
                        <a:latin typeface="Cambria Math"/>
                      </a:rPr>
                      <m:t>on</m:t>
                    </m:r>
                    <m:r>
                      <a:rPr lang="fr-FR" sz="2400" b="0" i="0" smtClean="0">
                        <a:latin typeface="Cambria Math"/>
                      </a:rPr>
                      <m:t> </m:t>
                    </m:r>
                    <m:r>
                      <m:rPr>
                        <m:sty m:val="p"/>
                      </m:rPr>
                      <a:rPr lang="fr-FR" sz="2400" b="0" i="0" smtClean="0">
                        <a:latin typeface="Cambria Math"/>
                      </a:rPr>
                      <m:t>a</m:t>
                    </m:r>
                    <m:r>
                      <a:rPr lang="fr-FR" sz="2400" b="0" i="0" smtClean="0">
                        <a:latin typeface="Cambria Math"/>
                      </a:rPr>
                      <m:t> </m:t>
                    </m:r>
                    <m:r>
                      <m:rPr>
                        <m:sty m:val="p"/>
                      </m:rPr>
                      <a:rPr lang="fr-FR" sz="2400" b="0" i="0" smtClean="0">
                        <a:latin typeface="Cambria Math"/>
                      </a:rPr>
                      <m:t>la</m:t>
                    </m:r>
                    <m:r>
                      <a:rPr lang="fr-FR" sz="2400" b="0" i="0" smtClean="0">
                        <a:latin typeface="Cambria Math"/>
                      </a:rPr>
                      <m:t> </m:t>
                    </m:r>
                    <m:r>
                      <m:rPr>
                        <m:sty m:val="p"/>
                      </m:rPr>
                      <a:rPr lang="fr-FR" sz="2400" b="0" i="0" smtClean="0">
                        <a:latin typeface="Cambria Math"/>
                      </a:rPr>
                      <m:t>fraction</m:t>
                    </m:r>
                    <m:f>
                      <m:fPr>
                        <m:ctrlPr>
                          <a:rPr lang="fr-FR" sz="2400" i="1" smtClean="0">
                            <a:latin typeface="Cambria Math"/>
                          </a:rPr>
                        </m:ctrlPr>
                      </m:fPr>
                      <m:num>
                        <m:r>
                          <a:rPr lang="fr-FR" sz="2400" b="0" i="1" smtClean="0">
                            <a:latin typeface="Cambria Math"/>
                          </a:rPr>
                          <m:t>13</m:t>
                        </m:r>
                      </m:num>
                      <m:den>
                        <m:r>
                          <a:rPr lang="fr-FR" sz="2400" b="0" i="1" smtClean="0">
                            <a:latin typeface="Cambria Math"/>
                          </a:rPr>
                          <m:t>5</m:t>
                        </m:r>
                      </m:den>
                    </m:f>
                  </m:oMath>
                </a14:m>
                <a:r>
                  <a:rPr lang="fr-FR" sz="2400" dirty="0" smtClean="0"/>
                  <a:t>.</a:t>
                </a:r>
              </a:p>
              <a:p>
                <a:pPr marL="0" indent="0" algn="just">
                  <a:buNone/>
                </a:pPr>
                <a:endParaRPr lang="fr-FR" sz="2400" dirty="0" smtClean="0"/>
              </a:p>
              <a:p>
                <a:pPr marL="0" indent="0" algn="just">
                  <a:buNone/>
                </a:pPr>
                <a:endParaRPr lang="fr-FR" dirty="0" smtClean="0"/>
              </a:p>
              <a:p>
                <a:pPr marL="0" indent="0" algn="just">
                  <a:buNone/>
                </a:pPr>
                <a14:m>
                  <m:oMath xmlns:m="http://schemas.openxmlformats.org/officeDocument/2006/math">
                    <m:f>
                      <m:fPr>
                        <m:ctrlPr>
                          <a:rPr lang="fr-FR" sz="4800" i="1" smtClean="0">
                            <a:solidFill>
                              <a:schemeClr val="tx1"/>
                            </a:solidFill>
                            <a:latin typeface="Cambria Math"/>
                          </a:rPr>
                        </m:ctrlPr>
                      </m:fPr>
                      <m:num>
                        <m:r>
                          <a:rPr lang="fr-FR" sz="4800" b="0" i="1" smtClean="0">
                            <a:solidFill>
                              <a:schemeClr val="tx1"/>
                            </a:solidFill>
                            <a:latin typeface="Cambria Math"/>
                          </a:rPr>
                          <m:t>13</m:t>
                        </m:r>
                      </m:num>
                      <m:den>
                        <m:r>
                          <a:rPr lang="fr-FR" sz="4800" b="0" i="1" smtClean="0">
                            <a:solidFill>
                              <a:schemeClr val="tx1"/>
                            </a:solidFill>
                            <a:latin typeface="Cambria Math"/>
                          </a:rPr>
                          <m:t>5</m:t>
                        </m:r>
                      </m:den>
                    </m:f>
                  </m:oMath>
                </a14:m>
                <a:r>
                  <a:rPr lang="fr-FR" sz="4800" dirty="0" smtClean="0">
                    <a:solidFill>
                      <a:schemeClr val="tx1"/>
                    </a:solidFill>
                  </a:rPr>
                  <a:t> = </a:t>
                </a:r>
                <a:r>
                  <a:rPr lang="fr-FR" sz="4000" dirty="0" smtClean="0">
                    <a:solidFill>
                      <a:schemeClr val="tx1"/>
                    </a:solidFill>
                  </a:rPr>
                  <a:t>2</a:t>
                </a:r>
                <a:r>
                  <a:rPr lang="fr-FR" sz="4800" dirty="0" smtClean="0">
                    <a:solidFill>
                      <a:schemeClr val="tx1"/>
                    </a:solidFill>
                  </a:rPr>
                  <a:t> + </a:t>
                </a:r>
                <a14:m>
                  <m:oMath xmlns:m="http://schemas.openxmlformats.org/officeDocument/2006/math">
                    <m:f>
                      <m:fPr>
                        <m:ctrlPr>
                          <a:rPr lang="fr-FR" sz="4800" i="1" smtClean="0">
                            <a:solidFill>
                              <a:schemeClr val="tx1"/>
                            </a:solidFill>
                            <a:latin typeface="Cambria Math"/>
                          </a:rPr>
                        </m:ctrlPr>
                      </m:fPr>
                      <m:num>
                        <m:r>
                          <a:rPr lang="fr-FR" sz="4800" b="0" i="1" smtClean="0">
                            <a:solidFill>
                              <a:schemeClr val="tx1"/>
                            </a:solidFill>
                            <a:latin typeface="Cambria Math"/>
                          </a:rPr>
                          <m:t>3</m:t>
                        </m:r>
                      </m:num>
                      <m:den>
                        <m:r>
                          <a:rPr lang="fr-FR" sz="4800" b="0" i="1" smtClean="0">
                            <a:solidFill>
                              <a:schemeClr val="tx1"/>
                            </a:solidFill>
                            <a:latin typeface="Cambria Math"/>
                          </a:rPr>
                          <m:t>5</m:t>
                        </m:r>
                      </m:den>
                    </m:f>
                  </m:oMath>
                </a14:m>
                <a:endParaRPr lang="fr-FR" sz="4800"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l="-1111" t="-1887"/>
                </a:stretch>
              </a:blipFill>
            </p:spPr>
            <p:txBody>
              <a:bodyPr/>
              <a:lstStyle/>
              <a:p>
                <a:r>
                  <a:rPr lang="fr-FR">
                    <a:noFill/>
                  </a:rPr>
                  <a:t> </a:t>
                </a:r>
              </a:p>
            </p:txBody>
          </p:sp>
        </mc:Fallback>
      </mc:AlternateContent>
      <p:graphicFrame>
        <p:nvGraphicFramePr>
          <p:cNvPr id="7" name="Tableau 6"/>
          <p:cNvGraphicFramePr>
            <a:graphicFrameLocks noGrp="1"/>
          </p:cNvGraphicFramePr>
          <p:nvPr>
            <p:extLst>
              <p:ext uri="{D42A27DB-BD31-4B8C-83A1-F6EECF244321}">
                <p14:modId xmlns:p14="http://schemas.microsoft.com/office/powerpoint/2010/main" val="2060353563"/>
              </p:ext>
            </p:extLst>
          </p:nvPr>
        </p:nvGraphicFramePr>
        <p:xfrm>
          <a:off x="467544" y="2060848"/>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782343463"/>
              </p:ext>
            </p:extLst>
          </p:nvPr>
        </p:nvGraphicFramePr>
        <p:xfrm>
          <a:off x="467544" y="2492896"/>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316140127"/>
              </p:ext>
            </p:extLst>
          </p:nvPr>
        </p:nvGraphicFramePr>
        <p:xfrm>
          <a:off x="467544" y="2924944"/>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AlternateContent xmlns:mc="http://schemas.openxmlformats.org/markup-compatibility/2006" xmlns:a14="http://schemas.microsoft.com/office/drawing/2010/main">
        <mc:Choice Requires="a14">
          <p:sp>
            <p:nvSpPr>
              <p:cNvPr id="12" name="ZoneTexte 11"/>
              <p:cNvSpPr txBox="1"/>
              <p:nvPr/>
            </p:nvSpPr>
            <p:spPr>
              <a:xfrm>
                <a:off x="4139952" y="3861048"/>
                <a:ext cx="4248472" cy="2499659"/>
              </a:xfrm>
              <a:prstGeom prst="rect">
                <a:avLst/>
              </a:prstGeom>
              <a:noFill/>
              <a:ln>
                <a:solidFill>
                  <a:schemeClr val="tx1"/>
                </a:solidFill>
              </a:ln>
            </p:spPr>
            <p:txBody>
              <a:bodyPr wrap="square" rtlCol="0">
                <a:spAutoFit/>
              </a:bodyPr>
              <a:lstStyle/>
              <a:p>
                <a:r>
                  <a:rPr lang="fr-FR" sz="1600" dirty="0" smtClean="0"/>
                  <a:t>Je cherche : dans 13 combien de fois 5 ?</a:t>
                </a:r>
              </a:p>
              <a:p>
                <a:pPr algn="just"/>
                <a:r>
                  <a:rPr lang="fr-FR" sz="1600" dirty="0" smtClean="0"/>
                  <a:t>Il y a </a:t>
                </a:r>
                <a:r>
                  <a:rPr lang="fr-FR" sz="1600" dirty="0" smtClean="0">
                    <a:solidFill>
                      <a:srgbClr val="C00000"/>
                    </a:solidFill>
                  </a:rPr>
                  <a:t>2</a:t>
                </a:r>
                <a:r>
                  <a:rPr lang="fr-FR" sz="1600" dirty="0" smtClean="0">
                    <a:solidFill>
                      <a:srgbClr val="0070C0"/>
                    </a:solidFill>
                  </a:rPr>
                  <a:t> </a:t>
                </a:r>
                <a:r>
                  <a:rPr lang="fr-FR" sz="1600" dirty="0" smtClean="0"/>
                  <a:t>fois 5. Je sais donc qu’il y aura </a:t>
                </a:r>
                <a:r>
                  <a:rPr lang="fr-FR" sz="1600" dirty="0" smtClean="0">
                    <a:solidFill>
                      <a:srgbClr val="C00000"/>
                    </a:solidFill>
                  </a:rPr>
                  <a:t>2 unités entières dans </a:t>
                </a:r>
                <a14:m>
                  <m:oMath xmlns:m="http://schemas.openxmlformats.org/officeDocument/2006/math">
                    <m:f>
                      <m:fPr>
                        <m:ctrlPr>
                          <a:rPr lang="fr-FR" sz="1600" i="1" smtClean="0">
                            <a:solidFill>
                              <a:srgbClr val="C00000"/>
                            </a:solidFill>
                            <a:latin typeface="Cambria Math"/>
                          </a:rPr>
                        </m:ctrlPr>
                      </m:fPr>
                      <m:num>
                        <m:r>
                          <a:rPr lang="fr-FR" sz="1600" b="0" i="1" smtClean="0">
                            <a:solidFill>
                              <a:srgbClr val="C00000"/>
                            </a:solidFill>
                            <a:latin typeface="Cambria Math"/>
                          </a:rPr>
                          <m:t>13</m:t>
                        </m:r>
                      </m:num>
                      <m:den>
                        <m:r>
                          <a:rPr lang="fr-FR" sz="1600" b="0" i="1" smtClean="0">
                            <a:solidFill>
                              <a:srgbClr val="C00000"/>
                            </a:solidFill>
                            <a:latin typeface="Cambria Math"/>
                          </a:rPr>
                          <m:t>5</m:t>
                        </m:r>
                      </m:den>
                    </m:f>
                  </m:oMath>
                </a14:m>
                <a:r>
                  <a:rPr lang="fr-FR" sz="1600" dirty="0" smtClean="0">
                    <a:solidFill>
                      <a:srgbClr val="C00000"/>
                    </a:solidFill>
                  </a:rPr>
                  <a:t> </a:t>
                </a:r>
                <a:r>
                  <a:rPr lang="fr-FR" sz="1600" dirty="0" smtClean="0"/>
                  <a:t>.</a:t>
                </a:r>
                <a:endParaRPr lang="fr-FR" sz="1600" dirty="0"/>
              </a:p>
              <a:p>
                <a:endParaRPr lang="fr-FR" sz="1600" dirty="0" smtClean="0"/>
              </a:p>
              <a:p>
                <a14:m>
                  <m:oMath xmlns:m="http://schemas.openxmlformats.org/officeDocument/2006/math">
                    <m:r>
                      <a:rPr lang="fr-FR" sz="1600" b="0" i="0" smtClean="0">
                        <a:solidFill>
                          <a:srgbClr val="C00000"/>
                        </a:solidFill>
                        <a:latin typeface="Cambria Math"/>
                      </a:rPr>
                      <m:t>2 </m:t>
                    </m:r>
                    <m:r>
                      <m:rPr>
                        <m:sty m:val="p"/>
                      </m:rPr>
                      <a:rPr lang="fr-FR" sz="1600" b="0" i="0" smtClean="0">
                        <a:solidFill>
                          <a:srgbClr val="C00000"/>
                        </a:solidFill>
                        <a:latin typeface="Cambria Math"/>
                      </a:rPr>
                      <m:t>unit</m:t>
                    </m:r>
                    <m:r>
                      <a:rPr lang="fr-FR" sz="1600" b="0" i="0" smtClean="0">
                        <a:solidFill>
                          <a:srgbClr val="C00000"/>
                        </a:solidFill>
                        <a:latin typeface="Cambria Math"/>
                      </a:rPr>
                      <m:t>é</m:t>
                    </m:r>
                    <m:r>
                      <m:rPr>
                        <m:sty m:val="p"/>
                      </m:rPr>
                      <a:rPr lang="fr-FR" sz="1600" b="0" i="0" smtClean="0">
                        <a:solidFill>
                          <a:srgbClr val="C00000"/>
                        </a:solidFill>
                        <a:latin typeface="Cambria Math"/>
                      </a:rPr>
                      <m:t>s</m:t>
                    </m:r>
                    <m:r>
                      <a:rPr lang="fr-FR" sz="1600" b="0" i="0" smtClean="0">
                        <a:solidFill>
                          <a:srgbClr val="C00000"/>
                        </a:solidFill>
                        <a:latin typeface="Cambria Math"/>
                      </a:rPr>
                      <m:t> </m:t>
                    </m:r>
                    <m:r>
                      <m:rPr>
                        <m:sty m:val="p"/>
                      </m:rPr>
                      <a:rPr lang="fr-FR" sz="1600" b="0" i="0" smtClean="0">
                        <a:solidFill>
                          <a:srgbClr val="C00000"/>
                        </a:solidFill>
                        <a:latin typeface="Cambria Math"/>
                      </a:rPr>
                      <m:t>enti</m:t>
                    </m:r>
                    <m:r>
                      <a:rPr lang="fr-FR" sz="1600" b="0" i="0" smtClean="0">
                        <a:solidFill>
                          <a:srgbClr val="C00000"/>
                        </a:solidFill>
                        <a:latin typeface="Cambria Math"/>
                      </a:rPr>
                      <m:t>è</m:t>
                    </m:r>
                    <m:r>
                      <m:rPr>
                        <m:sty m:val="p"/>
                      </m:rPr>
                      <a:rPr lang="fr-FR" sz="1600" b="0" i="0" smtClean="0">
                        <a:solidFill>
                          <a:srgbClr val="C00000"/>
                        </a:solidFill>
                        <a:latin typeface="Cambria Math"/>
                      </a:rPr>
                      <m:t>res</m:t>
                    </m:r>
                    <m:r>
                      <a:rPr lang="fr-FR" sz="1600" i="0" smtClean="0">
                        <a:solidFill>
                          <a:srgbClr val="C00000"/>
                        </a:solidFill>
                        <a:latin typeface="Cambria Math"/>
                      </a:rPr>
                      <m:t> </m:t>
                    </m:r>
                    <m:r>
                      <m:rPr>
                        <m:sty m:val="p"/>
                      </m:rPr>
                      <a:rPr lang="fr-FR" sz="1600" b="0" i="0" smtClean="0">
                        <a:solidFill>
                          <a:srgbClr val="C00000"/>
                        </a:solidFill>
                        <a:latin typeface="Cambria Math"/>
                      </a:rPr>
                      <m:t>correspondent</m:t>
                    </m:r>
                    <m:r>
                      <a:rPr lang="fr-FR" sz="1600" b="0" i="0" smtClean="0">
                        <a:solidFill>
                          <a:srgbClr val="C00000"/>
                        </a:solidFill>
                        <a:latin typeface="Cambria Math"/>
                      </a:rPr>
                      <m:t> à </m:t>
                    </m:r>
                    <m:f>
                      <m:fPr>
                        <m:ctrlPr>
                          <a:rPr lang="fr-FR" sz="1600" i="1" smtClean="0">
                            <a:solidFill>
                              <a:srgbClr val="C00000"/>
                            </a:solidFill>
                            <a:latin typeface="Cambria Math"/>
                          </a:rPr>
                        </m:ctrlPr>
                      </m:fPr>
                      <m:num>
                        <m:r>
                          <a:rPr lang="fr-FR" sz="1600" b="0" i="1" smtClean="0">
                            <a:solidFill>
                              <a:srgbClr val="C00000"/>
                            </a:solidFill>
                            <a:latin typeface="Cambria Math"/>
                          </a:rPr>
                          <m:t>10</m:t>
                        </m:r>
                      </m:num>
                      <m:den>
                        <m:r>
                          <a:rPr lang="fr-FR" sz="1600" b="0" i="1" smtClean="0">
                            <a:solidFill>
                              <a:srgbClr val="C00000"/>
                            </a:solidFill>
                            <a:latin typeface="Cambria Math"/>
                          </a:rPr>
                          <m:t>5</m:t>
                        </m:r>
                      </m:den>
                    </m:f>
                  </m:oMath>
                </a14:m>
                <a:r>
                  <a:rPr lang="fr-FR" sz="1600" dirty="0" smtClean="0">
                    <a:solidFill>
                      <a:srgbClr val="C00000"/>
                    </a:solidFill>
                  </a:rPr>
                  <a:t>.</a:t>
                </a:r>
              </a:p>
              <a:p>
                <a:endParaRPr lang="fr-FR" sz="1600" dirty="0">
                  <a:solidFill>
                    <a:srgbClr val="C00000"/>
                  </a:solidFill>
                </a:endParaRPr>
              </a:p>
              <a:p>
                <a:r>
                  <a:rPr lang="fr-FR" sz="1600" dirty="0" smtClean="0">
                    <a:solidFill>
                      <a:srgbClr val="C00000"/>
                    </a:solidFill>
                  </a:rPr>
                  <a:t>Quelle fraction faut-il pour aller à </a:t>
                </a:r>
                <a14:m>
                  <m:oMath xmlns:m="http://schemas.openxmlformats.org/officeDocument/2006/math">
                    <m:f>
                      <m:fPr>
                        <m:ctrlPr>
                          <a:rPr lang="fr-FR" sz="1600" i="1" smtClean="0">
                            <a:solidFill>
                              <a:srgbClr val="C00000"/>
                            </a:solidFill>
                            <a:latin typeface="Cambria Math"/>
                          </a:rPr>
                        </m:ctrlPr>
                      </m:fPr>
                      <m:num>
                        <m:r>
                          <a:rPr lang="fr-FR" sz="1600" b="0" i="1" smtClean="0">
                            <a:solidFill>
                              <a:srgbClr val="C00000"/>
                            </a:solidFill>
                            <a:latin typeface="Cambria Math"/>
                          </a:rPr>
                          <m:t>13</m:t>
                        </m:r>
                      </m:num>
                      <m:den>
                        <m:r>
                          <a:rPr lang="fr-FR" sz="1600" b="0" i="1" smtClean="0">
                            <a:solidFill>
                              <a:srgbClr val="C00000"/>
                            </a:solidFill>
                            <a:latin typeface="Cambria Math"/>
                          </a:rPr>
                          <m:t>5</m:t>
                        </m:r>
                      </m:den>
                    </m:f>
                  </m:oMath>
                </a14:m>
                <a:r>
                  <a:rPr lang="fr-FR" sz="1600" dirty="0" smtClean="0">
                    <a:solidFill>
                      <a:srgbClr val="C00000"/>
                    </a:solidFill>
                  </a:rPr>
                  <a:t> ?</a:t>
                </a:r>
              </a:p>
              <a:p>
                <a:r>
                  <a:rPr lang="fr-FR" sz="1600" dirty="0" smtClean="0">
                    <a:solidFill>
                      <a:srgbClr val="C00000"/>
                    </a:solidFill>
                  </a:rPr>
                  <a:t>Il faut ajouter </a:t>
                </a:r>
                <a14:m>
                  <m:oMath xmlns:m="http://schemas.openxmlformats.org/officeDocument/2006/math">
                    <m:f>
                      <m:fPr>
                        <m:ctrlPr>
                          <a:rPr lang="fr-FR" sz="1600" i="1" smtClean="0">
                            <a:solidFill>
                              <a:srgbClr val="C00000"/>
                            </a:solidFill>
                            <a:latin typeface="Cambria Math"/>
                          </a:rPr>
                        </m:ctrlPr>
                      </m:fPr>
                      <m:num>
                        <m:r>
                          <a:rPr lang="fr-FR" sz="1600" b="0" i="1" smtClean="0">
                            <a:solidFill>
                              <a:srgbClr val="C00000"/>
                            </a:solidFill>
                            <a:latin typeface="Cambria Math"/>
                          </a:rPr>
                          <m:t>3</m:t>
                        </m:r>
                      </m:num>
                      <m:den>
                        <m:r>
                          <a:rPr lang="fr-FR" sz="1600" b="0" i="1" smtClean="0">
                            <a:solidFill>
                              <a:srgbClr val="C00000"/>
                            </a:solidFill>
                            <a:latin typeface="Cambria Math"/>
                          </a:rPr>
                          <m:t>5</m:t>
                        </m:r>
                      </m:den>
                    </m:f>
                  </m:oMath>
                </a14:m>
                <a:endParaRPr lang="fr-FR" sz="1600" dirty="0">
                  <a:solidFill>
                    <a:srgbClr val="C00000"/>
                  </a:solidFill>
                </a:endParaRPr>
              </a:p>
            </p:txBody>
          </p:sp>
        </mc:Choice>
        <mc:Fallback xmlns="">
          <p:sp>
            <p:nvSpPr>
              <p:cNvPr id="12" name="ZoneTexte 11"/>
              <p:cNvSpPr txBox="1">
                <a:spLocks noRot="1" noChangeAspect="1" noMove="1" noResize="1" noEditPoints="1" noAdjustHandles="1" noChangeArrowheads="1" noChangeShapeType="1" noTextEdit="1"/>
              </p:cNvSpPr>
              <p:nvPr/>
            </p:nvSpPr>
            <p:spPr>
              <a:xfrm>
                <a:off x="4139952" y="3861048"/>
                <a:ext cx="4248472" cy="2499659"/>
              </a:xfrm>
              <a:prstGeom prst="rect">
                <a:avLst/>
              </a:prstGeom>
              <a:blipFill rotWithShape="1">
                <a:blip r:embed="rId3"/>
                <a:stretch>
                  <a:fillRect l="-572" t="-485" r="-715"/>
                </a:stretch>
              </a:blipFill>
              <a:ln>
                <a:solidFill>
                  <a:schemeClr val="tx1"/>
                </a:solidFill>
              </a:ln>
            </p:spPr>
            <p:txBody>
              <a:bodyPr/>
              <a:lstStyle/>
              <a:p>
                <a:r>
                  <a:rPr lang="fr-FR">
                    <a:noFill/>
                  </a:rPr>
                  <a:t> </a:t>
                </a:r>
              </a:p>
            </p:txBody>
          </p:sp>
        </mc:Fallback>
      </mc:AlternateContent>
    </p:spTree>
    <p:extLst>
      <p:ext uri="{BB962C8B-B14F-4D97-AF65-F5344CB8AC3E}">
        <p14:creationId xmlns:p14="http://schemas.microsoft.com/office/powerpoint/2010/main" val="2438233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7030A0"/>
                </a:solidFill>
              </a:rPr>
              <a:t>En résumé </a:t>
            </a:r>
            <a:endParaRPr lang="fr-FR" dirty="0">
              <a:solidFill>
                <a:srgbClr val="7030A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457200" y="1600200"/>
                <a:ext cx="8229600" cy="4997152"/>
              </a:xfrm>
            </p:spPr>
            <p:txBody>
              <a:bodyPr>
                <a:normAutofit lnSpcReduction="10000"/>
              </a:bodyPr>
              <a:lstStyle/>
              <a:p>
                <a:r>
                  <a:rPr lang="fr-FR" dirty="0" smtClean="0">
                    <a:solidFill>
                      <a:srgbClr val="0070C0"/>
                    </a:solidFill>
                  </a:rPr>
                  <a:t>Encadrer une fraction, c’est mettre une fraction entre deux nombres entiers.</a:t>
                </a:r>
              </a:p>
              <a:p>
                <a:pPr marL="0" indent="0" algn="ctr">
                  <a:buNone/>
                </a:pPr>
                <a:r>
                  <a:rPr lang="fr-FR" dirty="0" smtClean="0">
                    <a:solidFill>
                      <a:srgbClr val="0070C0"/>
                    </a:solidFill>
                  </a:rPr>
                  <a:t>1 &lt; </a:t>
                </a:r>
                <a14:m>
                  <m:oMath xmlns:m="http://schemas.openxmlformats.org/officeDocument/2006/math">
                    <m:f>
                      <m:fPr>
                        <m:ctrlPr>
                          <a:rPr lang="fr-FR" sz="4000" i="1" smtClean="0">
                            <a:solidFill>
                              <a:srgbClr val="0070C0"/>
                            </a:solidFill>
                            <a:latin typeface="Cambria Math"/>
                          </a:rPr>
                        </m:ctrlPr>
                      </m:fPr>
                      <m:num>
                        <m:r>
                          <a:rPr lang="fr-FR" sz="4000" b="0" i="1" smtClean="0">
                            <a:solidFill>
                              <a:srgbClr val="0070C0"/>
                            </a:solidFill>
                            <a:latin typeface="Cambria Math"/>
                          </a:rPr>
                          <m:t>7</m:t>
                        </m:r>
                      </m:num>
                      <m:den>
                        <m:r>
                          <a:rPr lang="fr-FR" sz="4000" b="0" i="1" smtClean="0">
                            <a:solidFill>
                              <a:srgbClr val="0070C0"/>
                            </a:solidFill>
                            <a:latin typeface="Cambria Math"/>
                          </a:rPr>
                          <m:t>4</m:t>
                        </m:r>
                      </m:den>
                    </m:f>
                  </m:oMath>
                </a14:m>
                <a:r>
                  <a:rPr lang="fr-FR" sz="4000" dirty="0" smtClean="0">
                    <a:solidFill>
                      <a:srgbClr val="0070C0"/>
                    </a:solidFill>
                  </a:rPr>
                  <a:t> </a:t>
                </a:r>
                <a:r>
                  <a:rPr lang="fr-FR" dirty="0" smtClean="0">
                    <a:solidFill>
                      <a:srgbClr val="0070C0"/>
                    </a:solidFill>
                  </a:rPr>
                  <a:t>&lt; 2</a:t>
                </a:r>
              </a:p>
              <a:p>
                <a:pPr marL="0" indent="0" algn="ctr">
                  <a:buNone/>
                </a:pPr>
                <a:endParaRPr lang="fr-FR" dirty="0"/>
              </a:p>
              <a:p>
                <a:pPr algn="just"/>
                <a:r>
                  <a:rPr lang="fr-FR" dirty="0" smtClean="0">
                    <a:solidFill>
                      <a:srgbClr val="C00000"/>
                    </a:solidFill>
                  </a:rPr>
                  <a:t>Décomposer une fraction, c’est l’écrire sous la forme d’un nombre entier et d’une fraction plus petite que 1.</a:t>
                </a:r>
                <a:endParaRPr lang="fr-FR" dirty="0">
                  <a:solidFill>
                    <a:srgbClr val="C00000"/>
                  </a:solidFill>
                </a:endParaRPr>
              </a:p>
              <a:p>
                <a:pPr marL="0" indent="0" algn="ctr">
                  <a:buNone/>
                </a:pPr>
                <a14:m>
                  <m:oMath xmlns:m="http://schemas.openxmlformats.org/officeDocument/2006/math">
                    <m:f>
                      <m:fPr>
                        <m:ctrlPr>
                          <a:rPr lang="fr-FR" sz="4000" i="1" smtClean="0">
                            <a:solidFill>
                              <a:srgbClr val="C00000"/>
                            </a:solidFill>
                            <a:latin typeface="Cambria Math"/>
                          </a:rPr>
                        </m:ctrlPr>
                      </m:fPr>
                      <m:num>
                        <m:r>
                          <a:rPr lang="fr-FR" sz="4000" b="0" i="1" smtClean="0">
                            <a:solidFill>
                              <a:srgbClr val="C00000"/>
                            </a:solidFill>
                            <a:latin typeface="Cambria Math"/>
                          </a:rPr>
                          <m:t>13</m:t>
                        </m:r>
                      </m:num>
                      <m:den>
                        <m:r>
                          <a:rPr lang="fr-FR" sz="4000" b="0" i="1" smtClean="0">
                            <a:solidFill>
                              <a:srgbClr val="C00000"/>
                            </a:solidFill>
                            <a:latin typeface="Cambria Math"/>
                          </a:rPr>
                          <m:t>5</m:t>
                        </m:r>
                      </m:den>
                    </m:f>
                  </m:oMath>
                </a14:m>
                <a:r>
                  <a:rPr lang="fr-FR" sz="4000" dirty="0" smtClean="0">
                    <a:solidFill>
                      <a:srgbClr val="C00000"/>
                    </a:solidFill>
                  </a:rPr>
                  <a:t> = </a:t>
                </a:r>
                <a:r>
                  <a:rPr lang="fr-FR" dirty="0" smtClean="0">
                    <a:solidFill>
                      <a:srgbClr val="C00000"/>
                    </a:solidFill>
                  </a:rPr>
                  <a:t>2</a:t>
                </a:r>
                <a:r>
                  <a:rPr lang="fr-FR" sz="4000" dirty="0" smtClean="0">
                    <a:solidFill>
                      <a:srgbClr val="C00000"/>
                    </a:solidFill>
                  </a:rPr>
                  <a:t> + </a:t>
                </a:r>
                <a14:m>
                  <m:oMath xmlns:m="http://schemas.openxmlformats.org/officeDocument/2006/math">
                    <m:f>
                      <m:fPr>
                        <m:ctrlPr>
                          <a:rPr lang="fr-FR" sz="4000" i="1" smtClean="0">
                            <a:solidFill>
                              <a:srgbClr val="C00000"/>
                            </a:solidFill>
                            <a:latin typeface="Cambria Math"/>
                          </a:rPr>
                        </m:ctrlPr>
                      </m:fPr>
                      <m:num>
                        <m:r>
                          <a:rPr lang="fr-FR" sz="4000" b="0" i="1" smtClean="0">
                            <a:solidFill>
                              <a:srgbClr val="C00000"/>
                            </a:solidFill>
                            <a:latin typeface="Cambria Math"/>
                          </a:rPr>
                          <m:t>3</m:t>
                        </m:r>
                      </m:num>
                      <m:den>
                        <m:r>
                          <a:rPr lang="fr-FR" sz="4000" b="0" i="1" smtClean="0">
                            <a:solidFill>
                              <a:srgbClr val="C00000"/>
                            </a:solidFill>
                            <a:latin typeface="Cambria Math"/>
                          </a:rPr>
                          <m:t>5</m:t>
                        </m:r>
                      </m:den>
                    </m:f>
                  </m:oMath>
                </a14:m>
                <a:endParaRPr lang="fr-FR" sz="4000"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457200" y="1600200"/>
                <a:ext cx="8229600" cy="4997152"/>
              </a:xfrm>
              <a:blipFill rotWithShape="1">
                <a:blip r:embed="rId2"/>
                <a:stretch>
                  <a:fillRect l="-1630" t="-2564" r="-1852"/>
                </a:stretch>
              </a:blipFill>
            </p:spPr>
            <p:txBody>
              <a:bodyPr/>
              <a:lstStyle/>
              <a:p>
                <a:r>
                  <a:rPr lang="fr-FR">
                    <a:noFill/>
                  </a:rPr>
                  <a:t> </a:t>
                </a:r>
              </a:p>
            </p:txBody>
          </p:sp>
        </mc:Fallback>
      </mc:AlternateContent>
    </p:spTree>
    <p:extLst>
      <p:ext uri="{BB962C8B-B14F-4D97-AF65-F5344CB8AC3E}">
        <p14:creationId xmlns:p14="http://schemas.microsoft.com/office/powerpoint/2010/main" val="541860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6" name="Image 5"/>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44385" b="68923" l="30200" r="50800"/>
                    </a14:imgEffect>
                  </a14:imgLayer>
                </a14:imgProps>
              </a:ext>
              <a:ext uri="{28A0092B-C50C-407E-A947-70E740481C1C}">
                <a14:useLocalDpi xmlns:a14="http://schemas.microsoft.com/office/drawing/2010/main" val="0"/>
              </a:ext>
            </a:extLst>
          </a:blip>
          <a:srcRect l="27105" t="41474" r="44797" b="29263"/>
          <a:stretch/>
        </p:blipFill>
        <p:spPr>
          <a:xfrm rot="19183318">
            <a:off x="7676090" y="5482323"/>
            <a:ext cx="1112809" cy="1506628"/>
          </a:xfrm>
          <a:prstGeom prst="rect">
            <a:avLst/>
          </a:prstGeom>
        </p:spPr>
      </p:pic>
      <p:sp>
        <p:nvSpPr>
          <p:cNvPr id="4" name="Titre 3"/>
          <p:cNvSpPr>
            <a:spLocks noGrp="1"/>
          </p:cNvSpPr>
          <p:nvPr>
            <p:ph type="ctrTitle"/>
          </p:nvPr>
        </p:nvSpPr>
        <p:spPr>
          <a:xfrm>
            <a:off x="539552" y="1149802"/>
            <a:ext cx="7988424" cy="4367430"/>
          </a:xfrm>
        </p:spPr>
        <p:txBody>
          <a:bodyPr>
            <a:noAutofit/>
          </a:bodyPr>
          <a:lstStyle/>
          <a:p>
            <a:r>
              <a:rPr lang="fr-FR" b="1" dirty="0" smtClean="0">
                <a:solidFill>
                  <a:schemeClr val="bg1"/>
                </a:solidFill>
                <a:latin typeface="Script Ecole 2" panose="02000400000000000000" pitchFamily="2" charset="0"/>
                <a:ea typeface="Script Ecole 2" panose="02000400000000000000" pitchFamily="2" charset="0"/>
              </a:rPr>
              <a:t>Aujourd’hui, nous allons travailler en </a:t>
            </a:r>
            <a:r>
              <a:rPr lang="fr-FR" b="1" dirty="0" smtClean="0">
                <a:solidFill>
                  <a:srgbClr val="FF3399"/>
                </a:solidFill>
                <a:latin typeface="Script Ecole 2" panose="02000400000000000000" pitchFamily="2" charset="0"/>
                <a:ea typeface="Script Ecole 2" panose="02000400000000000000" pitchFamily="2" charset="0"/>
              </a:rPr>
              <a:t>numération</a:t>
            </a:r>
            <a:r>
              <a:rPr lang="fr-FR" b="1" dirty="0" smtClean="0">
                <a:solidFill>
                  <a:schemeClr val="bg1"/>
                </a:solidFill>
                <a:latin typeface="Script Ecole 2" panose="02000400000000000000" pitchFamily="2" charset="0"/>
                <a:ea typeface="Script Ecole 2" panose="02000400000000000000" pitchFamily="2" charset="0"/>
              </a:rPr>
              <a:t>.</a:t>
            </a:r>
            <a:br>
              <a:rPr lang="fr-FR" b="1" dirty="0" smtClean="0">
                <a:solidFill>
                  <a:schemeClr val="bg1"/>
                </a:solidFill>
                <a:latin typeface="Script Ecole 2" panose="02000400000000000000" pitchFamily="2" charset="0"/>
                <a:ea typeface="Script Ecole 2" panose="02000400000000000000" pitchFamily="2" charset="0"/>
              </a:rPr>
            </a:br>
            <a:r>
              <a:rPr lang="fr-FR" b="1" dirty="0" smtClean="0">
                <a:solidFill>
                  <a:schemeClr val="bg1"/>
                </a:solidFill>
                <a:latin typeface="Script Ecole 2" panose="02000400000000000000" pitchFamily="2" charset="0"/>
                <a:ea typeface="Script Ecole 2" panose="02000400000000000000" pitchFamily="2" charset="0"/>
              </a:rPr>
              <a:t>Nous allons apprendre à </a:t>
            </a:r>
            <a:r>
              <a:rPr lang="fr-FR" b="1" dirty="0" smtClean="0">
                <a:solidFill>
                  <a:srgbClr val="0099CC"/>
                </a:solidFill>
                <a:latin typeface="Script Ecole 2" panose="02000400000000000000" pitchFamily="2" charset="0"/>
                <a:ea typeface="Script Ecole 2" panose="02000400000000000000" pitchFamily="2" charset="0"/>
              </a:rPr>
              <a:t>décomposer </a:t>
            </a:r>
            <a:r>
              <a:rPr lang="fr-FR" b="1" dirty="0" smtClean="0">
                <a:solidFill>
                  <a:srgbClr val="0099CC"/>
                </a:solidFill>
                <a:latin typeface="Script Ecole 2" panose="02000400000000000000" pitchFamily="2" charset="0"/>
                <a:ea typeface="Script Ecole 2" panose="02000400000000000000" pitchFamily="2" charset="0"/>
              </a:rPr>
              <a:t>des fractions</a:t>
            </a:r>
            <a:r>
              <a:rPr lang="fr-FR" b="1" dirty="0">
                <a:solidFill>
                  <a:srgbClr val="FFFFFF"/>
                </a:solidFill>
                <a:latin typeface="Script Ecole 2" panose="02000400000000000000" pitchFamily="2" charset="0"/>
                <a:ea typeface="Script Ecole 2" panose="02000400000000000000" pitchFamily="2" charset="0"/>
              </a:rPr>
              <a:t>. </a:t>
            </a:r>
            <a:r>
              <a:rPr lang="fr-FR" sz="3200" b="1" dirty="0">
                <a:solidFill>
                  <a:srgbClr val="FFFFFF"/>
                </a:solidFill>
                <a:latin typeface="Script Ecole 2" panose="02000400000000000000" pitchFamily="2" charset="0"/>
                <a:ea typeface="Script Ecole 2" panose="02000400000000000000" pitchFamily="2" charset="0"/>
              </a:rPr>
              <a:t>A la fin de la séance, </a:t>
            </a:r>
            <a:r>
              <a:rPr lang="fr-FR" sz="3200" b="1" dirty="0" smtClean="0">
                <a:solidFill>
                  <a:srgbClr val="FFFFFF"/>
                </a:solidFill>
                <a:latin typeface="Script Ecole 2" panose="02000400000000000000" pitchFamily="2" charset="0"/>
                <a:ea typeface="Script Ecole 2" panose="02000400000000000000" pitchFamily="2" charset="0"/>
              </a:rPr>
              <a:t>tu seras </a:t>
            </a:r>
            <a:r>
              <a:rPr lang="fr-FR" sz="3200" b="1" dirty="0">
                <a:solidFill>
                  <a:srgbClr val="FFFFFF"/>
                </a:solidFill>
                <a:latin typeface="Script Ecole 2" panose="02000400000000000000" pitchFamily="2" charset="0"/>
                <a:ea typeface="Script Ecole 2" panose="02000400000000000000" pitchFamily="2" charset="0"/>
              </a:rPr>
              <a:t>capable, d’ </a:t>
            </a:r>
            <a:r>
              <a:rPr lang="fr-FR" sz="3200" b="1" dirty="0">
                <a:solidFill>
                  <a:schemeClr val="accent5">
                    <a:lumMod val="60000"/>
                    <a:lumOff val="40000"/>
                  </a:schemeClr>
                </a:solidFill>
                <a:latin typeface="Script Ecole 2" panose="02000400000000000000" pitchFamily="2" charset="0"/>
                <a:ea typeface="Script Ecole 2" panose="02000400000000000000" pitchFamily="2" charset="0"/>
              </a:rPr>
              <a:t>écrire une fraction sous la forme d’un nombre entier plus une autre fraction</a:t>
            </a:r>
            <a:r>
              <a:rPr lang="fr-FR" sz="3200" b="1" dirty="0">
                <a:solidFill>
                  <a:srgbClr val="FFFFFF"/>
                </a:solidFill>
                <a:latin typeface="Script Ecole 2" panose="02000400000000000000" pitchFamily="2" charset="0"/>
                <a:ea typeface="Script Ecole 2" panose="02000400000000000000" pitchFamily="2" charset="0"/>
              </a:rPr>
              <a:t> et </a:t>
            </a:r>
            <a:r>
              <a:rPr lang="fr-FR" sz="3200" b="1" dirty="0" smtClean="0">
                <a:solidFill>
                  <a:srgbClr val="FFFFFF"/>
                </a:solidFill>
                <a:latin typeface="Script Ecole 2" panose="02000400000000000000" pitchFamily="2" charset="0"/>
                <a:ea typeface="Script Ecole 2" panose="02000400000000000000" pitchFamily="2" charset="0"/>
              </a:rPr>
              <a:t>tu </a:t>
            </a:r>
            <a:r>
              <a:rPr lang="fr-FR" sz="3200" b="1" dirty="0" smtClean="0">
                <a:solidFill>
                  <a:schemeClr val="accent5">
                    <a:lumMod val="60000"/>
                    <a:lumOff val="40000"/>
                  </a:schemeClr>
                </a:solidFill>
                <a:latin typeface="Script Ecole 2" panose="02000400000000000000" pitchFamily="2" charset="0"/>
                <a:ea typeface="Script Ecole 2" panose="02000400000000000000" pitchFamily="2" charset="0"/>
              </a:rPr>
              <a:t>sauras encadrer </a:t>
            </a:r>
            <a:r>
              <a:rPr lang="fr-FR" sz="3200" b="1" dirty="0">
                <a:solidFill>
                  <a:schemeClr val="accent5">
                    <a:lumMod val="60000"/>
                    <a:lumOff val="40000"/>
                  </a:schemeClr>
                </a:solidFill>
                <a:latin typeface="Script Ecole 2" panose="02000400000000000000" pitchFamily="2" charset="0"/>
                <a:ea typeface="Script Ecole 2" panose="02000400000000000000" pitchFamily="2" charset="0"/>
              </a:rPr>
              <a:t>une fraction entre deux nombres entiers</a:t>
            </a:r>
            <a:r>
              <a:rPr lang="fr-FR" sz="3200" b="1" dirty="0">
                <a:solidFill>
                  <a:srgbClr val="FFFFFF"/>
                </a:solidFill>
                <a:latin typeface="Script Ecole 2" panose="02000400000000000000" pitchFamily="2" charset="0"/>
                <a:ea typeface="Script Ecole 2" panose="02000400000000000000" pitchFamily="2" charset="0"/>
              </a:rPr>
              <a:t>.</a:t>
            </a:r>
            <a:endParaRPr lang="fr-FR" sz="3200" dirty="0">
              <a:solidFill>
                <a:srgbClr val="FFFFFF"/>
              </a:solidFill>
            </a:endParaRPr>
          </a:p>
        </p:txBody>
      </p:sp>
    </p:spTree>
    <p:extLst>
      <p:ext uri="{BB962C8B-B14F-4D97-AF65-F5344CB8AC3E}">
        <p14:creationId xmlns:p14="http://schemas.microsoft.com/office/powerpoint/2010/main" val="8200262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Comment encadrer une fraction ?</a:t>
            </a:r>
            <a:endParaRPr lang="fr-FR" b="1" dirty="0">
              <a:solidFill>
                <a:srgbClr val="0070C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lstStyle/>
              <a:p>
                <a:pPr marL="0" indent="0" algn="just">
                  <a:buNone/>
                </a:pPr>
                <a:r>
                  <a:rPr lang="fr-FR" dirty="0" smtClean="0"/>
                  <a:t>On </a:t>
                </a:r>
                <a:r>
                  <a:rPr lang="fr-FR" dirty="0" smtClean="0">
                    <a:latin typeface="Calibri" panose="020F0502020204030204" pitchFamily="34" charset="0"/>
                    <a:cs typeface="Calibri" panose="020F0502020204030204" pitchFamily="34" charset="0"/>
                  </a:rPr>
                  <a:t>peut</a:t>
                </a:r>
                <a:r>
                  <a:rPr lang="fr-FR" dirty="0" smtClean="0"/>
                  <a:t> </a:t>
                </a:r>
                <a:r>
                  <a:rPr lang="fr-FR" b="1" dirty="0" smtClean="0">
                    <a:solidFill>
                      <a:srgbClr val="0070C0"/>
                    </a:solidFill>
                  </a:rPr>
                  <a:t>encadrer une fraction entre deux entiers</a:t>
                </a:r>
                <a:r>
                  <a:rPr lang="fr-FR" dirty="0" smtClean="0"/>
                  <a:t>.</a:t>
                </a:r>
              </a:p>
              <a:p>
                <a:pPr marL="0" indent="0" algn="ctr">
                  <a:buNone/>
                </a:pPr>
                <a:r>
                  <a:rPr lang="fr-FR" dirty="0" smtClean="0"/>
                  <a:t>? &lt; </a:t>
                </a:r>
                <a14:m>
                  <m:oMath xmlns:m="http://schemas.openxmlformats.org/officeDocument/2006/math">
                    <m:f>
                      <m:fPr>
                        <m:ctrlPr>
                          <a:rPr lang="fr-FR" sz="4000" i="1" smtClean="0">
                            <a:latin typeface="Cambria Math"/>
                          </a:rPr>
                        </m:ctrlPr>
                      </m:fPr>
                      <m:num>
                        <m:r>
                          <a:rPr lang="fr-FR" sz="4000" b="0" i="1" smtClean="0">
                            <a:latin typeface="Cambria Math"/>
                          </a:rPr>
                          <m:t>7</m:t>
                        </m:r>
                      </m:num>
                      <m:den>
                        <m:r>
                          <a:rPr lang="fr-FR" sz="4000" b="0" i="1" smtClean="0">
                            <a:latin typeface="Cambria Math"/>
                          </a:rPr>
                          <m:t>4</m:t>
                        </m:r>
                      </m:den>
                    </m:f>
                  </m:oMath>
                </a14:m>
                <a:r>
                  <a:rPr lang="fr-FR" sz="4000" dirty="0" smtClean="0"/>
                  <a:t> </a:t>
                </a:r>
                <a:r>
                  <a:rPr lang="fr-FR" dirty="0" smtClean="0"/>
                  <a:t>&lt; ?</a:t>
                </a: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l="-1852" t="-1752" r="-1852"/>
                </a:stretch>
              </a:blipFill>
            </p:spPr>
            <p:txBody>
              <a:bodyPr/>
              <a:lstStyle/>
              <a:p>
                <a:r>
                  <a:rPr lang="fr-FR">
                    <a:noFill/>
                  </a:rPr>
                  <a:t> </a:t>
                </a:r>
              </a:p>
            </p:txBody>
          </p:sp>
        </mc:Fallback>
      </mc:AlternateContent>
    </p:spTree>
    <p:extLst>
      <p:ext uri="{BB962C8B-B14F-4D97-AF65-F5344CB8AC3E}">
        <p14:creationId xmlns:p14="http://schemas.microsoft.com/office/powerpoint/2010/main" val="3745111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Comment encadrer une fraction ?</a:t>
            </a:r>
            <a:endParaRPr lang="fr-FR" b="1" dirty="0">
              <a:solidFill>
                <a:srgbClr val="0070C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457200" y="1600200"/>
                <a:ext cx="8229600" cy="4781128"/>
              </a:xfrm>
            </p:spPr>
            <p:txBody>
              <a:bodyPr/>
              <a:lstStyle/>
              <a:p>
                <a:pPr marL="0" indent="0" algn="just">
                  <a:buNone/>
                </a:pPr>
                <a:r>
                  <a:rPr lang="fr-FR" dirty="0" smtClean="0"/>
                  <a:t>On </a:t>
                </a:r>
                <a:r>
                  <a:rPr lang="fr-FR" dirty="0" smtClean="0">
                    <a:latin typeface="Calibri" panose="020F0502020204030204" pitchFamily="34" charset="0"/>
                    <a:cs typeface="Calibri" panose="020F0502020204030204" pitchFamily="34" charset="0"/>
                  </a:rPr>
                  <a:t>peut</a:t>
                </a:r>
                <a:r>
                  <a:rPr lang="fr-FR" dirty="0" smtClean="0"/>
                  <a:t> </a:t>
                </a:r>
                <a:r>
                  <a:rPr lang="fr-FR" b="1" dirty="0" smtClean="0">
                    <a:solidFill>
                      <a:srgbClr val="0070C0"/>
                    </a:solidFill>
                  </a:rPr>
                  <a:t>encadrer une fraction entre deux entiers</a:t>
                </a:r>
                <a:r>
                  <a:rPr lang="fr-FR" dirty="0" smtClean="0"/>
                  <a:t>.</a:t>
                </a:r>
              </a:p>
              <a:p>
                <a:pPr marL="0" indent="0" algn="ctr">
                  <a:buNone/>
                </a:pPr>
                <a:r>
                  <a:rPr lang="fr-FR" dirty="0" smtClean="0"/>
                  <a:t>? &lt; </a:t>
                </a:r>
                <a14:m>
                  <m:oMath xmlns:m="http://schemas.openxmlformats.org/officeDocument/2006/math">
                    <m:f>
                      <m:fPr>
                        <m:ctrlPr>
                          <a:rPr lang="fr-FR" sz="4000" i="1" smtClean="0">
                            <a:latin typeface="Cambria Math"/>
                          </a:rPr>
                        </m:ctrlPr>
                      </m:fPr>
                      <m:num>
                        <m:r>
                          <a:rPr lang="fr-FR" sz="4000" b="0" i="1" smtClean="0">
                            <a:latin typeface="Cambria Math"/>
                          </a:rPr>
                          <m:t>7</m:t>
                        </m:r>
                      </m:num>
                      <m:den>
                        <m:r>
                          <a:rPr lang="fr-FR" sz="4000" b="0" i="1" smtClean="0">
                            <a:latin typeface="Cambria Math"/>
                          </a:rPr>
                          <m:t>4</m:t>
                        </m:r>
                      </m:den>
                    </m:f>
                  </m:oMath>
                </a14:m>
                <a:r>
                  <a:rPr lang="fr-FR" sz="4000" dirty="0" smtClean="0"/>
                  <a:t> </a:t>
                </a:r>
                <a:r>
                  <a:rPr lang="fr-FR" dirty="0" smtClean="0"/>
                  <a:t>&lt; ?</a:t>
                </a:r>
                <a:endParaRPr lang="fr-FR" dirty="0"/>
              </a:p>
              <a:p>
                <a:pPr marL="0" indent="0" algn="ctr">
                  <a:buNone/>
                </a:pPr>
                <a:endParaRPr lang="fr-FR" dirty="0" smtClean="0"/>
              </a:p>
              <a:p>
                <a:pPr marL="0" indent="0" algn="ctr">
                  <a:buNone/>
                </a:pPr>
                <a:endParaRPr lang="fr-FR" dirty="0"/>
              </a:p>
              <a:p>
                <a:pPr marL="0" indent="0">
                  <a:buNone/>
                </a:pPr>
                <a:r>
                  <a:rPr lang="fr-FR" dirty="0" smtClean="0"/>
                  <a:t>	 </a:t>
                </a:r>
                <a14:m>
                  <m:oMath xmlns:m="http://schemas.openxmlformats.org/officeDocument/2006/math">
                    <m:f>
                      <m:fPr>
                        <m:ctrlPr>
                          <a:rPr lang="fr-FR" i="1" smtClean="0">
                            <a:latin typeface="Cambria Math"/>
                          </a:rPr>
                        </m:ctrlPr>
                      </m:fPr>
                      <m:num>
                        <m:r>
                          <a:rPr lang="fr-FR" b="0" i="1" smtClean="0">
                            <a:latin typeface="Cambria Math"/>
                          </a:rPr>
                          <m:t>7</m:t>
                        </m:r>
                      </m:num>
                      <m:den>
                        <m:r>
                          <a:rPr lang="fr-FR" b="0" i="1" smtClean="0">
                            <a:latin typeface="Cambria Math"/>
                          </a:rPr>
                          <m:t>4</m:t>
                        </m:r>
                      </m:den>
                    </m:f>
                  </m:oMath>
                </a14:m>
                <a:r>
                  <a:rPr lang="fr-FR" dirty="0" smtClean="0"/>
                  <a:t> = </a:t>
                </a: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457200" y="1600200"/>
                <a:ext cx="8229600" cy="4781128"/>
              </a:xfrm>
              <a:blipFill rotWithShape="1">
                <a:blip r:embed="rId2"/>
                <a:stretch>
                  <a:fillRect l="-1852" t="-1658" r="-1852"/>
                </a:stretch>
              </a:blipFill>
            </p:spPr>
            <p:txBody>
              <a:bodyPr/>
              <a:lstStyle/>
              <a:p>
                <a:r>
                  <a:rPr lang="fr-FR">
                    <a:noFill/>
                  </a:rPr>
                  <a:t> </a:t>
                </a:r>
              </a:p>
            </p:txBody>
          </p:sp>
        </mc:Fallback>
      </mc:AlternateContent>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4437112"/>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4437112"/>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ecteurs 8"/>
          <p:cNvSpPr/>
          <p:nvPr/>
        </p:nvSpPr>
        <p:spPr>
          <a:xfrm>
            <a:off x="4224079" y="4524488"/>
            <a:ext cx="1680423" cy="1680423"/>
          </a:xfrm>
          <a:prstGeom prst="pie">
            <a:avLst>
              <a:gd name="adj1" fmla="val 0"/>
              <a:gd name="adj2" fmla="val 5449699"/>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003601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Comment encadrer une fraction ?</a:t>
            </a:r>
            <a:endParaRPr lang="fr-FR" b="1" dirty="0">
              <a:solidFill>
                <a:srgbClr val="0070C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457200" y="1600200"/>
                <a:ext cx="8229600" cy="4781128"/>
              </a:xfrm>
              <a:noFill/>
            </p:spPr>
            <p:txBody>
              <a:bodyPr/>
              <a:lstStyle/>
              <a:p>
                <a:pPr marL="0" indent="0" algn="just">
                  <a:buNone/>
                </a:pPr>
                <a:r>
                  <a:rPr lang="fr-FR" dirty="0" smtClean="0"/>
                  <a:t>On </a:t>
                </a:r>
                <a:r>
                  <a:rPr lang="fr-FR" dirty="0" smtClean="0">
                    <a:latin typeface="Calibri" panose="020F0502020204030204" pitchFamily="34" charset="0"/>
                    <a:cs typeface="Calibri" panose="020F0502020204030204" pitchFamily="34" charset="0"/>
                  </a:rPr>
                  <a:t>peut</a:t>
                </a:r>
                <a:r>
                  <a:rPr lang="fr-FR" dirty="0" smtClean="0"/>
                  <a:t> </a:t>
                </a:r>
                <a:r>
                  <a:rPr lang="fr-FR" b="1" dirty="0" smtClean="0">
                    <a:solidFill>
                      <a:srgbClr val="0070C0"/>
                    </a:solidFill>
                  </a:rPr>
                  <a:t>encadrer une fraction entre deux entiers</a:t>
                </a:r>
                <a:r>
                  <a:rPr lang="fr-FR" dirty="0" smtClean="0"/>
                  <a:t>.</a:t>
                </a:r>
              </a:p>
              <a:p>
                <a:pPr marL="0" indent="0" algn="ctr">
                  <a:buNone/>
                </a:pPr>
                <a:r>
                  <a:rPr lang="fr-FR" dirty="0" smtClean="0"/>
                  <a:t>? &lt; </a:t>
                </a:r>
                <a14:m>
                  <m:oMath xmlns:m="http://schemas.openxmlformats.org/officeDocument/2006/math">
                    <m:f>
                      <m:fPr>
                        <m:ctrlPr>
                          <a:rPr lang="fr-FR" sz="4000" i="1" smtClean="0">
                            <a:latin typeface="Cambria Math"/>
                          </a:rPr>
                        </m:ctrlPr>
                      </m:fPr>
                      <m:num>
                        <m:r>
                          <a:rPr lang="fr-FR" sz="4000" b="0" i="1" smtClean="0">
                            <a:latin typeface="Cambria Math"/>
                          </a:rPr>
                          <m:t>7</m:t>
                        </m:r>
                      </m:num>
                      <m:den>
                        <m:r>
                          <a:rPr lang="fr-FR" sz="4000" b="0" i="1" smtClean="0">
                            <a:latin typeface="Cambria Math"/>
                          </a:rPr>
                          <m:t>4</m:t>
                        </m:r>
                      </m:den>
                    </m:f>
                  </m:oMath>
                </a14:m>
                <a:r>
                  <a:rPr lang="fr-FR" sz="4000" dirty="0" smtClean="0"/>
                  <a:t> </a:t>
                </a:r>
                <a:r>
                  <a:rPr lang="fr-FR" dirty="0" smtClean="0"/>
                  <a:t>&lt; ?</a:t>
                </a:r>
                <a:endParaRPr lang="fr-FR" dirty="0"/>
              </a:p>
              <a:p>
                <a:pPr marL="0" indent="0" algn="ctr">
                  <a:buNone/>
                </a:pPr>
                <a:endParaRPr lang="fr-FR" dirty="0" smtClean="0"/>
              </a:p>
              <a:p>
                <a:pPr marL="0" indent="0" algn="ctr">
                  <a:buNone/>
                </a:pPr>
                <a:endParaRPr lang="fr-FR" dirty="0"/>
              </a:p>
              <a:p>
                <a:pPr marL="0" indent="0">
                  <a:buNone/>
                </a:pPr>
                <a:r>
                  <a:rPr lang="fr-FR" dirty="0" smtClean="0"/>
                  <a:t>	 </a:t>
                </a:r>
                <a14:m>
                  <m:oMath xmlns:m="http://schemas.openxmlformats.org/officeDocument/2006/math">
                    <m:f>
                      <m:fPr>
                        <m:ctrlPr>
                          <a:rPr lang="fr-FR" i="1" smtClean="0">
                            <a:latin typeface="Cambria Math"/>
                          </a:rPr>
                        </m:ctrlPr>
                      </m:fPr>
                      <m:num>
                        <m:r>
                          <a:rPr lang="fr-FR" b="0" i="1" smtClean="0">
                            <a:latin typeface="Cambria Math"/>
                          </a:rPr>
                          <m:t>7</m:t>
                        </m:r>
                      </m:num>
                      <m:den>
                        <m:r>
                          <a:rPr lang="fr-FR" b="0" i="1" smtClean="0">
                            <a:latin typeface="Cambria Math"/>
                          </a:rPr>
                          <m:t>4</m:t>
                        </m:r>
                      </m:den>
                    </m:f>
                  </m:oMath>
                </a14:m>
                <a:r>
                  <a:rPr lang="fr-FR" dirty="0" smtClean="0"/>
                  <a:t> = </a:t>
                </a: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457200" y="1600200"/>
                <a:ext cx="8229600" cy="4781128"/>
              </a:xfrm>
              <a:blipFill rotWithShape="1">
                <a:blip r:embed="rId2"/>
                <a:stretch>
                  <a:fillRect l="-1852" t="-1658" r="-1852"/>
                </a:stretch>
              </a:blipFill>
            </p:spPr>
            <p:txBody>
              <a:bodyPr/>
              <a:lstStyle/>
              <a:p>
                <a:r>
                  <a:rPr lang="fr-FR">
                    <a:noFill/>
                  </a:rPr>
                  <a:t> </a:t>
                </a:r>
              </a:p>
            </p:txBody>
          </p:sp>
        </mc:Fallback>
      </mc:AlternateContent>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4437112"/>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4437112"/>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ecteurs 8"/>
          <p:cNvSpPr/>
          <p:nvPr/>
        </p:nvSpPr>
        <p:spPr>
          <a:xfrm>
            <a:off x="4224079" y="4524488"/>
            <a:ext cx="1680423" cy="1680423"/>
          </a:xfrm>
          <a:prstGeom prst="pie">
            <a:avLst>
              <a:gd name="adj1" fmla="val 0"/>
              <a:gd name="adj2" fmla="val 5449699"/>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mc:AlternateContent xmlns:mc="http://schemas.openxmlformats.org/markup-compatibility/2006" xmlns:a14="http://schemas.microsoft.com/office/drawing/2010/main">
        <mc:Choice Requires="a14">
          <p:sp>
            <p:nvSpPr>
              <p:cNvPr id="4" name="ZoneTexte 3"/>
              <p:cNvSpPr txBox="1"/>
              <p:nvPr/>
            </p:nvSpPr>
            <p:spPr>
              <a:xfrm>
                <a:off x="6156176" y="4077072"/>
                <a:ext cx="2736304" cy="1703543"/>
              </a:xfrm>
              <a:prstGeom prst="rect">
                <a:avLst/>
              </a:prstGeom>
              <a:noFill/>
            </p:spPr>
            <p:txBody>
              <a:bodyPr wrap="square" rtlCol="0">
                <a:spAutoFit/>
              </a:bodyPr>
              <a:lstStyle/>
              <a:p>
                <a:r>
                  <a:rPr lang="fr-FR" dirty="0" smtClean="0"/>
                  <a:t>Pour représenter </a:t>
                </a:r>
                <a14:m>
                  <m:oMath xmlns:m="http://schemas.openxmlformats.org/officeDocument/2006/math">
                    <m:f>
                      <m:fPr>
                        <m:ctrlPr>
                          <a:rPr lang="fr-FR" i="1" smtClean="0">
                            <a:latin typeface="Cambria Math"/>
                          </a:rPr>
                        </m:ctrlPr>
                      </m:fPr>
                      <m:num>
                        <m:r>
                          <a:rPr lang="fr-FR" b="0" i="1" smtClean="0">
                            <a:latin typeface="Cambria Math"/>
                          </a:rPr>
                          <m:t>7</m:t>
                        </m:r>
                      </m:num>
                      <m:den>
                        <m:r>
                          <a:rPr lang="fr-FR" b="0" i="1" smtClean="0">
                            <a:latin typeface="Cambria Math"/>
                          </a:rPr>
                          <m:t>4</m:t>
                        </m:r>
                      </m:den>
                    </m:f>
                  </m:oMath>
                </a14:m>
                <a:r>
                  <a:rPr lang="fr-FR" dirty="0" smtClean="0"/>
                  <a:t>, il faut plus d’une pizza, mais moins de deux pizzas.</a:t>
                </a:r>
              </a:p>
              <a:p>
                <a:endParaRPr lang="fr-FR" dirty="0"/>
              </a:p>
              <a:p>
                <a14:m>
                  <m:oMath xmlns:m="http://schemas.openxmlformats.org/officeDocument/2006/math">
                    <m:f>
                      <m:fPr>
                        <m:ctrlPr>
                          <a:rPr lang="fr-FR" i="1" smtClean="0">
                            <a:latin typeface="Cambria Math"/>
                          </a:rPr>
                        </m:ctrlPr>
                      </m:fPr>
                      <m:num>
                        <m:r>
                          <a:rPr lang="fr-FR" b="0" i="1" smtClean="0">
                            <a:latin typeface="Cambria Math"/>
                          </a:rPr>
                          <m:t>7</m:t>
                        </m:r>
                      </m:num>
                      <m:den>
                        <m:r>
                          <a:rPr lang="fr-FR" b="0" i="1" smtClean="0">
                            <a:latin typeface="Cambria Math"/>
                          </a:rPr>
                          <m:t>4</m:t>
                        </m:r>
                      </m:den>
                    </m:f>
                  </m:oMath>
                </a14:m>
                <a:r>
                  <a:rPr lang="fr-FR" dirty="0" smtClean="0"/>
                  <a:t> est donc entre 1 et 2</a:t>
                </a:r>
                <a:endParaRPr lang="fr-FR" dirty="0"/>
              </a:p>
            </p:txBody>
          </p:sp>
        </mc:Choice>
        <mc:Fallback xmlns="">
          <p:sp>
            <p:nvSpPr>
              <p:cNvPr id="4" name="ZoneTexte 3"/>
              <p:cNvSpPr txBox="1">
                <a:spLocks noRot="1" noChangeAspect="1" noMove="1" noResize="1" noEditPoints="1" noAdjustHandles="1" noChangeArrowheads="1" noChangeShapeType="1" noTextEdit="1"/>
              </p:cNvSpPr>
              <p:nvPr/>
            </p:nvSpPr>
            <p:spPr>
              <a:xfrm>
                <a:off x="6156176" y="4077072"/>
                <a:ext cx="2736304" cy="1703543"/>
              </a:xfrm>
              <a:prstGeom prst="rect">
                <a:avLst/>
              </a:prstGeom>
              <a:blipFill rotWithShape="1">
                <a:blip r:embed="rId4"/>
                <a:stretch>
                  <a:fillRect l="-2004" b="-1792"/>
                </a:stretch>
              </a:blipFill>
            </p:spPr>
            <p:txBody>
              <a:bodyPr/>
              <a:lstStyle/>
              <a:p>
                <a:r>
                  <a:rPr lang="fr-FR">
                    <a:noFill/>
                  </a:rPr>
                  <a:t> </a:t>
                </a:r>
              </a:p>
            </p:txBody>
          </p:sp>
        </mc:Fallback>
      </mc:AlternateContent>
    </p:spTree>
    <p:extLst>
      <p:ext uri="{BB962C8B-B14F-4D97-AF65-F5344CB8AC3E}">
        <p14:creationId xmlns:p14="http://schemas.microsoft.com/office/powerpoint/2010/main" val="3487527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Comment encadrer une fraction ?</a:t>
            </a:r>
            <a:endParaRPr lang="fr-FR" b="1" dirty="0">
              <a:solidFill>
                <a:srgbClr val="0070C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457200" y="1600200"/>
                <a:ext cx="8229600" cy="4781128"/>
              </a:xfrm>
              <a:noFill/>
            </p:spPr>
            <p:txBody>
              <a:bodyPr/>
              <a:lstStyle/>
              <a:p>
                <a:pPr marL="0" indent="0" algn="just">
                  <a:buNone/>
                </a:pPr>
                <a:r>
                  <a:rPr lang="fr-FR" dirty="0" smtClean="0"/>
                  <a:t>On </a:t>
                </a:r>
                <a:r>
                  <a:rPr lang="fr-FR" dirty="0" smtClean="0">
                    <a:latin typeface="Calibri" panose="020F0502020204030204" pitchFamily="34" charset="0"/>
                    <a:cs typeface="Calibri" panose="020F0502020204030204" pitchFamily="34" charset="0"/>
                  </a:rPr>
                  <a:t>peut</a:t>
                </a:r>
                <a:r>
                  <a:rPr lang="fr-FR" dirty="0" smtClean="0"/>
                  <a:t> </a:t>
                </a:r>
                <a:r>
                  <a:rPr lang="fr-FR" b="1" dirty="0" smtClean="0">
                    <a:solidFill>
                      <a:srgbClr val="0070C0"/>
                    </a:solidFill>
                  </a:rPr>
                  <a:t>encadrer une fraction entre deux entiers</a:t>
                </a:r>
                <a:r>
                  <a:rPr lang="fr-FR" dirty="0" smtClean="0"/>
                  <a:t>.</a:t>
                </a:r>
              </a:p>
              <a:p>
                <a:pPr marL="0" indent="0" algn="ctr">
                  <a:buNone/>
                </a:pPr>
                <a:r>
                  <a:rPr lang="fr-FR" dirty="0" smtClean="0"/>
                  <a:t>1 &lt; </a:t>
                </a:r>
                <a14:m>
                  <m:oMath xmlns:m="http://schemas.openxmlformats.org/officeDocument/2006/math">
                    <m:f>
                      <m:fPr>
                        <m:ctrlPr>
                          <a:rPr lang="fr-FR" sz="4000" i="1" smtClean="0">
                            <a:latin typeface="Cambria Math"/>
                          </a:rPr>
                        </m:ctrlPr>
                      </m:fPr>
                      <m:num>
                        <m:r>
                          <a:rPr lang="fr-FR" sz="4000" b="0" i="1" smtClean="0">
                            <a:latin typeface="Cambria Math"/>
                          </a:rPr>
                          <m:t>7</m:t>
                        </m:r>
                      </m:num>
                      <m:den>
                        <m:r>
                          <a:rPr lang="fr-FR" sz="4000" b="0" i="1" smtClean="0">
                            <a:latin typeface="Cambria Math"/>
                          </a:rPr>
                          <m:t>4</m:t>
                        </m:r>
                      </m:den>
                    </m:f>
                  </m:oMath>
                </a14:m>
                <a:r>
                  <a:rPr lang="fr-FR" sz="4000" dirty="0" smtClean="0"/>
                  <a:t> </a:t>
                </a:r>
                <a:r>
                  <a:rPr lang="fr-FR" dirty="0" smtClean="0"/>
                  <a:t>&lt; 2</a:t>
                </a:r>
                <a:endParaRPr lang="fr-FR" dirty="0"/>
              </a:p>
              <a:p>
                <a:pPr marL="0" indent="0" algn="ctr">
                  <a:buNone/>
                </a:pPr>
                <a:endParaRPr lang="fr-FR" dirty="0" smtClean="0"/>
              </a:p>
              <a:p>
                <a:pPr marL="0" indent="0" algn="ctr">
                  <a:buNone/>
                </a:pPr>
                <a:endParaRPr lang="fr-FR" dirty="0"/>
              </a:p>
              <a:p>
                <a:pPr marL="0" indent="0">
                  <a:buNone/>
                </a:pPr>
                <a:r>
                  <a:rPr lang="fr-FR" dirty="0" smtClean="0"/>
                  <a:t>	 </a:t>
                </a:r>
                <a14:m>
                  <m:oMath xmlns:m="http://schemas.openxmlformats.org/officeDocument/2006/math">
                    <m:f>
                      <m:fPr>
                        <m:ctrlPr>
                          <a:rPr lang="fr-FR" i="1" smtClean="0">
                            <a:latin typeface="Cambria Math"/>
                          </a:rPr>
                        </m:ctrlPr>
                      </m:fPr>
                      <m:num>
                        <m:r>
                          <a:rPr lang="fr-FR" b="0" i="1" smtClean="0">
                            <a:latin typeface="Cambria Math"/>
                          </a:rPr>
                          <m:t>7</m:t>
                        </m:r>
                      </m:num>
                      <m:den>
                        <m:r>
                          <a:rPr lang="fr-FR" b="0" i="1" smtClean="0">
                            <a:latin typeface="Cambria Math"/>
                          </a:rPr>
                          <m:t>4</m:t>
                        </m:r>
                      </m:den>
                    </m:f>
                  </m:oMath>
                </a14:m>
                <a:r>
                  <a:rPr lang="fr-FR" dirty="0" smtClean="0"/>
                  <a:t> = </a:t>
                </a: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457200" y="1600200"/>
                <a:ext cx="8229600" cy="4781128"/>
              </a:xfrm>
              <a:blipFill rotWithShape="1">
                <a:blip r:embed="rId2"/>
                <a:stretch>
                  <a:fillRect l="-1852" t="-1658" r="-1852"/>
                </a:stretch>
              </a:blipFill>
            </p:spPr>
            <p:txBody>
              <a:bodyPr/>
              <a:lstStyle/>
              <a:p>
                <a:r>
                  <a:rPr lang="fr-FR">
                    <a:noFill/>
                  </a:rPr>
                  <a:t> </a:t>
                </a:r>
              </a:p>
            </p:txBody>
          </p:sp>
        </mc:Fallback>
      </mc:AlternateContent>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4437112"/>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4437112"/>
            <a:ext cx="1704663" cy="1767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ecteurs 8"/>
          <p:cNvSpPr/>
          <p:nvPr/>
        </p:nvSpPr>
        <p:spPr>
          <a:xfrm>
            <a:off x="4224079" y="4524488"/>
            <a:ext cx="1680423" cy="1680423"/>
          </a:xfrm>
          <a:prstGeom prst="pie">
            <a:avLst>
              <a:gd name="adj1" fmla="val 0"/>
              <a:gd name="adj2" fmla="val 5449699"/>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mc:AlternateContent xmlns:mc="http://schemas.openxmlformats.org/markup-compatibility/2006" xmlns:a14="http://schemas.microsoft.com/office/drawing/2010/main">
        <mc:Choice Requires="a14">
          <p:sp>
            <p:nvSpPr>
              <p:cNvPr id="4" name="ZoneTexte 3"/>
              <p:cNvSpPr txBox="1"/>
              <p:nvPr/>
            </p:nvSpPr>
            <p:spPr>
              <a:xfrm>
                <a:off x="6156176" y="4077072"/>
                <a:ext cx="2736304" cy="1703543"/>
              </a:xfrm>
              <a:prstGeom prst="rect">
                <a:avLst/>
              </a:prstGeom>
              <a:noFill/>
            </p:spPr>
            <p:txBody>
              <a:bodyPr wrap="square" rtlCol="0">
                <a:spAutoFit/>
              </a:bodyPr>
              <a:lstStyle/>
              <a:p>
                <a:r>
                  <a:rPr lang="fr-FR" dirty="0" smtClean="0"/>
                  <a:t>Pour représenter </a:t>
                </a:r>
                <a14:m>
                  <m:oMath xmlns:m="http://schemas.openxmlformats.org/officeDocument/2006/math">
                    <m:f>
                      <m:fPr>
                        <m:ctrlPr>
                          <a:rPr lang="fr-FR" i="1" smtClean="0">
                            <a:latin typeface="Cambria Math"/>
                          </a:rPr>
                        </m:ctrlPr>
                      </m:fPr>
                      <m:num>
                        <m:r>
                          <a:rPr lang="fr-FR" b="0" i="1" smtClean="0">
                            <a:latin typeface="Cambria Math"/>
                          </a:rPr>
                          <m:t>7</m:t>
                        </m:r>
                      </m:num>
                      <m:den>
                        <m:r>
                          <a:rPr lang="fr-FR" b="0" i="1" smtClean="0">
                            <a:latin typeface="Cambria Math"/>
                          </a:rPr>
                          <m:t>4</m:t>
                        </m:r>
                      </m:den>
                    </m:f>
                  </m:oMath>
                </a14:m>
                <a:r>
                  <a:rPr lang="fr-FR" dirty="0" smtClean="0"/>
                  <a:t>, il faut plus d’une pizza, mais moins de deux pizzas.</a:t>
                </a:r>
              </a:p>
              <a:p>
                <a:endParaRPr lang="fr-FR" dirty="0"/>
              </a:p>
              <a:p>
                <a14:m>
                  <m:oMath xmlns:m="http://schemas.openxmlformats.org/officeDocument/2006/math">
                    <m:f>
                      <m:fPr>
                        <m:ctrlPr>
                          <a:rPr lang="fr-FR" i="1" smtClean="0">
                            <a:latin typeface="Cambria Math"/>
                          </a:rPr>
                        </m:ctrlPr>
                      </m:fPr>
                      <m:num>
                        <m:r>
                          <a:rPr lang="fr-FR" b="0" i="1" smtClean="0">
                            <a:latin typeface="Cambria Math"/>
                          </a:rPr>
                          <m:t>7</m:t>
                        </m:r>
                      </m:num>
                      <m:den>
                        <m:r>
                          <a:rPr lang="fr-FR" b="0" i="1" smtClean="0">
                            <a:latin typeface="Cambria Math"/>
                          </a:rPr>
                          <m:t>4</m:t>
                        </m:r>
                      </m:den>
                    </m:f>
                  </m:oMath>
                </a14:m>
                <a:r>
                  <a:rPr lang="fr-FR" dirty="0" smtClean="0"/>
                  <a:t> est donc entre 1 et 2</a:t>
                </a:r>
                <a:endParaRPr lang="fr-FR" dirty="0"/>
              </a:p>
            </p:txBody>
          </p:sp>
        </mc:Choice>
        <mc:Fallback xmlns="">
          <p:sp>
            <p:nvSpPr>
              <p:cNvPr id="4" name="ZoneTexte 3"/>
              <p:cNvSpPr txBox="1">
                <a:spLocks noRot="1" noChangeAspect="1" noMove="1" noResize="1" noEditPoints="1" noAdjustHandles="1" noChangeArrowheads="1" noChangeShapeType="1" noTextEdit="1"/>
              </p:cNvSpPr>
              <p:nvPr/>
            </p:nvSpPr>
            <p:spPr>
              <a:xfrm>
                <a:off x="6156176" y="4077072"/>
                <a:ext cx="2736304" cy="1703543"/>
              </a:xfrm>
              <a:prstGeom prst="rect">
                <a:avLst/>
              </a:prstGeom>
              <a:blipFill rotWithShape="1">
                <a:blip r:embed="rId4"/>
                <a:stretch>
                  <a:fillRect l="-2004" b="-1792"/>
                </a:stretch>
              </a:blipFill>
            </p:spPr>
            <p:txBody>
              <a:bodyPr/>
              <a:lstStyle/>
              <a:p>
                <a:r>
                  <a:rPr lang="fr-FR">
                    <a:noFill/>
                  </a:rPr>
                  <a:t> </a:t>
                </a:r>
              </a:p>
            </p:txBody>
          </p:sp>
        </mc:Fallback>
      </mc:AlternateContent>
    </p:spTree>
    <p:extLst>
      <p:ext uri="{BB962C8B-B14F-4D97-AF65-F5344CB8AC3E}">
        <p14:creationId xmlns:p14="http://schemas.microsoft.com/office/powerpoint/2010/main" val="3725499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Comment encadrer une fraction ?</a:t>
            </a:r>
            <a:endParaRPr lang="fr-FR" b="1" dirty="0">
              <a:solidFill>
                <a:srgbClr val="0070C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457200" y="1600200"/>
                <a:ext cx="8229600" cy="4781128"/>
              </a:xfrm>
              <a:noFill/>
            </p:spPr>
            <p:txBody>
              <a:bodyPr/>
              <a:lstStyle/>
              <a:p>
                <a:pPr marL="0" indent="0" algn="just">
                  <a:buNone/>
                </a:pPr>
                <a:r>
                  <a:rPr lang="fr-FR" sz="1800" dirty="0" smtClean="0"/>
                  <a:t>Autre exemple :</a:t>
                </a:r>
              </a:p>
              <a:p>
                <a:pPr marL="0" indent="0" algn="just">
                  <a:buNone/>
                </a:pPr>
                <a:endParaRPr lang="fr-FR" sz="1800" dirty="0"/>
              </a:p>
              <a:p>
                <a:pPr marL="0" indent="0" algn="just">
                  <a:buNone/>
                </a:pPr>
                <a:endParaRPr lang="fr-FR" sz="1800" dirty="0" smtClean="0"/>
              </a:p>
              <a:p>
                <a:pPr marL="0" indent="0" algn="just">
                  <a:buNone/>
                </a:pPr>
                <a:endParaRPr lang="fr-FR" sz="1800" dirty="0" smtClean="0"/>
              </a:p>
              <a:p>
                <a:pPr marL="0" indent="0" algn="just">
                  <a:buNone/>
                </a:pPr>
                <a:endParaRPr lang="fr-FR" sz="1800" dirty="0" smtClean="0"/>
              </a:p>
              <a:p>
                <a:pPr marL="0" indent="0" algn="ctr">
                  <a:buNone/>
                </a:pPr>
                <a:endParaRPr lang="fr-FR" sz="2000" dirty="0" smtClean="0">
                  <a:latin typeface="Cambria Math"/>
                </a:endParaRPr>
              </a:p>
              <a:p>
                <a:pPr marL="0" indent="0" algn="ctr">
                  <a:buNone/>
                </a:pPr>
                <a14:m>
                  <m:oMathPara xmlns:m="http://schemas.openxmlformats.org/officeDocument/2006/math">
                    <m:oMathParaPr>
                      <m:jc m:val="left"/>
                    </m:oMathParaPr>
                    <m:oMath xmlns:m="http://schemas.openxmlformats.org/officeDocument/2006/math">
                      <m:r>
                        <m:rPr>
                          <m:sty m:val="p"/>
                        </m:rPr>
                        <a:rPr lang="fr-FR" sz="2000">
                          <a:latin typeface="Cambria Math"/>
                        </a:rPr>
                        <m:t>I</m:t>
                      </m:r>
                      <m:r>
                        <m:rPr>
                          <m:sty m:val="p"/>
                        </m:rPr>
                        <a:rPr lang="fr-FR" sz="2000" b="0" i="0" smtClean="0">
                          <a:latin typeface="Cambria Math"/>
                        </a:rPr>
                        <m:t>ci</m:t>
                      </m:r>
                      <m:r>
                        <a:rPr lang="fr-FR" sz="2000" b="0" i="0" smtClean="0">
                          <a:latin typeface="Cambria Math"/>
                        </a:rPr>
                        <m:t>, </m:t>
                      </m:r>
                      <m:r>
                        <m:rPr>
                          <m:sty m:val="p"/>
                        </m:rPr>
                        <a:rPr lang="fr-FR" sz="2000" b="0" i="0" smtClean="0">
                          <a:latin typeface="Cambria Math"/>
                        </a:rPr>
                        <m:t>on</m:t>
                      </m:r>
                      <m:r>
                        <a:rPr lang="fr-FR" sz="2000" b="0" i="0" smtClean="0">
                          <a:latin typeface="Cambria Math"/>
                        </a:rPr>
                        <m:t> </m:t>
                      </m:r>
                      <m:r>
                        <m:rPr>
                          <m:sty m:val="p"/>
                        </m:rPr>
                        <a:rPr lang="fr-FR" sz="2000" b="0" i="0" smtClean="0">
                          <a:latin typeface="Cambria Math"/>
                        </a:rPr>
                        <m:t>a</m:t>
                      </m:r>
                      <m:r>
                        <a:rPr lang="fr-FR" sz="2000" b="0" i="0" smtClean="0">
                          <a:latin typeface="Cambria Math"/>
                        </a:rPr>
                        <m:t> </m:t>
                      </m:r>
                      <m:r>
                        <m:rPr>
                          <m:sty m:val="p"/>
                        </m:rPr>
                        <a:rPr lang="fr-FR" sz="2000" b="0" i="0" smtClean="0">
                          <a:latin typeface="Cambria Math"/>
                        </a:rPr>
                        <m:t>la</m:t>
                      </m:r>
                      <m:r>
                        <a:rPr lang="fr-FR" sz="2000" b="0" i="0" smtClean="0">
                          <a:latin typeface="Cambria Math"/>
                        </a:rPr>
                        <m:t> </m:t>
                      </m:r>
                      <m:r>
                        <m:rPr>
                          <m:sty m:val="p"/>
                        </m:rPr>
                        <a:rPr lang="fr-FR" sz="2000" b="0" i="0" smtClean="0">
                          <a:latin typeface="Cambria Math"/>
                        </a:rPr>
                        <m:t>fraction</m:t>
                      </m:r>
                      <m:f>
                        <m:fPr>
                          <m:ctrlPr>
                            <a:rPr lang="fr-FR" sz="2000" i="1" smtClean="0">
                              <a:latin typeface="Cambria Math"/>
                            </a:rPr>
                          </m:ctrlPr>
                        </m:fPr>
                        <m:num>
                          <m:r>
                            <a:rPr lang="fr-FR" sz="2000" b="0" i="1" smtClean="0">
                              <a:latin typeface="Cambria Math"/>
                            </a:rPr>
                            <m:t>12</m:t>
                          </m:r>
                        </m:num>
                        <m:den>
                          <m:r>
                            <a:rPr lang="fr-FR" sz="2000" b="0" i="1" smtClean="0">
                              <a:latin typeface="Cambria Math"/>
                            </a:rPr>
                            <m:t>5</m:t>
                          </m:r>
                        </m:den>
                      </m:f>
                    </m:oMath>
                  </m:oMathPara>
                </a14:m>
                <a:endParaRPr lang="fr-FR" dirty="0"/>
              </a:p>
              <a:p>
                <a:pPr marL="0" indent="0">
                  <a:buNone/>
                </a:pPr>
                <a:r>
                  <a:rPr lang="fr-FR" dirty="0" smtClean="0"/>
                  <a:t>	</a:t>
                </a: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457200" y="1600200"/>
                <a:ext cx="8229600" cy="4781128"/>
              </a:xfrm>
              <a:blipFill rotWithShape="1">
                <a:blip r:embed="rId2"/>
                <a:stretch>
                  <a:fillRect l="-593" t="-638"/>
                </a:stretch>
              </a:blipFill>
            </p:spPr>
            <p:txBody>
              <a:bodyPr/>
              <a:lstStyle/>
              <a:p>
                <a:r>
                  <a:rPr lang="fr-FR">
                    <a:noFill/>
                  </a:rPr>
                  <a:t> </a:t>
                </a:r>
              </a:p>
            </p:txBody>
          </p:sp>
        </mc:Fallback>
      </mc:AlternateContent>
      <p:graphicFrame>
        <p:nvGraphicFramePr>
          <p:cNvPr id="6" name="Tableau 5"/>
          <p:cNvGraphicFramePr>
            <a:graphicFrameLocks noGrp="1"/>
          </p:cNvGraphicFramePr>
          <p:nvPr>
            <p:extLst>
              <p:ext uri="{D42A27DB-BD31-4B8C-83A1-F6EECF244321}">
                <p14:modId xmlns:p14="http://schemas.microsoft.com/office/powerpoint/2010/main" val="577305501"/>
              </p:ext>
            </p:extLst>
          </p:nvPr>
        </p:nvGraphicFramePr>
        <p:xfrm>
          <a:off x="539552" y="1988840"/>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951506007"/>
              </p:ext>
            </p:extLst>
          </p:nvPr>
        </p:nvGraphicFramePr>
        <p:xfrm>
          <a:off x="539552" y="2492896"/>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07131076"/>
              </p:ext>
            </p:extLst>
          </p:nvPr>
        </p:nvGraphicFramePr>
        <p:xfrm>
          <a:off x="539552" y="2996952"/>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339810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Comment encadrer une fraction ?</a:t>
            </a:r>
            <a:endParaRPr lang="fr-FR" b="1" dirty="0">
              <a:solidFill>
                <a:srgbClr val="0070C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457200" y="1600200"/>
                <a:ext cx="8229600" cy="4781128"/>
              </a:xfrm>
              <a:noFill/>
            </p:spPr>
            <p:txBody>
              <a:bodyPr/>
              <a:lstStyle/>
              <a:p>
                <a:pPr marL="0" indent="0" algn="just">
                  <a:buNone/>
                </a:pPr>
                <a:r>
                  <a:rPr lang="fr-FR" sz="1800" dirty="0" smtClean="0"/>
                  <a:t>Autre exemple :</a:t>
                </a:r>
              </a:p>
              <a:p>
                <a:pPr marL="0" indent="0" algn="just">
                  <a:buNone/>
                </a:pPr>
                <a:endParaRPr lang="fr-FR" sz="1800" dirty="0"/>
              </a:p>
              <a:p>
                <a:pPr marL="0" indent="0" algn="just">
                  <a:buNone/>
                </a:pPr>
                <a:endParaRPr lang="fr-FR" sz="1800" dirty="0" smtClean="0"/>
              </a:p>
              <a:p>
                <a:pPr marL="0" indent="0" algn="just">
                  <a:buNone/>
                </a:pPr>
                <a:endParaRPr lang="fr-FR" sz="1800" dirty="0" smtClean="0"/>
              </a:p>
              <a:p>
                <a:pPr marL="0" indent="0" algn="just">
                  <a:buNone/>
                </a:pPr>
                <a:endParaRPr lang="fr-FR" sz="1800" dirty="0" smtClean="0"/>
              </a:p>
              <a:p>
                <a:pPr marL="0" indent="0" algn="ctr">
                  <a:buNone/>
                </a:pPr>
                <a:endParaRPr lang="fr-FR" sz="2000" dirty="0" smtClean="0">
                  <a:latin typeface="Cambria Math"/>
                </a:endParaRPr>
              </a:p>
              <a:p>
                <a:pPr marL="0" indent="0" algn="ctr">
                  <a:buNone/>
                </a:pPr>
                <a14:m>
                  <m:oMathPara xmlns:m="http://schemas.openxmlformats.org/officeDocument/2006/math">
                    <m:oMathParaPr>
                      <m:jc m:val="left"/>
                    </m:oMathParaPr>
                    <m:oMath xmlns:m="http://schemas.openxmlformats.org/officeDocument/2006/math">
                      <m:r>
                        <m:rPr>
                          <m:sty m:val="p"/>
                        </m:rPr>
                        <a:rPr lang="fr-FR" sz="2000">
                          <a:latin typeface="Cambria Math"/>
                        </a:rPr>
                        <m:t>I</m:t>
                      </m:r>
                      <m:r>
                        <m:rPr>
                          <m:sty m:val="p"/>
                        </m:rPr>
                        <a:rPr lang="fr-FR" sz="2000" b="0" i="0" smtClean="0">
                          <a:latin typeface="Cambria Math"/>
                        </a:rPr>
                        <m:t>ci</m:t>
                      </m:r>
                      <m:r>
                        <a:rPr lang="fr-FR" sz="2000" b="0" i="0" smtClean="0">
                          <a:latin typeface="Cambria Math"/>
                        </a:rPr>
                        <m:t>, </m:t>
                      </m:r>
                      <m:r>
                        <m:rPr>
                          <m:sty m:val="p"/>
                        </m:rPr>
                        <a:rPr lang="fr-FR" sz="2000" b="0" i="0" smtClean="0">
                          <a:latin typeface="Cambria Math"/>
                        </a:rPr>
                        <m:t>on</m:t>
                      </m:r>
                      <m:r>
                        <a:rPr lang="fr-FR" sz="2000" b="0" i="0" smtClean="0">
                          <a:latin typeface="Cambria Math"/>
                        </a:rPr>
                        <m:t> </m:t>
                      </m:r>
                      <m:r>
                        <m:rPr>
                          <m:sty m:val="p"/>
                        </m:rPr>
                        <a:rPr lang="fr-FR" sz="2000" b="0" i="0" smtClean="0">
                          <a:latin typeface="Cambria Math"/>
                        </a:rPr>
                        <m:t>a</m:t>
                      </m:r>
                      <m:r>
                        <a:rPr lang="fr-FR" sz="2000" b="0" i="0" smtClean="0">
                          <a:latin typeface="Cambria Math"/>
                        </a:rPr>
                        <m:t> </m:t>
                      </m:r>
                      <m:r>
                        <m:rPr>
                          <m:sty m:val="p"/>
                        </m:rPr>
                        <a:rPr lang="fr-FR" sz="2000" b="0" i="0" smtClean="0">
                          <a:latin typeface="Cambria Math"/>
                        </a:rPr>
                        <m:t>la</m:t>
                      </m:r>
                      <m:r>
                        <a:rPr lang="fr-FR" sz="2000" b="0" i="0" smtClean="0">
                          <a:latin typeface="Cambria Math"/>
                        </a:rPr>
                        <m:t> </m:t>
                      </m:r>
                      <m:r>
                        <m:rPr>
                          <m:sty m:val="p"/>
                        </m:rPr>
                        <a:rPr lang="fr-FR" sz="2000" b="0" i="0" smtClean="0">
                          <a:latin typeface="Cambria Math"/>
                        </a:rPr>
                        <m:t>fraction</m:t>
                      </m:r>
                      <m:f>
                        <m:fPr>
                          <m:ctrlPr>
                            <a:rPr lang="fr-FR" sz="2000" i="1" smtClean="0">
                              <a:latin typeface="Cambria Math"/>
                            </a:rPr>
                          </m:ctrlPr>
                        </m:fPr>
                        <m:num>
                          <m:r>
                            <a:rPr lang="fr-FR" sz="2000" b="0" i="1" smtClean="0">
                              <a:latin typeface="Cambria Math"/>
                            </a:rPr>
                            <m:t>12</m:t>
                          </m:r>
                        </m:num>
                        <m:den>
                          <m:r>
                            <a:rPr lang="fr-FR" sz="2000" b="0" i="1" smtClean="0">
                              <a:latin typeface="Cambria Math"/>
                            </a:rPr>
                            <m:t>5</m:t>
                          </m:r>
                        </m:den>
                      </m:f>
                    </m:oMath>
                  </m:oMathPara>
                </a14:m>
                <a:endParaRPr lang="fr-FR" dirty="0"/>
              </a:p>
              <a:p>
                <a:pPr marL="0" indent="0">
                  <a:buNone/>
                </a:pPr>
                <a:r>
                  <a:rPr lang="fr-FR" dirty="0" smtClean="0"/>
                  <a:t>	</a:t>
                </a:r>
                <a:endParaRPr lang="fr-FR" dirty="0"/>
              </a:p>
              <a:p>
                <a:pPr marL="0" indent="0">
                  <a:buNone/>
                </a:pPr>
                <a:r>
                  <a:rPr lang="fr-FR" dirty="0"/>
                  <a:t>	</a:t>
                </a:r>
                <a:r>
                  <a:rPr lang="fr-FR" dirty="0" smtClean="0"/>
                  <a:t>? &lt; </a:t>
                </a:r>
                <a14:m>
                  <m:oMath xmlns:m="http://schemas.openxmlformats.org/officeDocument/2006/math">
                    <m:f>
                      <m:fPr>
                        <m:ctrlPr>
                          <a:rPr lang="fr-FR" i="1" smtClean="0">
                            <a:latin typeface="Cambria Math"/>
                          </a:rPr>
                        </m:ctrlPr>
                      </m:fPr>
                      <m:num>
                        <m:r>
                          <a:rPr lang="fr-FR" b="0" i="1" smtClean="0">
                            <a:latin typeface="Cambria Math"/>
                          </a:rPr>
                          <m:t>12</m:t>
                        </m:r>
                      </m:num>
                      <m:den>
                        <m:r>
                          <a:rPr lang="fr-FR" b="0" i="1" smtClean="0">
                            <a:latin typeface="Cambria Math"/>
                          </a:rPr>
                          <m:t>5</m:t>
                        </m:r>
                      </m:den>
                    </m:f>
                  </m:oMath>
                </a14:m>
                <a:r>
                  <a:rPr lang="fr-FR" dirty="0" smtClean="0"/>
                  <a:t> &lt; ?</a:t>
                </a:r>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457200" y="1600200"/>
                <a:ext cx="8229600" cy="4781128"/>
              </a:xfrm>
              <a:blipFill rotWithShape="1">
                <a:blip r:embed="rId2"/>
                <a:stretch>
                  <a:fillRect l="-593" t="-638"/>
                </a:stretch>
              </a:blipFill>
            </p:spPr>
            <p:txBody>
              <a:bodyPr/>
              <a:lstStyle/>
              <a:p>
                <a:r>
                  <a:rPr lang="fr-FR">
                    <a:noFill/>
                  </a:rPr>
                  <a:t> </a:t>
                </a:r>
              </a:p>
            </p:txBody>
          </p:sp>
        </mc:Fallback>
      </mc:AlternateContent>
      <p:graphicFrame>
        <p:nvGraphicFramePr>
          <p:cNvPr id="6" name="Tableau 5"/>
          <p:cNvGraphicFramePr>
            <a:graphicFrameLocks noGrp="1"/>
          </p:cNvGraphicFramePr>
          <p:nvPr>
            <p:extLst>
              <p:ext uri="{D42A27DB-BD31-4B8C-83A1-F6EECF244321}">
                <p14:modId xmlns:p14="http://schemas.microsoft.com/office/powerpoint/2010/main" val="3709504550"/>
              </p:ext>
            </p:extLst>
          </p:nvPr>
        </p:nvGraphicFramePr>
        <p:xfrm>
          <a:off x="539552" y="1988840"/>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941568347"/>
              </p:ext>
            </p:extLst>
          </p:nvPr>
        </p:nvGraphicFramePr>
        <p:xfrm>
          <a:off x="539552" y="2492896"/>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707560939"/>
              </p:ext>
            </p:extLst>
          </p:nvPr>
        </p:nvGraphicFramePr>
        <p:xfrm>
          <a:off x="539552" y="2996952"/>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7" name="ZoneTexte 6"/>
          <p:cNvSpPr txBox="1"/>
          <p:nvPr/>
        </p:nvSpPr>
        <p:spPr>
          <a:xfrm>
            <a:off x="4139952" y="3861048"/>
            <a:ext cx="4248472" cy="646331"/>
          </a:xfrm>
          <a:prstGeom prst="rect">
            <a:avLst/>
          </a:prstGeom>
          <a:noFill/>
          <a:ln>
            <a:solidFill>
              <a:schemeClr val="tx1"/>
            </a:solidFill>
          </a:ln>
        </p:spPr>
        <p:txBody>
          <a:bodyPr wrap="square" rtlCol="0">
            <a:spAutoFit/>
          </a:bodyPr>
          <a:lstStyle/>
          <a:p>
            <a:r>
              <a:rPr lang="fr-FR" dirty="0" smtClean="0"/>
              <a:t>Je cherche : dans 12 combien de fois 5 ?</a:t>
            </a:r>
          </a:p>
          <a:p>
            <a:endParaRPr lang="fr-FR" dirty="0"/>
          </a:p>
        </p:txBody>
      </p:sp>
    </p:spTree>
    <p:extLst>
      <p:ext uri="{BB962C8B-B14F-4D97-AF65-F5344CB8AC3E}">
        <p14:creationId xmlns:p14="http://schemas.microsoft.com/office/powerpoint/2010/main" val="2787009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Comment encadrer une fraction ?</a:t>
            </a:r>
            <a:endParaRPr lang="fr-FR" b="1" dirty="0">
              <a:solidFill>
                <a:srgbClr val="0070C0"/>
              </a:solidFill>
            </a:endParaRP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457200" y="1600200"/>
                <a:ext cx="8229600" cy="4781128"/>
              </a:xfrm>
              <a:noFill/>
            </p:spPr>
            <p:txBody>
              <a:bodyPr/>
              <a:lstStyle/>
              <a:p>
                <a:pPr marL="0" indent="0" algn="just">
                  <a:buNone/>
                </a:pPr>
                <a:r>
                  <a:rPr lang="fr-FR" sz="1800" dirty="0" smtClean="0"/>
                  <a:t>Autre exemple :</a:t>
                </a:r>
              </a:p>
              <a:p>
                <a:pPr marL="0" indent="0" algn="just">
                  <a:buNone/>
                </a:pPr>
                <a:endParaRPr lang="fr-FR" sz="1800" dirty="0"/>
              </a:p>
              <a:p>
                <a:pPr marL="0" indent="0" algn="just">
                  <a:buNone/>
                </a:pPr>
                <a:endParaRPr lang="fr-FR" sz="1800" dirty="0" smtClean="0"/>
              </a:p>
              <a:p>
                <a:pPr marL="0" indent="0" algn="just">
                  <a:buNone/>
                </a:pPr>
                <a:endParaRPr lang="fr-FR" sz="1800" dirty="0" smtClean="0"/>
              </a:p>
              <a:p>
                <a:pPr marL="0" indent="0" algn="just">
                  <a:buNone/>
                </a:pPr>
                <a:endParaRPr lang="fr-FR" sz="1800" dirty="0" smtClean="0"/>
              </a:p>
              <a:p>
                <a:pPr marL="0" indent="0" algn="ctr">
                  <a:buNone/>
                </a:pPr>
                <a:endParaRPr lang="fr-FR" sz="2000" dirty="0" smtClean="0">
                  <a:latin typeface="Cambria Math"/>
                </a:endParaRPr>
              </a:p>
              <a:p>
                <a:pPr marL="0" indent="0" algn="ctr">
                  <a:buNone/>
                </a:pPr>
                <a14:m>
                  <m:oMathPara xmlns:m="http://schemas.openxmlformats.org/officeDocument/2006/math">
                    <m:oMathParaPr>
                      <m:jc m:val="left"/>
                    </m:oMathParaPr>
                    <m:oMath xmlns:m="http://schemas.openxmlformats.org/officeDocument/2006/math">
                      <m:r>
                        <m:rPr>
                          <m:sty m:val="p"/>
                        </m:rPr>
                        <a:rPr lang="fr-FR" sz="2000">
                          <a:latin typeface="Cambria Math"/>
                        </a:rPr>
                        <m:t>I</m:t>
                      </m:r>
                      <m:r>
                        <m:rPr>
                          <m:sty m:val="p"/>
                        </m:rPr>
                        <a:rPr lang="fr-FR" sz="2000" b="0" i="0" smtClean="0">
                          <a:latin typeface="Cambria Math"/>
                        </a:rPr>
                        <m:t>ci</m:t>
                      </m:r>
                      <m:r>
                        <a:rPr lang="fr-FR" sz="2000" b="0" i="0" smtClean="0">
                          <a:latin typeface="Cambria Math"/>
                        </a:rPr>
                        <m:t>, </m:t>
                      </m:r>
                      <m:r>
                        <m:rPr>
                          <m:sty m:val="p"/>
                        </m:rPr>
                        <a:rPr lang="fr-FR" sz="2000" b="0" i="0" smtClean="0">
                          <a:latin typeface="Cambria Math"/>
                        </a:rPr>
                        <m:t>on</m:t>
                      </m:r>
                      <m:r>
                        <a:rPr lang="fr-FR" sz="2000" b="0" i="0" smtClean="0">
                          <a:latin typeface="Cambria Math"/>
                        </a:rPr>
                        <m:t> </m:t>
                      </m:r>
                      <m:r>
                        <m:rPr>
                          <m:sty m:val="p"/>
                        </m:rPr>
                        <a:rPr lang="fr-FR" sz="2000" b="0" i="0" smtClean="0">
                          <a:latin typeface="Cambria Math"/>
                        </a:rPr>
                        <m:t>a</m:t>
                      </m:r>
                      <m:r>
                        <a:rPr lang="fr-FR" sz="2000" b="0" i="0" smtClean="0">
                          <a:latin typeface="Cambria Math"/>
                        </a:rPr>
                        <m:t> </m:t>
                      </m:r>
                      <m:r>
                        <m:rPr>
                          <m:sty m:val="p"/>
                        </m:rPr>
                        <a:rPr lang="fr-FR" sz="2000" b="0" i="0" smtClean="0">
                          <a:latin typeface="Cambria Math"/>
                        </a:rPr>
                        <m:t>la</m:t>
                      </m:r>
                      <m:r>
                        <a:rPr lang="fr-FR" sz="2000" b="0" i="0" smtClean="0">
                          <a:latin typeface="Cambria Math"/>
                        </a:rPr>
                        <m:t> </m:t>
                      </m:r>
                      <m:r>
                        <m:rPr>
                          <m:sty m:val="p"/>
                        </m:rPr>
                        <a:rPr lang="fr-FR" sz="2000" b="0" i="0" smtClean="0">
                          <a:latin typeface="Cambria Math"/>
                        </a:rPr>
                        <m:t>fraction</m:t>
                      </m:r>
                      <m:f>
                        <m:fPr>
                          <m:ctrlPr>
                            <a:rPr lang="fr-FR" sz="2000" i="1" smtClean="0">
                              <a:latin typeface="Cambria Math"/>
                            </a:rPr>
                          </m:ctrlPr>
                        </m:fPr>
                        <m:num>
                          <m:r>
                            <a:rPr lang="fr-FR" sz="2000" b="0" i="1" smtClean="0">
                              <a:latin typeface="Cambria Math"/>
                            </a:rPr>
                            <m:t>12</m:t>
                          </m:r>
                        </m:num>
                        <m:den>
                          <m:r>
                            <a:rPr lang="fr-FR" sz="2000" b="0" i="1" smtClean="0">
                              <a:latin typeface="Cambria Math"/>
                            </a:rPr>
                            <m:t>5</m:t>
                          </m:r>
                        </m:den>
                      </m:f>
                    </m:oMath>
                  </m:oMathPara>
                </a14:m>
                <a:endParaRPr lang="fr-FR" dirty="0"/>
              </a:p>
              <a:p>
                <a:pPr marL="0" indent="0">
                  <a:buNone/>
                </a:pPr>
                <a:r>
                  <a:rPr lang="fr-FR" dirty="0" smtClean="0"/>
                  <a:t>	</a:t>
                </a:r>
                <a:endParaRPr lang="fr-FR" dirty="0"/>
              </a:p>
              <a:p>
                <a:pPr marL="0" indent="0">
                  <a:buNone/>
                </a:pPr>
                <a:r>
                  <a:rPr lang="fr-FR" dirty="0"/>
                  <a:t>	</a:t>
                </a:r>
                <a:r>
                  <a:rPr lang="fr-FR" dirty="0" smtClean="0">
                    <a:solidFill>
                      <a:srgbClr val="0070C0"/>
                    </a:solidFill>
                  </a:rPr>
                  <a:t>2</a:t>
                </a:r>
                <a:r>
                  <a:rPr lang="fr-FR" dirty="0" smtClean="0"/>
                  <a:t> &lt; </a:t>
                </a:r>
                <a14:m>
                  <m:oMath xmlns:m="http://schemas.openxmlformats.org/officeDocument/2006/math">
                    <m:f>
                      <m:fPr>
                        <m:ctrlPr>
                          <a:rPr lang="fr-FR" i="1" smtClean="0">
                            <a:latin typeface="Cambria Math"/>
                          </a:rPr>
                        </m:ctrlPr>
                      </m:fPr>
                      <m:num>
                        <m:r>
                          <a:rPr lang="fr-FR" b="0" i="1" smtClean="0">
                            <a:latin typeface="Cambria Math"/>
                          </a:rPr>
                          <m:t>12</m:t>
                        </m:r>
                      </m:num>
                      <m:den>
                        <m:r>
                          <a:rPr lang="fr-FR" b="0" i="1" smtClean="0">
                            <a:latin typeface="Cambria Math"/>
                          </a:rPr>
                          <m:t>5</m:t>
                        </m:r>
                      </m:den>
                    </m:f>
                  </m:oMath>
                </a14:m>
                <a:r>
                  <a:rPr lang="fr-FR" dirty="0" smtClean="0"/>
                  <a:t> &lt; ?</a:t>
                </a:r>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457200" y="1600200"/>
                <a:ext cx="8229600" cy="4781128"/>
              </a:xfrm>
              <a:blipFill rotWithShape="1">
                <a:blip r:embed="rId2"/>
                <a:stretch>
                  <a:fillRect l="-593" t="-638"/>
                </a:stretch>
              </a:blipFill>
            </p:spPr>
            <p:txBody>
              <a:bodyPr/>
              <a:lstStyle/>
              <a:p>
                <a:r>
                  <a:rPr lang="fr-FR">
                    <a:noFill/>
                  </a:rPr>
                  <a:t> </a:t>
                </a:r>
              </a:p>
            </p:txBody>
          </p:sp>
        </mc:Fallback>
      </mc:AlternateContent>
      <p:graphicFrame>
        <p:nvGraphicFramePr>
          <p:cNvPr id="6" name="Tableau 5"/>
          <p:cNvGraphicFramePr>
            <a:graphicFrameLocks noGrp="1"/>
          </p:cNvGraphicFramePr>
          <p:nvPr>
            <p:extLst>
              <p:ext uri="{D42A27DB-BD31-4B8C-83A1-F6EECF244321}">
                <p14:modId xmlns:p14="http://schemas.microsoft.com/office/powerpoint/2010/main" val="1351214770"/>
              </p:ext>
            </p:extLst>
          </p:nvPr>
        </p:nvGraphicFramePr>
        <p:xfrm>
          <a:off x="539552" y="1988840"/>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484831426"/>
              </p:ext>
            </p:extLst>
          </p:nvPr>
        </p:nvGraphicFramePr>
        <p:xfrm>
          <a:off x="539552" y="2492896"/>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83262033"/>
              </p:ext>
            </p:extLst>
          </p:nvPr>
        </p:nvGraphicFramePr>
        <p:xfrm>
          <a:off x="539552" y="2996952"/>
          <a:ext cx="6096000" cy="370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mc:AlternateContent xmlns:mc="http://schemas.openxmlformats.org/markup-compatibility/2006" xmlns:a14="http://schemas.microsoft.com/office/drawing/2010/main">
        <mc:Choice Requires="a14">
          <p:sp>
            <p:nvSpPr>
              <p:cNvPr id="7" name="ZoneTexte 6"/>
              <p:cNvSpPr txBox="1"/>
              <p:nvPr/>
            </p:nvSpPr>
            <p:spPr>
              <a:xfrm>
                <a:off x="4139952" y="3861048"/>
                <a:ext cx="4248472" cy="1724959"/>
              </a:xfrm>
              <a:prstGeom prst="rect">
                <a:avLst/>
              </a:prstGeom>
              <a:noFill/>
              <a:ln>
                <a:solidFill>
                  <a:schemeClr val="tx1"/>
                </a:solidFill>
              </a:ln>
            </p:spPr>
            <p:txBody>
              <a:bodyPr wrap="square" rtlCol="0">
                <a:spAutoFit/>
              </a:bodyPr>
              <a:lstStyle/>
              <a:p>
                <a:r>
                  <a:rPr lang="fr-FR" dirty="0" smtClean="0"/>
                  <a:t>Je cherche : dans 12 combien de fois 5 ?</a:t>
                </a:r>
              </a:p>
              <a:p>
                <a:endParaRPr lang="fr-FR" dirty="0" smtClean="0"/>
              </a:p>
              <a:p>
                <a:pPr algn="just"/>
                <a:r>
                  <a:rPr lang="fr-FR" dirty="0" smtClean="0"/>
                  <a:t>Il y a </a:t>
                </a:r>
                <a:r>
                  <a:rPr lang="fr-FR" dirty="0" smtClean="0">
                    <a:solidFill>
                      <a:srgbClr val="0070C0"/>
                    </a:solidFill>
                  </a:rPr>
                  <a:t>2 </a:t>
                </a:r>
                <a:r>
                  <a:rPr lang="fr-FR" dirty="0" smtClean="0"/>
                  <a:t>fois 5. Je sais donc qu’il y aura </a:t>
                </a:r>
                <a:r>
                  <a:rPr lang="fr-FR" dirty="0" smtClean="0">
                    <a:solidFill>
                      <a:srgbClr val="0070C0"/>
                    </a:solidFill>
                  </a:rPr>
                  <a:t>2 unités entières</a:t>
                </a:r>
                <a:r>
                  <a:rPr lang="fr-FR" dirty="0" smtClean="0"/>
                  <a:t> dans </a:t>
                </a:r>
                <a14:m>
                  <m:oMath xmlns:m="http://schemas.openxmlformats.org/officeDocument/2006/math">
                    <m:f>
                      <m:fPr>
                        <m:ctrlPr>
                          <a:rPr lang="fr-FR" sz="2400" i="1" smtClean="0">
                            <a:latin typeface="Cambria Math"/>
                          </a:rPr>
                        </m:ctrlPr>
                      </m:fPr>
                      <m:num>
                        <m:r>
                          <a:rPr lang="fr-FR" sz="2400" b="0" i="1" smtClean="0">
                            <a:latin typeface="Cambria Math"/>
                          </a:rPr>
                          <m:t>12</m:t>
                        </m:r>
                      </m:num>
                      <m:den>
                        <m:r>
                          <a:rPr lang="fr-FR" sz="2400" b="0" i="1" smtClean="0">
                            <a:latin typeface="Cambria Math"/>
                          </a:rPr>
                          <m:t>5</m:t>
                        </m:r>
                      </m:den>
                    </m:f>
                  </m:oMath>
                </a14:m>
                <a:r>
                  <a:rPr lang="fr-FR" dirty="0" smtClean="0"/>
                  <a:t> .</a:t>
                </a:r>
                <a:endParaRPr lang="fr-FR" dirty="0"/>
              </a:p>
              <a:p>
                <a:pPr algn="just"/>
                <a:endParaRPr lang="fr-FR" dirty="0"/>
              </a:p>
            </p:txBody>
          </p:sp>
        </mc:Choice>
        <mc:Fallback xmlns="">
          <p:sp>
            <p:nvSpPr>
              <p:cNvPr id="7" name="ZoneTexte 6"/>
              <p:cNvSpPr txBox="1">
                <a:spLocks noRot="1" noChangeAspect="1" noMove="1" noResize="1" noEditPoints="1" noAdjustHandles="1" noChangeArrowheads="1" noChangeShapeType="1" noTextEdit="1"/>
              </p:cNvSpPr>
              <p:nvPr/>
            </p:nvSpPr>
            <p:spPr>
              <a:xfrm>
                <a:off x="4139952" y="3861048"/>
                <a:ext cx="4248472" cy="1724959"/>
              </a:xfrm>
              <a:prstGeom prst="rect">
                <a:avLst/>
              </a:prstGeom>
              <a:blipFill rotWithShape="1">
                <a:blip r:embed="rId3"/>
                <a:stretch>
                  <a:fillRect l="-1001" t="-1404" r="-1144"/>
                </a:stretch>
              </a:blipFill>
              <a:ln>
                <a:solidFill>
                  <a:schemeClr val="tx1"/>
                </a:solidFill>
              </a:ln>
            </p:spPr>
            <p:txBody>
              <a:bodyPr/>
              <a:lstStyle/>
              <a:p>
                <a:r>
                  <a:rPr lang="fr-FR">
                    <a:noFill/>
                  </a:rPr>
                  <a:t> </a:t>
                </a:r>
              </a:p>
            </p:txBody>
          </p:sp>
        </mc:Fallback>
      </mc:AlternateContent>
    </p:spTree>
    <p:extLst>
      <p:ext uri="{BB962C8B-B14F-4D97-AF65-F5344CB8AC3E}">
        <p14:creationId xmlns:p14="http://schemas.microsoft.com/office/powerpoint/2010/main" val="2694832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717</Words>
  <Application>Microsoft Office PowerPoint</Application>
  <PresentationFormat>Affichage à l'écran (4:3)</PresentationFormat>
  <Paragraphs>128</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Numération</vt:lpstr>
      <vt:lpstr>Aujourd’hui, nous allons travailler en numération. Nous allons apprendre à décomposer des fractions. A la fin de la séance, tu seras capable, d’ écrire une fraction sous la forme d’un nombre entier plus une autre fraction et tu sauras encadrer une fraction entre deux nombres entiers.</vt:lpstr>
      <vt:lpstr>Comment encadrer une fraction ?</vt:lpstr>
      <vt:lpstr>Comment encadrer une fraction ?</vt:lpstr>
      <vt:lpstr>Comment encadrer une fraction ?</vt:lpstr>
      <vt:lpstr>Comment encadrer une fraction ?</vt:lpstr>
      <vt:lpstr>Comment encadrer une fraction ?</vt:lpstr>
      <vt:lpstr>Comment encadrer une fraction ?</vt:lpstr>
      <vt:lpstr>Comment encadrer une fraction ?</vt:lpstr>
      <vt:lpstr>Comment encadrer une fraction ?</vt:lpstr>
      <vt:lpstr>Comment décomposer une fraction ?</vt:lpstr>
      <vt:lpstr>Comment décomposer une fraction ?</vt:lpstr>
      <vt:lpstr>Comment décomposer une fraction ?</vt:lpstr>
      <vt:lpstr>Comment décomposer une fraction ?</vt:lpstr>
      <vt:lpstr>Comment décomposer une fraction ?</vt:lpstr>
      <vt:lpstr>En résumé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grammaire</dc:title>
  <dc:creator>Utilisateur</dc:creator>
  <cp:lastModifiedBy>Utilisateur</cp:lastModifiedBy>
  <cp:revision>80</cp:revision>
  <dcterms:created xsi:type="dcterms:W3CDTF">2020-05-20T07:22:41Z</dcterms:created>
  <dcterms:modified xsi:type="dcterms:W3CDTF">2021-03-04T11:14:07Z</dcterms:modified>
</cp:coreProperties>
</file>