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73" r:id="rId5"/>
    <p:sldId id="27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FF3399"/>
    <a:srgbClr val="F20000"/>
    <a:srgbClr val="FFFFFF"/>
    <a:srgbClr val="0000FF"/>
    <a:srgbClr val="6600CC"/>
    <a:srgbClr val="E28AC5"/>
    <a:srgbClr val="FF33CC"/>
    <a:srgbClr val="FF99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534"/>
  </p:normalViewPr>
  <p:slideViewPr>
    <p:cSldViewPr>
      <p:cViewPr>
        <p:scale>
          <a:sx n="100" d="100"/>
          <a:sy n="100" d="100"/>
        </p:scale>
        <p:origin x="-132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F59A3-21E7-4D7D-A26B-F22401ACFC54}" type="datetimeFigureOut">
              <a:rPr lang="fr-FR" smtClean="0"/>
              <a:t>04/03/2021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CAF78-CF74-4B7B-8460-4CEEF5825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91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04/03/2021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04/03/2021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04/03/2021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04/03/2021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04/03/2021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04/03/2021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04/03/2021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5.png"/><Relationship Id="rId7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8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>
                <a:solidFill>
                  <a:srgbClr val="FFFFFF"/>
                </a:solidFill>
                <a:latin typeface="Cursif" panose="020B0603050302020204" pitchFamily="34" charset="0"/>
              </a:rPr>
              <a:t>N</a:t>
            </a:r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umération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Comparer des fractions</a:t>
            </a:r>
            <a:endParaRPr lang="fr-FR" sz="44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N4</a:t>
            </a:r>
          </a:p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bis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Comparer des fractions de même numérateur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Si deux fractions ont un </a:t>
            </a:r>
            <a:r>
              <a:rPr lang="fr-FR" b="1" dirty="0" smtClean="0">
                <a:solidFill>
                  <a:srgbClr val="0070C0"/>
                </a:solidFill>
              </a:rPr>
              <a:t>même numérateur</a:t>
            </a:r>
            <a:r>
              <a:rPr lang="fr-FR" dirty="0" smtClean="0"/>
              <a:t>, la plus grande est celle qui a le </a:t>
            </a:r>
            <a:r>
              <a:rPr lang="fr-FR" b="1" dirty="0" smtClean="0">
                <a:solidFill>
                  <a:srgbClr val="0070C0"/>
                </a:solidFill>
              </a:rPr>
              <a:t>plus petit dénominateur</a:t>
            </a:r>
            <a:r>
              <a:rPr lang="fr-FR" dirty="0" smtClean="0"/>
              <a:t>.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2314958" y="3055825"/>
                <a:ext cx="6120680" cy="15286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6600" dirty="0" smtClean="0"/>
                  <a:t> 		?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fr-FR" sz="6600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958" y="3055825"/>
                <a:ext cx="6120680" cy="1528624"/>
              </a:xfrm>
              <a:prstGeom prst="rect">
                <a:avLst/>
              </a:prstGeom>
              <a:blipFill rotWithShape="1">
                <a:blip r:embed="rId2"/>
                <a:stretch>
                  <a:fillRect b="-163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1022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4607743"/>
            <a:ext cx="18573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Comparer des fractions de même numérateur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Si deux fractions ont un </a:t>
            </a:r>
            <a:r>
              <a:rPr lang="fr-FR" b="1" dirty="0" smtClean="0">
                <a:solidFill>
                  <a:srgbClr val="0070C0"/>
                </a:solidFill>
              </a:rPr>
              <a:t>même numérateur</a:t>
            </a:r>
            <a:r>
              <a:rPr lang="fr-FR" dirty="0" smtClean="0"/>
              <a:t>, la plus grande est celle qui a le </a:t>
            </a:r>
            <a:r>
              <a:rPr lang="fr-FR" b="1" dirty="0" smtClean="0">
                <a:solidFill>
                  <a:srgbClr val="0070C0"/>
                </a:solidFill>
              </a:rPr>
              <a:t>plus petit dénominateur</a:t>
            </a:r>
            <a:r>
              <a:rPr lang="fr-FR" dirty="0" smtClean="0"/>
              <a:t>.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2314958" y="3055825"/>
                <a:ext cx="6120680" cy="15286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6600" dirty="0" smtClean="0"/>
                  <a:t> 		?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fr-FR" sz="6600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958" y="3055825"/>
                <a:ext cx="6120680" cy="1528624"/>
              </a:xfrm>
              <a:prstGeom prst="rect">
                <a:avLst/>
              </a:prstGeom>
              <a:blipFill rotWithShape="1">
                <a:blip r:embed="rId3"/>
                <a:stretch>
                  <a:fillRect b="-163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785" y="4704756"/>
            <a:ext cx="1704663" cy="176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ecteurs 7"/>
          <p:cNvSpPr/>
          <p:nvPr/>
        </p:nvSpPr>
        <p:spPr>
          <a:xfrm rot="16200000">
            <a:off x="1854510" y="4683942"/>
            <a:ext cx="1720230" cy="1857375"/>
          </a:xfrm>
          <a:prstGeom prst="pie">
            <a:avLst>
              <a:gd name="adj1" fmla="val 10857757"/>
              <a:gd name="adj2" fmla="val 2156324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Secteurs 17"/>
          <p:cNvSpPr/>
          <p:nvPr/>
        </p:nvSpPr>
        <p:spPr>
          <a:xfrm rot="16200000">
            <a:off x="5578213" y="4807013"/>
            <a:ext cx="1720230" cy="1716432"/>
          </a:xfrm>
          <a:prstGeom prst="pie">
            <a:avLst>
              <a:gd name="adj1" fmla="val 10857757"/>
              <a:gd name="adj2" fmla="val 540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82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4607743"/>
            <a:ext cx="18573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Comparer des fractions de même numérateur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Si deux fractions ont un </a:t>
            </a:r>
            <a:r>
              <a:rPr lang="fr-FR" b="1" dirty="0" smtClean="0">
                <a:solidFill>
                  <a:srgbClr val="0070C0"/>
                </a:solidFill>
              </a:rPr>
              <a:t>même numérateur</a:t>
            </a:r>
            <a:r>
              <a:rPr lang="fr-FR" dirty="0" smtClean="0"/>
              <a:t>, la plus grande est celle qui a le </a:t>
            </a:r>
            <a:r>
              <a:rPr lang="fr-FR" b="1" dirty="0" smtClean="0">
                <a:solidFill>
                  <a:srgbClr val="0070C0"/>
                </a:solidFill>
              </a:rPr>
              <a:t>plus petit dénominateur</a:t>
            </a:r>
            <a:r>
              <a:rPr lang="fr-FR" dirty="0" smtClean="0"/>
              <a:t>.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2314958" y="3055825"/>
                <a:ext cx="6120680" cy="15286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6600" dirty="0" smtClean="0"/>
                  <a:t> 		&gt;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fr-FR" sz="6600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958" y="3055825"/>
                <a:ext cx="6120680" cy="1528624"/>
              </a:xfrm>
              <a:prstGeom prst="rect">
                <a:avLst/>
              </a:prstGeom>
              <a:blipFill rotWithShape="1">
                <a:blip r:embed="rId3"/>
                <a:stretch>
                  <a:fillRect b="-163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785" y="4704756"/>
            <a:ext cx="1704663" cy="176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ecteurs 7"/>
          <p:cNvSpPr/>
          <p:nvPr/>
        </p:nvSpPr>
        <p:spPr>
          <a:xfrm rot="16200000">
            <a:off x="1854510" y="4683942"/>
            <a:ext cx="1720230" cy="1857375"/>
          </a:xfrm>
          <a:prstGeom prst="pie">
            <a:avLst>
              <a:gd name="adj1" fmla="val 10857757"/>
              <a:gd name="adj2" fmla="val 2156324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Secteurs 17"/>
          <p:cNvSpPr/>
          <p:nvPr/>
        </p:nvSpPr>
        <p:spPr>
          <a:xfrm rot="16200000">
            <a:off x="5578213" y="4807013"/>
            <a:ext cx="1720230" cy="1716432"/>
          </a:xfrm>
          <a:prstGeom prst="pie">
            <a:avLst>
              <a:gd name="adj1" fmla="val 10857757"/>
              <a:gd name="adj2" fmla="val 540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923928" y="5080886"/>
            <a:ext cx="1044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/>
              <a:t>&gt;</a:t>
            </a:r>
            <a:endParaRPr lang="fr-FR" sz="7200" dirty="0"/>
          </a:p>
        </p:txBody>
      </p:sp>
    </p:spTree>
    <p:extLst>
      <p:ext uri="{BB962C8B-B14F-4D97-AF65-F5344CB8AC3E}">
        <p14:creationId xmlns:p14="http://schemas.microsoft.com/office/powerpoint/2010/main" val="25054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exemples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fr-FR" sz="5400" b="0" i="1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5400" dirty="0" smtClean="0"/>
                  <a:t>		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FR" sz="5400" b="0" i="1" smtClean="0">
                        <a:latin typeface="Cambria Math"/>
                      </a:rPr>
                      <m:t>&gt;</m:t>
                    </m:r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fr-FR" sz="5400" b="0" dirty="0" smtClean="0"/>
              </a:p>
              <a:p>
                <a:pPr marL="0" indent="0" algn="ctr">
                  <a:buNone/>
                </a:pPr>
                <a:endParaRPr lang="fr-FR" sz="5400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fr-FR" sz="5400" b="0" i="1" smtClean="0">
                        <a:latin typeface="Cambria Math"/>
                      </a:rPr>
                      <m:t>&gt;</m:t>
                    </m:r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fr-FR" sz="5400" dirty="0" smtClean="0"/>
                  <a:t>		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fr-FR" sz="5400" b="0" i="1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fr-FR" sz="5400" dirty="0" smtClean="0"/>
              </a:p>
              <a:p>
                <a:pPr marL="0" indent="0">
                  <a:buNone/>
                </a:pPr>
                <a:endParaRPr lang="fr-FR" dirty="0" smtClean="0"/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325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2"/>
                </a:solidFill>
                <a:latin typeface="Mrs Chocolat" pitchFamily="2" charset="0"/>
              </a:rPr>
              <a:t>Vers la 6</a:t>
            </a:r>
            <a:r>
              <a:rPr lang="fr-FR" sz="3600" baseline="30000" dirty="0" smtClean="0">
                <a:solidFill>
                  <a:schemeClr val="accent2"/>
                </a:solidFill>
                <a:latin typeface="Mrs Chocolat" pitchFamily="2" charset="0"/>
              </a:rPr>
              <a:t>ème</a:t>
            </a:r>
            <a:r>
              <a:rPr lang="fr-FR" sz="3600" dirty="0" smtClean="0">
                <a:solidFill>
                  <a:schemeClr val="accent2"/>
                </a:solidFill>
                <a:latin typeface="Mrs Chocolat" pitchFamily="2" charset="0"/>
              </a:rPr>
              <a:t> : Comparer des fractions de dénominateurs différents</a:t>
            </a:r>
            <a:endParaRPr lang="fr-FR" sz="3600" dirty="0"/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Pour comparer deux fractions, il faut quelquefois les </a:t>
            </a:r>
            <a:r>
              <a:rPr lang="fr-FR" sz="2000" b="1" dirty="0" smtClean="0">
                <a:solidFill>
                  <a:schemeClr val="accent2"/>
                </a:solidFill>
              </a:rPr>
              <a:t>mettre sous le même dénominateur</a:t>
            </a:r>
            <a:r>
              <a:rPr lang="fr-FR" sz="2000" dirty="0" smtClean="0"/>
              <a:t>, en utilisant les </a:t>
            </a:r>
            <a:r>
              <a:rPr lang="fr-FR" sz="2000" b="1" dirty="0" smtClean="0">
                <a:solidFill>
                  <a:schemeClr val="accent2"/>
                </a:solidFill>
              </a:rPr>
              <a:t>équivalences entre les fractions.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539552" y="2532628"/>
                <a:ext cx="8064896" cy="1507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Comparons par exemple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8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FR" sz="2800" b="0" i="1" dirty="0" smtClean="0">
                        <a:latin typeface="Cambria Math"/>
                      </a:rPr>
                      <m:t>  </m:t>
                    </m:r>
                  </m:oMath>
                </a14:m>
                <a:r>
                  <a:rPr lang="fr-FR" dirty="0" smtClean="0"/>
                  <a:t>et</a:t>
                </a:r>
                <a:r>
                  <a:rPr lang="fr-FR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dirty="0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800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800" dirty="0" smtClean="0"/>
                  <a:t>.</a:t>
                </a:r>
              </a:p>
              <a:p>
                <a:r>
                  <a:rPr lang="fr-FR" dirty="0" smtClean="0"/>
                  <a:t> Je transforme</a:t>
                </a:r>
                <a:r>
                  <a:rPr lang="fr-FR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4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dirty="0" smtClean="0"/>
                  <a:t> en un nombre de quarts :  </a:t>
                </a: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32628"/>
                <a:ext cx="8064896" cy="1507079"/>
              </a:xfrm>
              <a:prstGeom prst="rect">
                <a:avLst/>
              </a:prstGeom>
              <a:blipFill rotWithShape="1">
                <a:blip r:embed="rId2"/>
                <a:stretch>
                  <a:fillRect l="-6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867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2"/>
                </a:solidFill>
                <a:latin typeface="Mrs Chocolat" pitchFamily="2" charset="0"/>
              </a:rPr>
              <a:t>Vers la 6</a:t>
            </a:r>
            <a:r>
              <a:rPr lang="fr-FR" sz="3600" baseline="30000" dirty="0" smtClean="0">
                <a:solidFill>
                  <a:schemeClr val="accent2"/>
                </a:solidFill>
                <a:latin typeface="Mrs Chocolat" pitchFamily="2" charset="0"/>
              </a:rPr>
              <a:t>ème</a:t>
            </a:r>
            <a:r>
              <a:rPr lang="fr-FR" sz="3600" dirty="0" smtClean="0">
                <a:solidFill>
                  <a:schemeClr val="accent2"/>
                </a:solidFill>
                <a:latin typeface="Mrs Chocolat" pitchFamily="2" charset="0"/>
              </a:rPr>
              <a:t> : Comparer des fractions de dénominateurs différents</a:t>
            </a:r>
            <a:endParaRPr lang="fr-FR" sz="3600" dirty="0"/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Pour comparer deux fractions, il faut quelquefois les </a:t>
            </a:r>
            <a:r>
              <a:rPr lang="fr-FR" sz="2000" b="1" dirty="0" smtClean="0">
                <a:solidFill>
                  <a:schemeClr val="accent2"/>
                </a:solidFill>
              </a:rPr>
              <a:t>mettre sous le même dénominateur</a:t>
            </a:r>
            <a:r>
              <a:rPr lang="fr-FR" sz="2000" dirty="0" smtClean="0"/>
              <a:t>, en utilisant les </a:t>
            </a:r>
            <a:r>
              <a:rPr lang="fr-FR" sz="2000" b="1" dirty="0" smtClean="0">
                <a:solidFill>
                  <a:schemeClr val="accent2"/>
                </a:solidFill>
              </a:rPr>
              <a:t>équivalences entre les fractions.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539552" y="2532628"/>
                <a:ext cx="8064896" cy="1507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Comparons par exemple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8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FR" sz="2800" b="0" i="1" dirty="0" smtClean="0">
                        <a:latin typeface="Cambria Math"/>
                      </a:rPr>
                      <m:t>  </m:t>
                    </m:r>
                  </m:oMath>
                </a14:m>
                <a:r>
                  <a:rPr lang="fr-FR" dirty="0" smtClean="0"/>
                  <a:t>et</a:t>
                </a:r>
                <a:r>
                  <a:rPr lang="fr-FR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dirty="0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800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800" dirty="0" smtClean="0"/>
                  <a:t>.</a:t>
                </a:r>
              </a:p>
              <a:p>
                <a:r>
                  <a:rPr lang="fr-FR" dirty="0" smtClean="0"/>
                  <a:t> Je transforme</a:t>
                </a:r>
                <a:r>
                  <a:rPr lang="fr-FR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4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dirty="0" smtClean="0"/>
                  <a:t> en un nombre de quarts :  </a:t>
                </a: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32628"/>
                <a:ext cx="8064896" cy="1507079"/>
              </a:xfrm>
              <a:prstGeom prst="rect">
                <a:avLst/>
              </a:prstGeom>
              <a:blipFill rotWithShape="1">
                <a:blip r:embed="rId2"/>
                <a:stretch>
                  <a:fillRect l="-6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145" y="4019015"/>
            <a:ext cx="18573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19014"/>
            <a:ext cx="18573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cteurs 2"/>
          <p:cNvSpPr/>
          <p:nvPr/>
        </p:nvSpPr>
        <p:spPr>
          <a:xfrm>
            <a:off x="5176651" y="4149080"/>
            <a:ext cx="1800200" cy="1741408"/>
          </a:xfrm>
          <a:prstGeom prst="pie">
            <a:avLst>
              <a:gd name="adj1" fmla="val 5423549"/>
              <a:gd name="adj2" fmla="val 1620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05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2"/>
                </a:solidFill>
                <a:latin typeface="Mrs Chocolat" pitchFamily="2" charset="0"/>
              </a:rPr>
              <a:t>Vers la 6</a:t>
            </a:r>
            <a:r>
              <a:rPr lang="fr-FR" sz="3600" baseline="30000" dirty="0" smtClean="0">
                <a:solidFill>
                  <a:schemeClr val="accent2"/>
                </a:solidFill>
                <a:latin typeface="Mrs Chocolat" pitchFamily="2" charset="0"/>
              </a:rPr>
              <a:t>ème</a:t>
            </a:r>
            <a:r>
              <a:rPr lang="fr-FR" sz="3600" dirty="0" smtClean="0">
                <a:solidFill>
                  <a:schemeClr val="accent2"/>
                </a:solidFill>
                <a:latin typeface="Mrs Chocolat" pitchFamily="2" charset="0"/>
              </a:rPr>
              <a:t> : Comparer des fractions de dénominateurs différents</a:t>
            </a:r>
            <a:endParaRPr lang="fr-FR" sz="3600" dirty="0"/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Pour comparer deux fractions, il faut quelquefois les </a:t>
            </a:r>
            <a:r>
              <a:rPr lang="fr-FR" sz="2000" b="1" dirty="0" smtClean="0">
                <a:solidFill>
                  <a:schemeClr val="accent2"/>
                </a:solidFill>
              </a:rPr>
              <a:t>mettre sous le même dénominateur</a:t>
            </a:r>
            <a:r>
              <a:rPr lang="fr-FR" sz="2000" dirty="0" smtClean="0"/>
              <a:t>, en utilisant les </a:t>
            </a:r>
            <a:r>
              <a:rPr lang="fr-FR" sz="2000" b="1" dirty="0" smtClean="0">
                <a:solidFill>
                  <a:schemeClr val="accent2"/>
                </a:solidFill>
              </a:rPr>
              <a:t>équivalences entre les fractions.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539552" y="2532628"/>
                <a:ext cx="8064896" cy="1507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Comparons par exemple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8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FR" sz="2800" b="0" i="1" dirty="0" smtClean="0">
                        <a:latin typeface="Cambria Math"/>
                      </a:rPr>
                      <m:t>  </m:t>
                    </m:r>
                  </m:oMath>
                </a14:m>
                <a:r>
                  <a:rPr lang="fr-FR" dirty="0" smtClean="0"/>
                  <a:t>et</a:t>
                </a:r>
                <a:r>
                  <a:rPr lang="fr-FR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dirty="0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800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800" dirty="0" smtClean="0"/>
                  <a:t>.</a:t>
                </a:r>
              </a:p>
              <a:p>
                <a:r>
                  <a:rPr lang="fr-FR" dirty="0" smtClean="0"/>
                  <a:t> Je transforme</a:t>
                </a:r>
                <a:r>
                  <a:rPr lang="fr-FR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4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dirty="0" smtClean="0"/>
                  <a:t> en un nombre de quarts :  </a:t>
                </a: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32628"/>
                <a:ext cx="8064896" cy="1507079"/>
              </a:xfrm>
              <a:prstGeom prst="rect">
                <a:avLst/>
              </a:prstGeom>
              <a:blipFill rotWithShape="1">
                <a:blip r:embed="rId2"/>
                <a:stretch>
                  <a:fillRect l="-6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145" y="4019015"/>
            <a:ext cx="18573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19014"/>
            <a:ext cx="18573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cteurs 2"/>
          <p:cNvSpPr/>
          <p:nvPr/>
        </p:nvSpPr>
        <p:spPr>
          <a:xfrm>
            <a:off x="5176651" y="4149080"/>
            <a:ext cx="1800200" cy="1741408"/>
          </a:xfrm>
          <a:prstGeom prst="pie">
            <a:avLst>
              <a:gd name="adj1" fmla="val 5423549"/>
              <a:gd name="adj2" fmla="val 1620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9" name="Connecteur droit 8"/>
          <p:cNvCxnSpPr>
            <a:endCxn id="6" idx="3"/>
          </p:cNvCxnSpPr>
          <p:nvPr/>
        </p:nvCxnSpPr>
        <p:spPr>
          <a:xfrm>
            <a:off x="2051720" y="5023903"/>
            <a:ext cx="188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5119476" y="5023903"/>
            <a:ext cx="18573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85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2"/>
                </a:solidFill>
                <a:latin typeface="Mrs Chocolat" pitchFamily="2" charset="0"/>
              </a:rPr>
              <a:t>Vers la 6</a:t>
            </a:r>
            <a:r>
              <a:rPr lang="fr-FR" sz="3600" baseline="30000" dirty="0" smtClean="0">
                <a:solidFill>
                  <a:schemeClr val="accent2"/>
                </a:solidFill>
                <a:latin typeface="Mrs Chocolat" pitchFamily="2" charset="0"/>
              </a:rPr>
              <a:t>ème</a:t>
            </a:r>
            <a:r>
              <a:rPr lang="fr-FR" sz="3600" dirty="0" smtClean="0">
                <a:solidFill>
                  <a:schemeClr val="accent2"/>
                </a:solidFill>
                <a:latin typeface="Mrs Chocolat" pitchFamily="2" charset="0"/>
              </a:rPr>
              <a:t> : Comparer des fractions de dénominateurs différents</a:t>
            </a:r>
            <a:endParaRPr lang="fr-FR" sz="3600" dirty="0"/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smtClean="0"/>
              <a:t>Pour comparer deux fractions, il faut quelquefois les </a:t>
            </a:r>
            <a:r>
              <a:rPr lang="fr-FR" sz="2000" b="1" smtClean="0">
                <a:solidFill>
                  <a:schemeClr val="accent2"/>
                </a:solidFill>
              </a:rPr>
              <a:t>mettre sous le même dénominateur</a:t>
            </a:r>
            <a:r>
              <a:rPr lang="fr-FR" sz="2000" smtClean="0"/>
              <a:t>, en utilisant les </a:t>
            </a:r>
            <a:r>
              <a:rPr lang="fr-FR" sz="2000" b="1" smtClean="0">
                <a:solidFill>
                  <a:schemeClr val="accent2"/>
                </a:solidFill>
              </a:rPr>
              <a:t>équivalences entre les fractions.</a:t>
            </a:r>
            <a:endParaRPr lang="fr-FR" sz="2000" b="1" dirty="0" smtClean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539552" y="2532628"/>
                <a:ext cx="8064896" cy="1507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Comparons par exemple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8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FR" sz="2800" b="0" i="1" dirty="0" smtClean="0">
                        <a:latin typeface="Cambria Math"/>
                      </a:rPr>
                      <m:t>  </m:t>
                    </m:r>
                  </m:oMath>
                </a14:m>
                <a:r>
                  <a:rPr lang="fr-FR" dirty="0" smtClean="0"/>
                  <a:t>et</a:t>
                </a:r>
                <a:r>
                  <a:rPr lang="fr-FR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dirty="0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800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800" dirty="0" smtClean="0"/>
                  <a:t>.</a:t>
                </a:r>
              </a:p>
              <a:p>
                <a:r>
                  <a:rPr lang="fr-FR" dirty="0" smtClean="0"/>
                  <a:t> Je transforme</a:t>
                </a:r>
                <a:r>
                  <a:rPr lang="fr-FR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4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dirty="0" smtClean="0"/>
                  <a:t> en un nombre de quarts :  </a:t>
                </a: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32628"/>
                <a:ext cx="8064896" cy="1507079"/>
              </a:xfrm>
              <a:prstGeom prst="rect">
                <a:avLst/>
              </a:prstGeom>
              <a:blipFill rotWithShape="1">
                <a:blip r:embed="rId2"/>
                <a:stretch>
                  <a:fillRect l="-6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/>
          <p:cNvSpPr txBox="1"/>
          <p:nvPr/>
        </p:nvSpPr>
        <p:spPr>
          <a:xfrm>
            <a:off x="5093634" y="3456206"/>
            <a:ext cx="780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 smtClean="0"/>
              <a:t>3</a:t>
            </a:r>
          </a:p>
          <a:p>
            <a:r>
              <a:rPr lang="fr-FR" sz="3200" dirty="0"/>
              <a:t>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223773" y="3503431"/>
            <a:ext cx="780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3200" u="sng" dirty="0" smtClean="0"/>
              <a:t>…</a:t>
            </a:r>
            <a:r>
              <a:rPr lang="fr-FR" sz="3200" u="sng" dirty="0" smtClean="0"/>
              <a:t>.</a:t>
            </a:r>
          </a:p>
          <a:p>
            <a:r>
              <a:rPr lang="fr-FR" sz="3200" dirty="0" smtClean="0"/>
              <a:t>4</a:t>
            </a:r>
            <a:endParaRPr lang="fr-FR" sz="3200" dirty="0"/>
          </a:p>
        </p:txBody>
      </p:sp>
      <p:sp>
        <p:nvSpPr>
          <p:cNvPr id="8" name="Flèche courbée vers le bas 7"/>
          <p:cNvSpPr/>
          <p:nvPr/>
        </p:nvSpPr>
        <p:spPr>
          <a:xfrm>
            <a:off x="5194865" y="3113843"/>
            <a:ext cx="1358258" cy="403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Flèche courbée vers le bas 8"/>
          <p:cNvSpPr/>
          <p:nvPr/>
        </p:nvSpPr>
        <p:spPr>
          <a:xfrm flipV="1">
            <a:off x="5168336" y="4456480"/>
            <a:ext cx="1358258" cy="38477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648442" y="4889372"/>
            <a:ext cx="1150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x2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5648441" y="2737044"/>
            <a:ext cx="1150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x2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289306" y="3432851"/>
            <a:ext cx="914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6</a:t>
            </a:r>
            <a:endParaRPr lang="fr-F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691952" y="4841251"/>
                <a:ext cx="8064896" cy="2031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Il n’y a plus qu’à comparer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dirty="0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fr-FR" sz="2800" b="0" i="1" dirty="0" smtClean="0">
                            <a:latin typeface="Cambria Math" charset="0"/>
                          </a:rPr>
                          <m:t>4</m:t>
                        </m:r>
                      </m:den>
                    </m:f>
                    <m:r>
                      <a:rPr lang="fr-FR" sz="2800" b="0" i="1" dirty="0" smtClean="0">
                        <a:latin typeface="Cambria Math"/>
                      </a:rPr>
                      <m:t>  </m:t>
                    </m:r>
                  </m:oMath>
                </a14:m>
                <a:r>
                  <a:rPr lang="fr-FR" dirty="0" smtClean="0"/>
                  <a:t>et</a:t>
                </a:r>
                <a:r>
                  <a:rPr lang="fr-FR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dirty="0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800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800" dirty="0" smtClean="0"/>
                  <a:t>.</a:t>
                </a:r>
              </a:p>
              <a:p>
                <a:endParaRPr lang="fr-FR" sz="2800" dirty="0"/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fr-FR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dirty="0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fr-FR" sz="2800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fr-FR" sz="2800" b="0" i="1" dirty="0" smtClean="0">
                        <a:latin typeface="Cambria Math"/>
                      </a:rPr>
                      <m:t>  </m:t>
                    </m:r>
                  </m:oMath>
                </a14:m>
                <a:r>
                  <a:rPr lang="fr-FR" sz="2800" dirty="0" smtClean="0"/>
                  <a:t>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dirty="0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800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fr-FR" sz="2800" dirty="0" smtClean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952" y="4841251"/>
                <a:ext cx="8064896" cy="2031069"/>
              </a:xfrm>
              <a:prstGeom prst="rect">
                <a:avLst/>
              </a:prstGeom>
              <a:blipFill rotWithShape="0">
                <a:blip r:embed="rId3"/>
                <a:stretch>
                  <a:fillRect l="-6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075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fr-FR" dirty="0" smtClean="0"/>
              <a:t>En résumé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1412776"/>
            <a:ext cx="8364094" cy="457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04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367430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FF3399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numération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à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comparer des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fractions</a:t>
            </a:r>
            <a:r>
              <a:rPr lang="fr-FR" b="1" dirty="0" smtClean="0">
                <a:solidFill>
                  <a:srgbClr val="FFFF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Comparer des </a:t>
            </a:r>
            <a:r>
              <a:rPr lang="fr-FR" dirty="0" smtClean="0">
                <a:solidFill>
                  <a:srgbClr val="FF0000"/>
                </a:solidFill>
              </a:rPr>
              <a:t>fractions</a:t>
            </a:r>
            <a:endParaRPr lang="fr-FR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1"/>
                <a:ext cx="8435280" cy="110872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just">
                  <a:buNone/>
                </a:pPr>
                <a:r>
                  <a:rPr lang="fr-FR" sz="2800" dirty="0" smtClean="0"/>
                  <a:t>Si le numérateur &lt; dénominateur, alors la fraction est &lt;1.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8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800" dirty="0" smtClean="0"/>
                  <a:t> &lt; 1		</a:t>
                </a:r>
                <a:r>
                  <a:rPr lang="fr-FR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8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fr-FR" sz="2800" dirty="0"/>
                  <a:t> &lt; </a:t>
                </a:r>
                <a:r>
                  <a:rPr lang="fr-FR" sz="2800" dirty="0" smtClean="0"/>
                  <a:t>1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fr-FR" sz="28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sz="2800" dirty="0"/>
                  <a:t> &lt; 1		</a:t>
                </a:r>
                <a:r>
                  <a:rPr lang="fr-FR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800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fr-FR" sz="2800" dirty="0"/>
                  <a:t> &lt; </a:t>
                </a:r>
                <a:r>
                  <a:rPr lang="fr-FR" sz="2800" dirty="0" smtClean="0"/>
                  <a:t>1		1</a:t>
                </a:r>
                <a:endParaRPr lang="fr-FR" sz="2800" dirty="0"/>
              </a:p>
              <a:p>
                <a:pPr marL="0" indent="0" algn="just">
                  <a:buNone/>
                </a:pPr>
                <a:endParaRPr lang="fr-FR" sz="2800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1"/>
                <a:ext cx="8435280" cy="1108720"/>
              </a:xfrm>
              <a:blipFill rotWithShape="1">
                <a:blip r:embed="rId2"/>
                <a:stretch>
                  <a:fillRect l="-1228" t="-8287" b="-497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708920"/>
            <a:ext cx="1063377" cy="92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708920"/>
            <a:ext cx="1007575" cy="935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lipse 3"/>
          <p:cNvSpPr/>
          <p:nvPr/>
        </p:nvSpPr>
        <p:spPr>
          <a:xfrm>
            <a:off x="7339880" y="2708920"/>
            <a:ext cx="864096" cy="864096"/>
          </a:xfrm>
          <a:prstGeom prst="ellipse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708920"/>
            <a:ext cx="1088559" cy="930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708920"/>
            <a:ext cx="1008112" cy="93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Espace réservé du contenu 2"/>
              <p:cNvSpPr txBox="1">
                <a:spLocks/>
              </p:cNvSpPr>
              <p:nvPr/>
            </p:nvSpPr>
            <p:spPr>
              <a:xfrm>
                <a:off x="323528" y="3977209"/>
                <a:ext cx="8435280" cy="11087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Font typeface="Arial" panose="020B0604020202020204" pitchFamily="34" charset="0"/>
                  <a:buNone/>
                </a:pPr>
                <a:r>
                  <a:rPr lang="fr-FR" sz="2800" dirty="0" smtClean="0"/>
                  <a:t>Si le numérateur = dénominateur, alors la fraction est = 1.</a:t>
                </a:r>
              </a:p>
              <a:p>
                <a:pPr marL="0" indent="0" algn="just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8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800" dirty="0" smtClean="0"/>
                  <a:t> </a:t>
                </a:r>
                <a:r>
                  <a:rPr lang="fr-FR" sz="2800" dirty="0" smtClean="0"/>
                  <a:t>= </a:t>
                </a:r>
                <a:r>
                  <a:rPr lang="fr-FR" sz="2800" dirty="0" smtClean="0"/>
                  <a:t>1		</a:t>
                </a:r>
                <a:r>
                  <a:rPr lang="fr-FR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80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fr-FR" sz="2800" dirty="0"/>
                  <a:t> </a:t>
                </a:r>
                <a:r>
                  <a:rPr lang="fr-FR" sz="2800" dirty="0" smtClean="0"/>
                  <a:t>= </a:t>
                </a:r>
                <a:r>
                  <a:rPr lang="fr-FR" sz="2800" dirty="0" smtClean="0"/>
                  <a:t>1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280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sz="2800" dirty="0"/>
                  <a:t> </a:t>
                </a:r>
                <a:r>
                  <a:rPr lang="fr-FR" sz="2800" dirty="0" smtClean="0"/>
                  <a:t>= </a:t>
                </a:r>
                <a:r>
                  <a:rPr lang="fr-FR" sz="2800" dirty="0"/>
                  <a:t>1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fr-FR" sz="280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fr-FR" sz="2800" dirty="0"/>
                  <a:t> </a:t>
                </a:r>
                <a:r>
                  <a:rPr lang="fr-FR" sz="2800" dirty="0" smtClean="0"/>
                  <a:t>= </a:t>
                </a:r>
                <a:r>
                  <a:rPr lang="fr-FR" sz="2800" dirty="0" smtClean="0"/>
                  <a:t>1		1</a:t>
                </a:r>
                <a:endParaRPr lang="fr-FR" sz="2800" dirty="0"/>
              </a:p>
              <a:p>
                <a:pPr marL="0" indent="0" algn="just">
                  <a:buFont typeface="Arial" panose="020B0604020202020204" pitchFamily="34" charset="0"/>
                  <a:buNone/>
                </a:pPr>
                <a:endParaRPr lang="fr-FR" sz="2800" dirty="0"/>
              </a:p>
            </p:txBody>
          </p:sp>
        </mc:Choice>
        <mc:Fallback>
          <p:sp>
            <p:nvSpPr>
              <p:cNvPr id="10" name="Espace réservé du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977209"/>
                <a:ext cx="8435280" cy="1108720"/>
              </a:xfrm>
              <a:prstGeom prst="rect">
                <a:avLst/>
              </a:prstGeom>
              <a:blipFill rotWithShape="1">
                <a:blip r:embed="rId7"/>
                <a:stretch>
                  <a:fillRect l="-1228" t="-8242" b="-49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Ellipse 12"/>
          <p:cNvSpPr/>
          <p:nvPr/>
        </p:nvSpPr>
        <p:spPr>
          <a:xfrm>
            <a:off x="7411888" y="5085928"/>
            <a:ext cx="864096" cy="864096"/>
          </a:xfrm>
          <a:prstGeom prst="ellipse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053082"/>
            <a:ext cx="1044327" cy="92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069805"/>
            <a:ext cx="1092912" cy="937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500" y="5034349"/>
            <a:ext cx="1092340" cy="948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313" y="5095636"/>
            <a:ext cx="971935" cy="9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93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0" grpId="0" build="p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Comparer des </a:t>
            </a:r>
            <a:r>
              <a:rPr lang="fr-FR" dirty="0" smtClean="0">
                <a:solidFill>
                  <a:srgbClr val="FF0000"/>
                </a:solidFill>
              </a:rPr>
              <a:t>fractions</a:t>
            </a:r>
            <a:endParaRPr lang="fr-FR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1"/>
                <a:ext cx="8435280" cy="110872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just">
                  <a:buNone/>
                </a:pPr>
                <a:r>
                  <a:rPr lang="fr-FR" sz="2800" dirty="0" smtClean="0"/>
                  <a:t>Si le numérateur &gt; dénominateur, alors la fraction est &gt;1.</a:t>
                </a:r>
              </a:p>
              <a:p>
                <a:pPr marL="0" indent="0" algn="just">
                  <a:buNone/>
                </a:pPr>
                <a:r>
                  <a:rPr lang="fr-FR" sz="2800" dirty="0" smtClean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28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2800" dirty="0" smtClean="0"/>
                  <a:t> &gt; 1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fr-FR" sz="2800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fr-FR" sz="2800" dirty="0"/>
                  <a:t> </a:t>
                </a:r>
                <a:r>
                  <a:rPr lang="fr-FR" sz="2800" dirty="0" smtClean="0"/>
                  <a:t>&gt; </a:t>
                </a:r>
                <a:r>
                  <a:rPr lang="fr-FR" sz="2800" dirty="0"/>
                  <a:t>1		</a:t>
                </a:r>
                <a:r>
                  <a:rPr lang="fr-FR" sz="2800" dirty="0"/>
                  <a:t> </a:t>
                </a:r>
                <a:r>
                  <a:rPr lang="fr-FR" sz="2800" dirty="0" smtClean="0"/>
                  <a:t>	1</a:t>
                </a:r>
                <a:endParaRPr lang="fr-FR" sz="2800" dirty="0"/>
              </a:p>
              <a:p>
                <a:pPr marL="0" indent="0" algn="just">
                  <a:buNone/>
                </a:pPr>
                <a:endParaRPr lang="fr-FR" sz="2800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1"/>
                <a:ext cx="8435280" cy="1108720"/>
              </a:xfrm>
              <a:blipFill rotWithShape="1">
                <a:blip r:embed="rId2"/>
                <a:stretch>
                  <a:fillRect l="-1228" t="-8287" b="-442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439019">
            <a:off x="4306451" y="2680397"/>
            <a:ext cx="1063377" cy="92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lipse 3"/>
          <p:cNvSpPr/>
          <p:nvPr/>
        </p:nvSpPr>
        <p:spPr>
          <a:xfrm>
            <a:off x="6475784" y="2737443"/>
            <a:ext cx="864096" cy="864096"/>
          </a:xfrm>
          <a:prstGeom prst="ellipse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92052" y="2708920"/>
            <a:ext cx="1008112" cy="93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83" y="2680397"/>
            <a:ext cx="1035917" cy="963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698306"/>
            <a:ext cx="963709" cy="93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Espace réservé du contenu 2"/>
              <p:cNvSpPr txBox="1">
                <a:spLocks/>
              </p:cNvSpPr>
              <p:nvPr/>
            </p:nvSpPr>
            <p:spPr>
              <a:xfrm>
                <a:off x="305483" y="4221088"/>
                <a:ext cx="8435280" cy="86409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800" dirty="0" smtClean="0"/>
                  <a:t>On peut donc facilement comparer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fr-FR" sz="28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sz="2800" dirty="0" smtClean="0"/>
                  <a:t> 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8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800" dirty="0" smtClean="0"/>
                  <a:t> </a:t>
                </a:r>
                <a:endParaRPr lang="fr-FR" sz="2800" dirty="0"/>
              </a:p>
              <a:p>
                <a:pPr marL="0" indent="0" algn="just">
                  <a:buFont typeface="Arial" panose="020B0604020202020204" pitchFamily="34" charset="0"/>
                  <a:buNone/>
                </a:pPr>
                <a:endParaRPr lang="fr-FR" sz="2800" dirty="0"/>
              </a:p>
            </p:txBody>
          </p:sp>
        </mc:Choice>
        <mc:Fallback>
          <p:sp>
            <p:nvSpPr>
              <p:cNvPr id="17" name="Espace réservé du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483" y="4221088"/>
                <a:ext cx="8435280" cy="864096"/>
              </a:xfrm>
              <a:prstGeom prst="rect">
                <a:avLst/>
              </a:prstGeom>
              <a:blipFill rotWithShape="1">
                <a:blip r:embed="rId7"/>
                <a:stretch>
                  <a:fillRect l="-14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Espace réservé du contenu 2"/>
              <p:cNvSpPr txBox="1">
                <a:spLocks/>
              </p:cNvSpPr>
              <p:nvPr/>
            </p:nvSpPr>
            <p:spPr>
              <a:xfrm>
                <a:off x="457883" y="5085184"/>
                <a:ext cx="3033997" cy="86409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fr-FR" sz="28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sz="2800" dirty="0" smtClean="0"/>
                  <a:t> &lt; 1 et …</a:t>
                </a:r>
                <a:endParaRPr lang="fr-FR" sz="2800" dirty="0"/>
              </a:p>
            </p:txBody>
          </p:sp>
        </mc:Choice>
        <mc:Fallback>
          <p:sp>
            <p:nvSpPr>
              <p:cNvPr id="18" name="Espace réservé du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83" y="5085184"/>
                <a:ext cx="3033997" cy="86409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Espace réservé du contenu 2"/>
              <p:cNvSpPr txBox="1">
                <a:spLocks/>
              </p:cNvSpPr>
              <p:nvPr/>
            </p:nvSpPr>
            <p:spPr>
              <a:xfrm>
                <a:off x="4067944" y="5013176"/>
                <a:ext cx="1658111" cy="86409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4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fr-FR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sz="4000" dirty="0" smtClean="0">
                    <a:solidFill>
                      <a:srgbClr val="FF0000"/>
                    </a:solidFill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4000" dirty="0" smtClean="0">
                    <a:solidFill>
                      <a:srgbClr val="FF0000"/>
                    </a:solidFill>
                  </a:rPr>
                  <a:t> </a:t>
                </a:r>
                <a:endParaRPr lang="fr-FR" sz="4000" dirty="0">
                  <a:solidFill>
                    <a:srgbClr val="FF0000"/>
                  </a:solidFill>
                </a:endParaRPr>
              </a:p>
              <a:p>
                <a:pPr marL="0" indent="0" algn="just">
                  <a:buFont typeface="Arial" panose="020B0604020202020204" pitchFamily="34" charset="0"/>
                  <a:buNone/>
                </a:pPr>
                <a:endParaRPr lang="fr-FR" sz="4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9" name="Espace réservé du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013176"/>
                <a:ext cx="1658111" cy="864096"/>
              </a:xfrm>
              <a:prstGeom prst="rect">
                <a:avLst/>
              </a:prstGeom>
              <a:blipFill rotWithShape="1">
                <a:blip r:embed="rId9"/>
                <a:stretch>
                  <a:fillRect b="-2605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Espace réservé du contenu 2"/>
              <p:cNvSpPr txBox="1">
                <a:spLocks/>
              </p:cNvSpPr>
              <p:nvPr/>
            </p:nvSpPr>
            <p:spPr>
              <a:xfrm>
                <a:off x="1974881" y="5085184"/>
                <a:ext cx="1926845" cy="86409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800" dirty="0" smtClean="0"/>
                  <a:t> &gt; 1 alors… </a:t>
                </a:r>
                <a:endParaRPr lang="fr-FR" sz="2800" dirty="0"/>
              </a:p>
              <a:p>
                <a:pPr marL="0" indent="0" algn="just">
                  <a:buFont typeface="Arial" panose="020B0604020202020204" pitchFamily="34" charset="0"/>
                  <a:buNone/>
                </a:pPr>
                <a:endParaRPr lang="fr-FR" sz="2800" dirty="0"/>
              </a:p>
            </p:txBody>
          </p:sp>
        </mc:Choice>
        <mc:Fallback>
          <p:sp>
            <p:nvSpPr>
              <p:cNvPr id="20" name="Espace réservé du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4881" y="5085184"/>
                <a:ext cx="1926845" cy="864096"/>
              </a:xfrm>
              <a:prstGeom prst="rect">
                <a:avLst/>
              </a:prstGeom>
              <a:blipFill rotWithShape="1">
                <a:blip r:embed="rId10"/>
                <a:stretch>
                  <a:fillRect r="-37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630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Comparer des fractions de même dénominateur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Si deux fractions ont un </a:t>
            </a:r>
            <a:r>
              <a:rPr lang="fr-FR" b="1" dirty="0" smtClean="0">
                <a:solidFill>
                  <a:srgbClr val="0070C0"/>
                </a:solidFill>
              </a:rPr>
              <a:t>même dénominateur</a:t>
            </a:r>
            <a:r>
              <a:rPr lang="fr-FR" dirty="0" smtClean="0"/>
              <a:t>, la plus grande est celle qui a le </a:t>
            </a:r>
            <a:r>
              <a:rPr lang="fr-FR" b="1" dirty="0" smtClean="0">
                <a:solidFill>
                  <a:srgbClr val="0070C0"/>
                </a:solidFill>
              </a:rPr>
              <a:t>plus grand numérateur</a:t>
            </a:r>
            <a:r>
              <a:rPr lang="fr-FR" dirty="0" smtClean="0"/>
              <a:t>.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2314958" y="3055825"/>
                <a:ext cx="6120680" cy="15286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6600" dirty="0" smtClean="0"/>
                  <a:t> 		?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fr-FR" sz="6600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958" y="3055825"/>
                <a:ext cx="6120680" cy="1528624"/>
              </a:xfrm>
              <a:prstGeom prst="rect">
                <a:avLst/>
              </a:prstGeom>
              <a:blipFill rotWithShape="1">
                <a:blip r:embed="rId2"/>
                <a:stretch>
                  <a:fillRect b="-175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722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Comparer des fractions de même dénominateur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Si deux fractions ont un </a:t>
            </a:r>
            <a:r>
              <a:rPr lang="fr-FR" b="1" dirty="0" smtClean="0">
                <a:solidFill>
                  <a:srgbClr val="0070C0"/>
                </a:solidFill>
              </a:rPr>
              <a:t>même dénominateur</a:t>
            </a:r>
            <a:r>
              <a:rPr lang="fr-FR" dirty="0" smtClean="0"/>
              <a:t>, la plus grande est celle qui a le </a:t>
            </a:r>
            <a:r>
              <a:rPr lang="fr-FR" b="1" dirty="0" smtClean="0">
                <a:solidFill>
                  <a:srgbClr val="0070C0"/>
                </a:solidFill>
              </a:rPr>
              <a:t>plus grand numérateur</a:t>
            </a:r>
            <a:r>
              <a:rPr lang="fr-FR" dirty="0" smtClean="0"/>
              <a:t>.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2314958" y="3055825"/>
                <a:ext cx="6120680" cy="15286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6600" dirty="0" smtClean="0"/>
                  <a:t> 		?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fr-FR" sz="6600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958" y="3055825"/>
                <a:ext cx="6120680" cy="1528624"/>
              </a:xfrm>
              <a:prstGeom prst="rect">
                <a:avLst/>
              </a:prstGeom>
              <a:blipFill rotWithShape="1">
                <a:blip r:embed="rId2"/>
                <a:stretch>
                  <a:fillRect b="-175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e 8"/>
          <p:cNvGrpSpPr/>
          <p:nvPr/>
        </p:nvGrpSpPr>
        <p:grpSpPr>
          <a:xfrm>
            <a:off x="1487416" y="4770058"/>
            <a:ext cx="1716434" cy="1794893"/>
            <a:chOff x="1487415" y="4362450"/>
            <a:chExt cx="1716434" cy="179489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7415" y="4362450"/>
              <a:ext cx="1704663" cy="1767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Secteurs 7"/>
            <p:cNvSpPr/>
            <p:nvPr/>
          </p:nvSpPr>
          <p:spPr>
            <a:xfrm rot="16200000">
              <a:off x="1485518" y="4439012"/>
              <a:ext cx="1720230" cy="1716432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598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Comparer des fractions de même dénominateur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Si deux fractions ont un </a:t>
            </a:r>
            <a:r>
              <a:rPr lang="fr-FR" b="1" dirty="0" smtClean="0">
                <a:solidFill>
                  <a:srgbClr val="0070C0"/>
                </a:solidFill>
              </a:rPr>
              <a:t>même dénominateur</a:t>
            </a:r>
            <a:r>
              <a:rPr lang="fr-FR" dirty="0" smtClean="0"/>
              <a:t>, la plus grande est celle qui a le </a:t>
            </a:r>
            <a:r>
              <a:rPr lang="fr-FR" b="1" dirty="0" smtClean="0">
                <a:solidFill>
                  <a:srgbClr val="0070C0"/>
                </a:solidFill>
              </a:rPr>
              <a:t>plus grand numérateur</a:t>
            </a:r>
            <a:r>
              <a:rPr lang="fr-FR" dirty="0" smtClean="0"/>
              <a:t>.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2314958" y="3055825"/>
                <a:ext cx="6120680" cy="15286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6600" dirty="0" smtClean="0"/>
                  <a:t> 		?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fr-FR" sz="6600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958" y="3055825"/>
                <a:ext cx="6120680" cy="1528624"/>
              </a:xfrm>
              <a:prstGeom prst="rect">
                <a:avLst/>
              </a:prstGeom>
              <a:blipFill rotWithShape="1">
                <a:blip r:embed="rId2"/>
                <a:stretch>
                  <a:fillRect b="-175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e 8"/>
          <p:cNvGrpSpPr/>
          <p:nvPr/>
        </p:nvGrpSpPr>
        <p:grpSpPr>
          <a:xfrm>
            <a:off x="1487416" y="4770058"/>
            <a:ext cx="1716434" cy="1794893"/>
            <a:chOff x="1487415" y="4362450"/>
            <a:chExt cx="1716434" cy="179489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7415" y="4362450"/>
              <a:ext cx="1704663" cy="1767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Secteurs 7"/>
            <p:cNvSpPr/>
            <p:nvPr/>
          </p:nvSpPr>
          <p:spPr>
            <a:xfrm rot="16200000">
              <a:off x="1485518" y="4439012"/>
              <a:ext cx="1720230" cy="1716432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567" y="4797152"/>
            <a:ext cx="1704663" cy="176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e 13"/>
          <p:cNvGrpSpPr/>
          <p:nvPr/>
        </p:nvGrpSpPr>
        <p:grpSpPr>
          <a:xfrm>
            <a:off x="7092280" y="4806483"/>
            <a:ext cx="1716434" cy="1794893"/>
            <a:chOff x="1487415" y="4362450"/>
            <a:chExt cx="1716434" cy="1794893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7415" y="4362450"/>
              <a:ext cx="1704663" cy="1767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Secteurs 15"/>
            <p:cNvSpPr/>
            <p:nvPr/>
          </p:nvSpPr>
          <p:spPr>
            <a:xfrm rot="16200000">
              <a:off x="1485518" y="4439012"/>
              <a:ext cx="1720230" cy="1716432"/>
            </a:xfrm>
            <a:prstGeom prst="pie">
              <a:avLst>
                <a:gd name="adj1" fmla="val 10753241"/>
                <a:gd name="adj2" fmla="val 540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324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Comparer des fractions de même dénominateur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Si deux fractions ont un </a:t>
            </a:r>
            <a:r>
              <a:rPr lang="fr-FR" b="1" dirty="0" smtClean="0">
                <a:solidFill>
                  <a:srgbClr val="0070C0"/>
                </a:solidFill>
              </a:rPr>
              <a:t>même dénominateur</a:t>
            </a:r>
            <a:r>
              <a:rPr lang="fr-FR" dirty="0" smtClean="0"/>
              <a:t>, la plus grande est celle qui a le </a:t>
            </a:r>
            <a:r>
              <a:rPr lang="fr-FR" b="1" dirty="0" smtClean="0">
                <a:solidFill>
                  <a:srgbClr val="0070C0"/>
                </a:solidFill>
              </a:rPr>
              <a:t>plus grand numérateur</a:t>
            </a:r>
            <a:r>
              <a:rPr lang="fr-FR" dirty="0" smtClean="0"/>
              <a:t>.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2314958" y="3055825"/>
                <a:ext cx="6120680" cy="15286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6600" dirty="0" smtClean="0"/>
                  <a:t> 		&lt;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fr-FR" sz="6600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958" y="3055825"/>
                <a:ext cx="6120680" cy="1528624"/>
              </a:xfrm>
              <a:prstGeom prst="rect">
                <a:avLst/>
              </a:prstGeom>
              <a:blipFill rotWithShape="1">
                <a:blip r:embed="rId2"/>
                <a:stretch>
                  <a:fillRect b="-175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e 8"/>
          <p:cNvGrpSpPr/>
          <p:nvPr/>
        </p:nvGrpSpPr>
        <p:grpSpPr>
          <a:xfrm>
            <a:off x="1487416" y="4770058"/>
            <a:ext cx="1716434" cy="1794893"/>
            <a:chOff x="1487415" y="4362450"/>
            <a:chExt cx="1716434" cy="179489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7415" y="4362450"/>
              <a:ext cx="1704663" cy="1767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Secteurs 7"/>
            <p:cNvSpPr/>
            <p:nvPr/>
          </p:nvSpPr>
          <p:spPr>
            <a:xfrm rot="16200000">
              <a:off x="1485518" y="4439012"/>
              <a:ext cx="1720230" cy="1716432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567" y="4797152"/>
            <a:ext cx="1704663" cy="176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3923928" y="5080886"/>
            <a:ext cx="1044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/>
              <a:t>&lt;</a:t>
            </a:r>
          </a:p>
        </p:txBody>
      </p:sp>
      <p:grpSp>
        <p:nvGrpSpPr>
          <p:cNvPr id="14" name="Groupe 13"/>
          <p:cNvGrpSpPr/>
          <p:nvPr/>
        </p:nvGrpSpPr>
        <p:grpSpPr>
          <a:xfrm>
            <a:off x="7092280" y="4806483"/>
            <a:ext cx="1716434" cy="1794893"/>
            <a:chOff x="1487415" y="4362450"/>
            <a:chExt cx="1716434" cy="1794893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7415" y="4362450"/>
              <a:ext cx="1704663" cy="1767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Secteurs 15"/>
            <p:cNvSpPr/>
            <p:nvPr/>
          </p:nvSpPr>
          <p:spPr>
            <a:xfrm rot="16200000">
              <a:off x="1485518" y="4439012"/>
              <a:ext cx="1720230" cy="1716432"/>
            </a:xfrm>
            <a:prstGeom prst="pie">
              <a:avLst>
                <a:gd name="adj1" fmla="val 10753241"/>
                <a:gd name="adj2" fmla="val 540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571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exemples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fr-FR" sz="5400" b="0" i="1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5400" dirty="0" smtClean="0"/>
                  <a:t>		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FR" sz="5400" b="0" i="1" smtClean="0">
                        <a:latin typeface="Cambria Math"/>
                      </a:rPr>
                      <m:t>&gt;</m:t>
                    </m:r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fr-FR" sz="5400" b="0" dirty="0" smtClean="0"/>
              </a:p>
              <a:p>
                <a:pPr marL="0" indent="0" algn="ctr">
                  <a:buNone/>
                </a:pPr>
                <a:endParaRPr lang="fr-FR" sz="5400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fr-FR" sz="5400" b="0" i="1" smtClean="0">
                        <a:latin typeface="Cambria Math"/>
                      </a:rPr>
                      <m:t>&gt;</m:t>
                    </m:r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5400" dirty="0" smtClean="0"/>
                  <a:t>		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fr-FR" sz="5400" b="0" i="1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endParaRPr lang="fr-FR" sz="5400" dirty="0" smtClean="0"/>
              </a:p>
              <a:p>
                <a:pPr marL="0" indent="0">
                  <a:buNone/>
                </a:pPr>
                <a:endParaRPr lang="fr-FR" dirty="0" smtClean="0"/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964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641</Words>
  <Application>Microsoft Office PowerPoint</Application>
  <PresentationFormat>Affichage à l'écran (4:3)</PresentationFormat>
  <Paragraphs>77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Numération</vt:lpstr>
      <vt:lpstr>Aujourd’hui, nous allons travailler en numération. Nous allons apprendre à comparer des fractions.</vt:lpstr>
      <vt:lpstr>Comparer des fractions</vt:lpstr>
      <vt:lpstr>Comparer des fractions</vt:lpstr>
      <vt:lpstr>Comparer des fractions de même dénominateur</vt:lpstr>
      <vt:lpstr>Comparer des fractions de même dénominateur</vt:lpstr>
      <vt:lpstr>Comparer des fractions de même dénominateur</vt:lpstr>
      <vt:lpstr>Comparer des fractions de même dénominateur</vt:lpstr>
      <vt:lpstr>Quelques exemples</vt:lpstr>
      <vt:lpstr>Comparer des fractions de même numérateur</vt:lpstr>
      <vt:lpstr>Comparer des fractions de même numérateur</vt:lpstr>
      <vt:lpstr>Comparer des fractions de même numérateur</vt:lpstr>
      <vt:lpstr>Quelques exemples</vt:lpstr>
      <vt:lpstr>Vers la 6ème : Comparer des fractions de dénominateurs différents</vt:lpstr>
      <vt:lpstr>Vers la 6ème : Comparer des fractions de dénominateurs différents</vt:lpstr>
      <vt:lpstr>Vers la 6ème : Comparer des fractions de dénominateurs différents</vt:lpstr>
      <vt:lpstr>Vers la 6ème : Comparer des fractions de dénominateurs différents</vt:lpstr>
      <vt:lpstr>En résumé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79</cp:revision>
  <dcterms:created xsi:type="dcterms:W3CDTF">2020-05-20T07:22:41Z</dcterms:created>
  <dcterms:modified xsi:type="dcterms:W3CDTF">2021-03-04T11:05:32Z</dcterms:modified>
</cp:coreProperties>
</file>