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74" r:id="rId4"/>
    <p:sldId id="276" r:id="rId5"/>
    <p:sldId id="277" r:id="rId6"/>
    <p:sldId id="278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5"/>
    <p:restoredTop sz="94571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66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38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041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5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76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64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5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5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3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36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2C5AB-1D7F-4552-84C1-807C10E54129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51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683568" y="548680"/>
            <a:ext cx="7772400" cy="2118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Mesures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21471" y="3573016"/>
            <a:ext cx="67687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</a:rPr>
              <a:t>Les unités de contenance</a:t>
            </a:r>
            <a:endParaRPr lang="fr-FR" sz="6000" dirty="0">
              <a:solidFill>
                <a:schemeClr val="bg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899592" y="836712"/>
            <a:ext cx="1368152" cy="1368152"/>
          </a:xfrm>
          <a:prstGeom prst="ellipse">
            <a:avLst/>
          </a:pr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M6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80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7" name="Titre 3"/>
          <p:cNvSpPr txBox="1">
            <a:spLocks/>
          </p:cNvSpPr>
          <p:nvPr/>
        </p:nvSpPr>
        <p:spPr>
          <a:xfrm>
            <a:off x="539552" y="548680"/>
            <a:ext cx="8136904" cy="56166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b="1" dirty="0" smtClean="0">
                <a:solidFill>
                  <a:srgbClr val="00CC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mesures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b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</a:t>
            </a:r>
            <a:r>
              <a:rPr lang="fr-FR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</a:t>
            </a:r>
            <a:r>
              <a:rPr lang="fr-FR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unités de contenance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Nous allons également 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voir comment  </a:t>
            </a:r>
            <a:r>
              <a:rPr lang="fr-FR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effectuer des conversions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92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CC00"/>
                </a:solidFill>
              </a:rPr>
              <a:t>Les unités de longueur</a:t>
            </a:r>
            <a:r>
              <a:rPr lang="fr-FR" dirty="0" smtClean="0"/>
              <a:t>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2536305"/>
            <a:ext cx="8229600" cy="13247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 smtClean="0"/>
              <a:t>Les autres unités de mesure de contenance sont presque toutes situées par rapport au litre :</a:t>
            </a:r>
            <a:endParaRPr lang="fr-FR" b="1" dirty="0" smtClean="0">
              <a:solidFill>
                <a:srgbClr val="00B050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395536" y="1412776"/>
            <a:ext cx="8229600" cy="117234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3600" dirty="0" smtClean="0"/>
              <a:t>L’unité principale de mesure de contenance est </a:t>
            </a:r>
            <a:r>
              <a:rPr lang="fr-FR" sz="3600" dirty="0" smtClean="0">
                <a:solidFill>
                  <a:srgbClr val="FF0000"/>
                </a:solidFill>
              </a:rPr>
              <a:t>le litre (l).</a:t>
            </a:r>
            <a:endParaRPr lang="fr-FR" sz="36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395536" y="3861048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</a:t>
            </a:r>
            <a:r>
              <a:rPr lang="fr-FR" b="1" dirty="0" smtClean="0">
                <a:solidFill>
                  <a:srgbClr val="FF0000"/>
                </a:solidFill>
              </a:rPr>
              <a:t>mètre cube</a:t>
            </a:r>
            <a:r>
              <a:rPr lang="fr-FR" dirty="0">
                <a:solidFill>
                  <a:srgbClr val="FF0000"/>
                </a:solidFill>
              </a:rPr>
              <a:t> (m</a:t>
            </a:r>
            <a:r>
              <a:rPr lang="fr-FR" baseline="30000" dirty="0">
                <a:solidFill>
                  <a:srgbClr val="FF0000"/>
                </a:solidFill>
              </a:rPr>
              <a:t>3</a:t>
            </a:r>
            <a:r>
              <a:rPr lang="fr-FR" dirty="0" smtClean="0">
                <a:solidFill>
                  <a:srgbClr val="FF0000"/>
                </a:solidFill>
              </a:rPr>
              <a:t>) </a:t>
            </a:r>
            <a:r>
              <a:rPr lang="fr-FR" dirty="0" smtClean="0"/>
              <a:t>: c’est </a:t>
            </a:r>
            <a:r>
              <a:rPr lang="fr-FR" dirty="0" smtClean="0">
                <a:solidFill>
                  <a:srgbClr val="FF0000"/>
                </a:solidFill>
              </a:rPr>
              <a:t>mille</a:t>
            </a:r>
            <a:r>
              <a:rPr lang="fr-FR" dirty="0" smtClean="0"/>
              <a:t> litres </a:t>
            </a: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rgbClr val="FF0000"/>
                </a:solidFill>
              </a:rPr>
              <a:t>1 m</a:t>
            </a:r>
            <a:r>
              <a:rPr lang="fr-FR" baseline="30000" dirty="0" smtClean="0">
                <a:solidFill>
                  <a:srgbClr val="FF0000"/>
                </a:solidFill>
              </a:rPr>
              <a:t>3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=</a:t>
            </a:r>
            <a:r>
              <a:rPr lang="fr-FR" dirty="0" smtClean="0">
                <a:solidFill>
                  <a:srgbClr val="FF0000"/>
                </a:solidFill>
              </a:rPr>
              <a:t> 1 000 l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95536" y="4283804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l'</a:t>
            </a:r>
            <a:r>
              <a:rPr lang="fr-FR" b="1" dirty="0" smtClean="0">
                <a:solidFill>
                  <a:srgbClr val="FF0000"/>
                </a:solidFill>
              </a:rPr>
              <a:t>hecto</a:t>
            </a:r>
            <a:r>
              <a:rPr lang="fr-FR" dirty="0" smtClean="0">
                <a:solidFill>
                  <a:srgbClr val="FF0000"/>
                </a:solidFill>
              </a:rPr>
              <a:t>litre (hl) </a:t>
            </a:r>
            <a:r>
              <a:rPr lang="fr-FR" dirty="0" smtClean="0"/>
              <a:t>: c’est </a:t>
            </a:r>
            <a:r>
              <a:rPr lang="fr-FR" dirty="0" smtClean="0">
                <a:solidFill>
                  <a:srgbClr val="FF0000"/>
                </a:solidFill>
              </a:rPr>
              <a:t>cent</a:t>
            </a:r>
            <a:r>
              <a:rPr lang="fr-FR" dirty="0" smtClean="0"/>
              <a:t> litres </a:t>
            </a: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rgbClr val="FF0000"/>
                </a:solidFill>
              </a:rPr>
              <a:t>1 hl </a:t>
            </a:r>
            <a:r>
              <a:rPr lang="fr-FR" dirty="0" smtClean="0"/>
              <a:t>=</a:t>
            </a:r>
            <a:r>
              <a:rPr lang="fr-FR" dirty="0" smtClean="0">
                <a:solidFill>
                  <a:srgbClr val="FF0000"/>
                </a:solidFill>
              </a:rPr>
              <a:t> 100 l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95536" y="4715852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</a:t>
            </a:r>
            <a:r>
              <a:rPr lang="fr-FR" b="1" dirty="0" smtClean="0">
                <a:solidFill>
                  <a:srgbClr val="FF0000"/>
                </a:solidFill>
              </a:rPr>
              <a:t>déca</a:t>
            </a:r>
            <a:r>
              <a:rPr lang="fr-FR" dirty="0" smtClean="0">
                <a:solidFill>
                  <a:srgbClr val="FF0000"/>
                </a:solidFill>
              </a:rPr>
              <a:t>litre (dal) </a:t>
            </a:r>
            <a:r>
              <a:rPr lang="fr-FR" dirty="0" smtClean="0"/>
              <a:t>: c’est </a:t>
            </a:r>
            <a:r>
              <a:rPr lang="fr-FR" dirty="0" smtClean="0">
                <a:solidFill>
                  <a:srgbClr val="FF0000"/>
                </a:solidFill>
              </a:rPr>
              <a:t>dix</a:t>
            </a:r>
            <a:r>
              <a:rPr lang="fr-FR" dirty="0" smtClean="0"/>
              <a:t> litres </a:t>
            </a: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rgbClr val="FF0000"/>
                </a:solidFill>
              </a:rPr>
              <a:t>1 dal </a:t>
            </a:r>
            <a:r>
              <a:rPr lang="fr-FR" dirty="0" smtClean="0"/>
              <a:t>=</a:t>
            </a:r>
            <a:r>
              <a:rPr lang="fr-FR" dirty="0" smtClean="0">
                <a:solidFill>
                  <a:srgbClr val="FF0000"/>
                </a:solidFill>
              </a:rPr>
              <a:t> 10 l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95536" y="5157192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</a:t>
            </a:r>
            <a:r>
              <a:rPr lang="fr-FR" b="1" dirty="0" smtClean="0">
                <a:solidFill>
                  <a:srgbClr val="0000FF"/>
                </a:solidFill>
              </a:rPr>
              <a:t>déci</a:t>
            </a:r>
            <a:r>
              <a:rPr lang="fr-FR" dirty="0" smtClean="0">
                <a:solidFill>
                  <a:srgbClr val="0000FF"/>
                </a:solidFill>
              </a:rPr>
              <a:t>litre (dl) </a:t>
            </a:r>
            <a:r>
              <a:rPr lang="fr-FR" dirty="0" smtClean="0"/>
              <a:t>: c’est </a:t>
            </a:r>
            <a:r>
              <a:rPr lang="fr-FR" dirty="0" smtClean="0">
                <a:solidFill>
                  <a:srgbClr val="0000FF"/>
                </a:solidFill>
              </a:rPr>
              <a:t>dix fois plus petit </a:t>
            </a:r>
            <a:r>
              <a:rPr lang="fr-FR" dirty="0" smtClean="0"/>
              <a:t>que le litre </a:t>
            </a: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rgbClr val="0000FF"/>
                </a:solidFill>
              </a:rPr>
              <a:t>10 dl = 1 l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95536" y="5579948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</a:t>
            </a:r>
            <a:r>
              <a:rPr lang="fr-FR" b="1" dirty="0" smtClean="0">
                <a:solidFill>
                  <a:srgbClr val="0000FF"/>
                </a:solidFill>
              </a:rPr>
              <a:t>centi</a:t>
            </a:r>
            <a:r>
              <a:rPr lang="fr-FR" dirty="0" smtClean="0">
                <a:solidFill>
                  <a:srgbClr val="0000FF"/>
                </a:solidFill>
              </a:rPr>
              <a:t>litre (cl) </a:t>
            </a:r>
            <a:r>
              <a:rPr lang="fr-FR" dirty="0"/>
              <a:t>: </a:t>
            </a:r>
            <a:r>
              <a:rPr lang="fr-FR" dirty="0" smtClean="0"/>
              <a:t>c’est </a:t>
            </a:r>
            <a:r>
              <a:rPr lang="fr-FR" dirty="0" smtClean="0">
                <a:solidFill>
                  <a:srgbClr val="0000FF"/>
                </a:solidFill>
              </a:rPr>
              <a:t>cent fois </a:t>
            </a:r>
            <a:r>
              <a:rPr lang="fr-FR" dirty="0">
                <a:solidFill>
                  <a:srgbClr val="0000FF"/>
                </a:solidFill>
              </a:rPr>
              <a:t>plus petit </a:t>
            </a:r>
            <a:r>
              <a:rPr lang="fr-FR" dirty="0"/>
              <a:t>que le </a:t>
            </a:r>
            <a:r>
              <a:rPr lang="fr-FR" dirty="0" smtClean="0"/>
              <a:t>litre </a:t>
            </a: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rgbClr val="0000FF"/>
                </a:solidFill>
              </a:rPr>
              <a:t>100 cl </a:t>
            </a:r>
            <a:r>
              <a:rPr lang="fr-FR" dirty="0">
                <a:solidFill>
                  <a:srgbClr val="0000FF"/>
                </a:solidFill>
              </a:rPr>
              <a:t>= 1 </a:t>
            </a:r>
            <a:r>
              <a:rPr lang="fr-FR" dirty="0" smtClean="0">
                <a:solidFill>
                  <a:srgbClr val="0000FF"/>
                </a:solidFill>
              </a:rPr>
              <a:t>l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95536" y="6011996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</a:t>
            </a:r>
            <a:r>
              <a:rPr lang="fr-FR" b="1" dirty="0" smtClean="0">
                <a:solidFill>
                  <a:srgbClr val="0000FF"/>
                </a:solidFill>
              </a:rPr>
              <a:t>milli</a:t>
            </a:r>
            <a:r>
              <a:rPr lang="fr-FR" dirty="0" smtClean="0">
                <a:solidFill>
                  <a:srgbClr val="0000FF"/>
                </a:solidFill>
              </a:rPr>
              <a:t>litre (ml) </a:t>
            </a:r>
            <a:r>
              <a:rPr lang="fr-FR" dirty="0"/>
              <a:t>: c’est </a:t>
            </a:r>
            <a:r>
              <a:rPr lang="fr-FR" dirty="0" smtClean="0">
                <a:solidFill>
                  <a:srgbClr val="0000FF"/>
                </a:solidFill>
              </a:rPr>
              <a:t>mille </a:t>
            </a:r>
            <a:r>
              <a:rPr lang="fr-FR" dirty="0">
                <a:solidFill>
                  <a:srgbClr val="0000FF"/>
                </a:solidFill>
              </a:rPr>
              <a:t>fois plus petit </a:t>
            </a:r>
            <a:r>
              <a:rPr lang="fr-FR" dirty="0"/>
              <a:t>que le </a:t>
            </a:r>
            <a:r>
              <a:rPr lang="fr-FR" dirty="0" smtClean="0"/>
              <a:t>litre </a:t>
            </a:r>
            <a:r>
              <a:rPr lang="fr-FR" dirty="0"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rgbClr val="0000FF"/>
                </a:solidFill>
              </a:rPr>
              <a:t>1 000 ml= </a:t>
            </a:r>
            <a:r>
              <a:rPr lang="fr-FR" dirty="0">
                <a:solidFill>
                  <a:srgbClr val="0000FF"/>
                </a:solidFill>
              </a:rPr>
              <a:t>1 </a:t>
            </a:r>
            <a:r>
              <a:rPr lang="fr-FR" dirty="0" smtClean="0">
                <a:solidFill>
                  <a:srgbClr val="0000FF"/>
                </a:solidFill>
              </a:rPr>
              <a:t>l</a:t>
            </a:r>
            <a:endParaRPr lang="fr-FR" dirty="0">
              <a:solidFill>
                <a:srgbClr val="0000FF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964" y="3851756"/>
            <a:ext cx="432048" cy="432048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>
            <a:off x="7164288" y="3884855"/>
            <a:ext cx="18722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>
              <a:solidFill>
                <a:srgbClr val="FF0000"/>
              </a:solidFill>
            </a:endParaRPr>
          </a:p>
          <a:p>
            <a:r>
              <a:rPr lang="fr-FR" dirty="0" smtClean="0">
                <a:solidFill>
                  <a:srgbClr val="FF0000"/>
                </a:solidFill>
              </a:rPr>
              <a:t>Attention ! On ne dit pas kilolitre, mais mètre </a:t>
            </a:r>
            <a:r>
              <a:rPr lang="fr-FR" dirty="0">
                <a:solidFill>
                  <a:srgbClr val="FF0000"/>
                </a:solidFill>
              </a:rPr>
              <a:t>cube (m</a:t>
            </a:r>
            <a:r>
              <a:rPr lang="fr-FR" baseline="30000" dirty="0">
                <a:solidFill>
                  <a:srgbClr val="FF0000"/>
                </a:solidFill>
              </a:rPr>
              <a:t>3</a:t>
            </a:r>
            <a:r>
              <a:rPr lang="fr-FR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7206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4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00CC00"/>
                </a:solidFill>
                <a:latin typeface="Mrs Chocolat" pitchFamily="2" charset="0"/>
              </a:rPr>
              <a:t>Comment convertir des </a:t>
            </a:r>
            <a:r>
              <a:rPr lang="fr-FR" dirty="0" smtClean="0">
                <a:solidFill>
                  <a:srgbClr val="00CC00"/>
                </a:solidFill>
                <a:latin typeface="Mrs Chocolat" pitchFamily="2" charset="0"/>
              </a:rPr>
              <a:t>contenances ?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435280" cy="298092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fr-FR" sz="2800" dirty="0" smtClean="0"/>
          </a:p>
          <a:p>
            <a:pPr marL="0" indent="0" algn="just">
              <a:buNone/>
            </a:pPr>
            <a:endParaRPr lang="fr-FR" sz="2800" dirty="0"/>
          </a:p>
          <a:p>
            <a:pPr marL="0" indent="0" algn="just">
              <a:buNone/>
            </a:pPr>
            <a:endParaRPr lang="fr-FR" sz="2800" dirty="0" smtClean="0"/>
          </a:p>
          <a:p>
            <a:pPr marL="0" indent="0" algn="just">
              <a:buNone/>
            </a:pPr>
            <a:endParaRPr lang="fr-FR" sz="2800" dirty="0"/>
          </a:p>
          <a:p>
            <a:pPr marL="0" indent="0" algn="just">
              <a:buNone/>
            </a:pPr>
            <a:r>
              <a:rPr lang="fr-FR" sz="2800" dirty="0" smtClean="0"/>
              <a:t>Pour convertir des longueur, on utilise un tableau de conversion.</a:t>
            </a:r>
            <a:endParaRPr lang="fr-FR" sz="28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988183"/>
              </p:ext>
            </p:extLst>
          </p:nvPr>
        </p:nvGraphicFramePr>
        <p:xfrm>
          <a:off x="1763688" y="1628800"/>
          <a:ext cx="5976663" cy="1600028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53809"/>
                <a:gridCol w="853809"/>
                <a:gridCol w="853809"/>
                <a:gridCol w="853809"/>
                <a:gridCol w="853809"/>
                <a:gridCol w="853809"/>
                <a:gridCol w="853809"/>
              </a:tblGrid>
              <a:tr h="401938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m</a:t>
                      </a:r>
                      <a:r>
                        <a:rPr lang="fr-FR" sz="1800" u="none" strike="noStrike" kern="120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3</a:t>
                      </a:r>
                      <a:endParaRPr lang="fr-FR" sz="1800" b="0" i="0" u="none" strike="noStrike" kern="1200" baseline="300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hl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dal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l</a:t>
                      </a:r>
                      <a:endParaRPr lang="fr-FR" sz="1800" b="1" i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</a:rPr>
                        <a:t>dl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0000FF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</a:rPr>
                        <a:t>cl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0000FF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</a:rPr>
                        <a:t>ml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0000FF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8090"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fr-FR" sz="1800" u="none" strike="noStrike" kern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fr-FR" sz="1800" u="none" strike="noStrike" kern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493511" y="4293096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B050"/>
                </a:solidFill>
              </a:rPr>
              <a:t>- Je veux convertir 26 l en cl.</a:t>
            </a:r>
            <a:endParaRPr lang="fr-FR" sz="2400" i="1" dirty="0">
              <a:solidFill>
                <a:srgbClr val="00B05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3511" y="4725144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B050"/>
                </a:solidFill>
              </a:rPr>
              <a:t>- Je rentre 26 l dans le tableau. Je mets bien le chiffre des unités dans la colonne des l.</a:t>
            </a:r>
            <a:endParaRPr lang="fr-FR" sz="2400" i="1" dirty="0">
              <a:solidFill>
                <a:srgbClr val="00B05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723352" y="2132856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2</a:t>
            </a:r>
            <a:endParaRPr lang="fr-FR" sz="2800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4587448" y="2132856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6</a:t>
            </a:r>
            <a:endParaRPr lang="fr-FR" sz="2800" i="1" dirty="0"/>
          </a:p>
        </p:txBody>
      </p:sp>
      <p:sp>
        <p:nvSpPr>
          <p:cNvPr id="9" name="ZoneTexte 8"/>
          <p:cNvSpPr txBox="1"/>
          <p:nvPr/>
        </p:nvSpPr>
        <p:spPr>
          <a:xfrm>
            <a:off x="424311" y="5445224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B050"/>
                </a:solidFill>
              </a:rPr>
              <a:t>- Je rajoute des 0 jusqu’au cl</a:t>
            </a:r>
            <a:endParaRPr lang="fr-FR" sz="2400" i="1" dirty="0">
              <a:solidFill>
                <a:srgbClr val="00B05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451544" y="2132856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0</a:t>
            </a:r>
            <a:endParaRPr lang="fr-FR" sz="2800" i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6300192" y="2129121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0</a:t>
            </a:r>
            <a:endParaRPr lang="fr-FR" sz="2800" i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460548" y="5919061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i="1" dirty="0" smtClean="0">
                <a:solidFill>
                  <a:srgbClr val="FF0000"/>
                </a:solidFill>
              </a:rPr>
              <a:t>26 l = 2 600 cl</a:t>
            </a:r>
            <a:endParaRPr lang="fr-FR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933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435280" cy="29809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2800" dirty="0" smtClean="0"/>
          </a:p>
          <a:p>
            <a:pPr marL="0" indent="0" algn="just">
              <a:buNone/>
            </a:pPr>
            <a:endParaRPr lang="fr-FR" sz="2800" dirty="0"/>
          </a:p>
          <a:p>
            <a:pPr marL="0" indent="0" algn="just">
              <a:buNone/>
            </a:pPr>
            <a:endParaRPr lang="fr-FR" sz="2800" dirty="0" smtClean="0"/>
          </a:p>
          <a:p>
            <a:pPr marL="0" indent="0" algn="just">
              <a:buNone/>
            </a:pPr>
            <a:endParaRPr lang="fr-FR" sz="28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338840"/>
              </p:ext>
            </p:extLst>
          </p:nvPr>
        </p:nvGraphicFramePr>
        <p:xfrm>
          <a:off x="1763688" y="1628800"/>
          <a:ext cx="5976663" cy="1600028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53809"/>
                <a:gridCol w="853809"/>
                <a:gridCol w="853809"/>
                <a:gridCol w="853809"/>
                <a:gridCol w="853809"/>
                <a:gridCol w="853809"/>
                <a:gridCol w="853809"/>
              </a:tblGrid>
              <a:tr h="401938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m</a:t>
                      </a:r>
                      <a:r>
                        <a:rPr lang="fr-FR" sz="1800" u="none" strike="noStrike" kern="120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3</a:t>
                      </a:r>
                      <a:endParaRPr lang="fr-FR" sz="1800" b="0" i="0" u="none" strike="noStrike" kern="1200" baseline="300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hl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dal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l</a:t>
                      </a:r>
                      <a:endParaRPr lang="fr-FR" sz="1800" b="1" i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</a:rPr>
                        <a:t>dl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0000FF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</a:rPr>
                        <a:t>cl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0000FF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</a:rPr>
                        <a:t>ml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0000FF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8090"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fr-FR" sz="1800" u="none" strike="noStrike" kern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fr-FR" sz="1800" u="none" strike="noStrike" kern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493511" y="4293096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B050"/>
                </a:solidFill>
              </a:rPr>
              <a:t>- Je veux convertir 1 900 cl en l.</a:t>
            </a:r>
            <a:endParaRPr lang="fr-FR" sz="2400" i="1" dirty="0">
              <a:solidFill>
                <a:srgbClr val="00B05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3511" y="4725144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B050"/>
                </a:solidFill>
              </a:rPr>
              <a:t>- Je rentre 1 900 cl dans le tableau. Je mets bien le chiffre des unités dans la colonne des cl.</a:t>
            </a:r>
            <a:endParaRPr lang="fr-FR" sz="2400" i="1" dirty="0">
              <a:solidFill>
                <a:srgbClr val="00B05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707904" y="2116759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1</a:t>
            </a:r>
            <a:endParaRPr lang="fr-FR" sz="2800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4600775" y="2116759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9</a:t>
            </a:r>
            <a:endParaRPr lang="fr-FR" sz="2800" i="1" dirty="0"/>
          </a:p>
        </p:txBody>
      </p:sp>
      <p:sp>
        <p:nvSpPr>
          <p:cNvPr id="9" name="ZoneTexte 8"/>
          <p:cNvSpPr txBox="1"/>
          <p:nvPr/>
        </p:nvSpPr>
        <p:spPr>
          <a:xfrm>
            <a:off x="424311" y="5445224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B050"/>
                </a:solidFill>
              </a:rPr>
              <a:t>- J’enlève les 0 jusqu’au l.</a:t>
            </a:r>
            <a:endParaRPr lang="fr-FR" sz="2400" i="1" dirty="0">
              <a:solidFill>
                <a:srgbClr val="00B05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436096" y="2136888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0</a:t>
            </a:r>
            <a:endParaRPr lang="fr-FR" sz="2800" i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460548" y="5919061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i="1" dirty="0" smtClean="0">
                <a:solidFill>
                  <a:srgbClr val="FF0000"/>
                </a:solidFill>
              </a:rPr>
              <a:t>1 900 cl= 19 l</a:t>
            </a:r>
            <a:endParaRPr lang="fr-FR" sz="2400" i="1" dirty="0"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228184" y="2132856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0</a:t>
            </a:r>
            <a:endParaRPr lang="fr-FR" sz="2800" i="1" dirty="0"/>
          </a:p>
        </p:txBody>
      </p:sp>
      <p:sp>
        <p:nvSpPr>
          <p:cNvPr id="16" name="Rectangle 15"/>
          <p:cNvSpPr/>
          <p:nvPr/>
        </p:nvSpPr>
        <p:spPr>
          <a:xfrm>
            <a:off x="6300192" y="2204863"/>
            <a:ext cx="288032" cy="4351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508104" y="2276872"/>
            <a:ext cx="288032" cy="4351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00CC00"/>
                </a:solidFill>
                <a:latin typeface="Mrs Chocolat" pitchFamily="2" charset="0"/>
              </a:rPr>
              <a:t>Comment convertir des contenances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4605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3" grpId="0"/>
      <p:bldP spid="14" grpId="0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00CC00"/>
                </a:solidFill>
                <a:latin typeface="Mrs Chocolat" pitchFamily="2" charset="0"/>
              </a:rPr>
              <a:t>Comment convertir des contenances ?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21296" y="1600201"/>
            <a:ext cx="8435280" cy="29809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2800" dirty="0" smtClean="0"/>
          </a:p>
          <a:p>
            <a:pPr marL="0" indent="0" algn="just">
              <a:buNone/>
            </a:pPr>
            <a:endParaRPr lang="fr-FR" sz="2800" dirty="0"/>
          </a:p>
          <a:p>
            <a:pPr marL="0" indent="0" algn="just">
              <a:buNone/>
            </a:pPr>
            <a:endParaRPr lang="fr-FR" sz="2800" dirty="0" smtClean="0"/>
          </a:p>
          <a:p>
            <a:pPr marL="0" indent="0" algn="just">
              <a:buNone/>
            </a:pPr>
            <a:endParaRPr lang="fr-FR" sz="28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032991"/>
              </p:ext>
            </p:extLst>
          </p:nvPr>
        </p:nvGraphicFramePr>
        <p:xfrm>
          <a:off x="1763688" y="1628800"/>
          <a:ext cx="5976663" cy="1600028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53809"/>
                <a:gridCol w="853809"/>
                <a:gridCol w="853809"/>
                <a:gridCol w="853809"/>
                <a:gridCol w="853809"/>
                <a:gridCol w="853809"/>
                <a:gridCol w="853809"/>
              </a:tblGrid>
              <a:tr h="401938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m</a:t>
                      </a:r>
                      <a:r>
                        <a:rPr lang="fr-FR" sz="1800" u="none" strike="noStrike" kern="120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3</a:t>
                      </a:r>
                      <a:endParaRPr lang="fr-FR" sz="1800" b="0" i="0" u="none" strike="noStrike" kern="1200" baseline="300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hl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dal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l</a:t>
                      </a:r>
                      <a:endParaRPr lang="fr-FR" sz="1800" b="1" i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</a:rPr>
                        <a:t>dl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0000FF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</a:rPr>
                        <a:t>cl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0000FF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</a:rPr>
                        <a:t>ml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0000FF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8090"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fr-FR" sz="1800" u="none" strike="noStrike" kern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fr-FR" sz="1800" u="none" strike="noStrike" kern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493511" y="4293096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B050"/>
                </a:solidFill>
              </a:rPr>
              <a:t>- Je veux convertir 414 cl en l.</a:t>
            </a:r>
            <a:endParaRPr lang="fr-FR" sz="2400" i="1" dirty="0">
              <a:solidFill>
                <a:srgbClr val="00B05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3511" y="4725144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B050"/>
                </a:solidFill>
              </a:rPr>
              <a:t>- Je rentre 414 cl dans le tableau. Je mets bien le chiffre des unités dans la colonne des cl.</a:t>
            </a:r>
            <a:endParaRPr lang="fr-FR" sz="2400" i="1" dirty="0">
              <a:solidFill>
                <a:srgbClr val="00B05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572000" y="2116759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4</a:t>
            </a:r>
            <a:endParaRPr lang="fr-FR" sz="2800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5464871" y="2116759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1</a:t>
            </a:r>
            <a:endParaRPr lang="fr-FR" sz="2800" i="1" dirty="0"/>
          </a:p>
        </p:txBody>
      </p:sp>
      <p:sp>
        <p:nvSpPr>
          <p:cNvPr id="9" name="ZoneTexte 8"/>
          <p:cNvSpPr txBox="1"/>
          <p:nvPr/>
        </p:nvSpPr>
        <p:spPr>
          <a:xfrm>
            <a:off x="424311" y="5445224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B050"/>
                </a:solidFill>
              </a:rPr>
              <a:t>- Je ne peux pas enlever de zéro, alors je mets une virgule dans la colonne des l.</a:t>
            </a:r>
            <a:endParaRPr lang="fr-FR" sz="2400" i="1" dirty="0">
              <a:solidFill>
                <a:srgbClr val="00B05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300192" y="2136888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4</a:t>
            </a:r>
            <a:endParaRPr lang="fr-FR" sz="2800" i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424311" y="5919061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i="1" dirty="0" smtClean="0">
                <a:solidFill>
                  <a:srgbClr val="FF0000"/>
                </a:solidFill>
              </a:rPr>
              <a:t>414 cl = 4,14  l ou 4 l et 14 cl</a:t>
            </a:r>
            <a:endParaRPr lang="fr-FR" sz="2400" i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04048" y="2276872"/>
            <a:ext cx="14401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rgbClr val="FF0000"/>
                </a:solidFill>
              </a:rPr>
              <a:t>,</a:t>
            </a:r>
            <a:endParaRPr lang="fr-F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16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3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noFill/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00CC00"/>
                </a:solidFill>
              </a:rPr>
              <a:t>Pour résumer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67544" y="1700808"/>
            <a:ext cx="82809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fr-FR" sz="3200" dirty="0" smtClean="0"/>
              <a:t>On peut </a:t>
            </a:r>
            <a:r>
              <a:rPr lang="fr-FR" sz="3200" dirty="0" smtClean="0">
                <a:solidFill>
                  <a:srgbClr val="FF0000"/>
                </a:solidFill>
              </a:rPr>
              <a:t>convertir des contenances </a:t>
            </a:r>
            <a:r>
              <a:rPr lang="fr-FR" sz="3200" dirty="0" smtClean="0"/>
              <a:t>dans des unités différentes. </a:t>
            </a:r>
          </a:p>
          <a:p>
            <a:endParaRPr lang="fr-FR" sz="3200" dirty="0" smtClean="0"/>
          </a:p>
          <a:p>
            <a:r>
              <a:rPr lang="fr-FR" sz="3200" dirty="0" smtClean="0"/>
              <a:t>- Il faut être capable de construire un tableau de conversion.</a:t>
            </a:r>
          </a:p>
        </p:txBody>
      </p:sp>
    </p:spTree>
    <p:extLst>
      <p:ext uri="{BB962C8B-B14F-4D97-AF65-F5344CB8AC3E}">
        <p14:creationId xmlns:p14="http://schemas.microsoft.com/office/powerpoint/2010/main" val="25980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404</Words>
  <Application>Microsoft Office PowerPoint</Application>
  <PresentationFormat>Affichage à l'écran (4:3)</PresentationFormat>
  <Paragraphs>76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Présentation PowerPoint</vt:lpstr>
      <vt:lpstr>Les unités de longueur…</vt:lpstr>
      <vt:lpstr>Comment convertir des contenances ?</vt:lpstr>
      <vt:lpstr>Comment convertir des contenances ?</vt:lpstr>
      <vt:lpstr>Comment convertir des contenances ?</vt:lpstr>
      <vt:lpstr>Pour résumer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Additionner des nombres décimaux</dc:title>
  <dc:creator>Utilisateur</dc:creator>
  <cp:lastModifiedBy>Utilisateur</cp:lastModifiedBy>
  <cp:revision>47</cp:revision>
  <dcterms:created xsi:type="dcterms:W3CDTF">2020-04-23T07:55:41Z</dcterms:created>
  <dcterms:modified xsi:type="dcterms:W3CDTF">2021-03-13T18:26:35Z</dcterms:modified>
</cp:coreProperties>
</file>