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0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5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60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Géométrie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Les quadrilatères</a:t>
            </a: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</a:t>
            </a:r>
            <a:r>
              <a:rPr lang="fr-FR" sz="1600" dirty="0" smtClean="0">
                <a:solidFill>
                  <a:schemeClr val="tx1"/>
                </a:solidFill>
              </a:rPr>
              <a:t>éom</a:t>
            </a:r>
            <a:r>
              <a:rPr lang="fr-FR" sz="2800" dirty="0">
                <a:solidFill>
                  <a:schemeClr val="tx1"/>
                </a:solidFill>
              </a:rPr>
              <a:t>6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5543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Le carré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0" name="Espace réservé du contenu 2"/>
          <p:cNvSpPr>
            <a:spLocks noGrp="1"/>
          </p:cNvSpPr>
          <p:nvPr/>
        </p:nvSpPr>
        <p:spPr>
          <a:xfrm>
            <a:off x="395536" y="1532515"/>
            <a:ext cx="8496944" cy="189648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dirty="0">
                <a:solidFill>
                  <a:schemeClr val="tx1"/>
                </a:solidFill>
              </a:rPr>
              <a:t>Le </a:t>
            </a:r>
            <a:r>
              <a:rPr lang="fr-FR" sz="2800" dirty="0">
                <a:solidFill>
                  <a:srgbClr val="0000FF"/>
                </a:solidFill>
              </a:rPr>
              <a:t>carré</a:t>
            </a:r>
            <a:r>
              <a:rPr lang="fr-FR" sz="2800" dirty="0">
                <a:solidFill>
                  <a:schemeClr val="tx1"/>
                </a:solidFill>
              </a:rPr>
              <a:t> est un quadrilatère particulier. </a:t>
            </a:r>
            <a:endParaRPr lang="fr-FR" sz="2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</a:rPr>
              <a:t>Il </a:t>
            </a:r>
            <a:r>
              <a:rPr lang="fr-FR" sz="2800" dirty="0">
                <a:solidFill>
                  <a:schemeClr val="tx1"/>
                </a:solidFill>
              </a:rPr>
              <a:t>possède 4 côtés égaux, 4 angles droits. </a:t>
            </a:r>
            <a:endParaRPr lang="fr-FR" sz="2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</a:rPr>
              <a:t>Ses </a:t>
            </a:r>
            <a:r>
              <a:rPr lang="fr-FR" sz="2800" dirty="0">
                <a:solidFill>
                  <a:schemeClr val="tx1"/>
                </a:solidFill>
              </a:rPr>
              <a:t>côtés opposés sont parallèles. </a:t>
            </a:r>
            <a:endParaRPr lang="fr-FR" sz="2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</a:rPr>
              <a:t>Ses </a:t>
            </a:r>
            <a:r>
              <a:rPr lang="fr-FR" sz="2800" dirty="0">
                <a:solidFill>
                  <a:schemeClr val="tx1"/>
                </a:solidFill>
              </a:rPr>
              <a:t>diagonales sont de même longueur et se coupent en leur milieu. </a:t>
            </a:r>
            <a:endParaRPr lang="fr-FR" sz="2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</a:rPr>
              <a:t>Ses diagonales sont perpendiculaires</a:t>
            </a:r>
            <a:r>
              <a:rPr lang="fr-FR" sz="28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580112" y="4674712"/>
            <a:ext cx="2931353" cy="646331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</a:t>
            </a:r>
            <a:r>
              <a:rPr lang="fr-FR" dirty="0" smtClean="0">
                <a:solidFill>
                  <a:srgbClr val="0000FF"/>
                </a:solidFill>
              </a:rPr>
              <a:t>carré</a:t>
            </a:r>
            <a:r>
              <a:rPr lang="fr-FR" dirty="0" smtClean="0"/>
              <a:t> est à la fois un rectangle et un losange !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1043345" y="3718760"/>
            <a:ext cx="2376000" cy="237626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2231345" y="357474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231345" y="59510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275593" y="4870888"/>
            <a:ext cx="270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899329" y="487088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275593" y="3726784"/>
            <a:ext cx="14401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043082" y="3726784"/>
            <a:ext cx="14401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045246" y="5951008"/>
            <a:ext cx="14401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275593" y="5951008"/>
            <a:ext cx="14401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/>
          <p:cNvCxnSpPr/>
          <p:nvPr/>
        </p:nvCxnSpPr>
        <p:spPr>
          <a:xfrm>
            <a:off x="1043082" y="3718760"/>
            <a:ext cx="2376263" cy="23762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H="1">
            <a:off x="1042818" y="3720370"/>
            <a:ext cx="2379194" cy="237465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 rot="2687459" flipV="1">
            <a:off x="2149468" y="4716976"/>
            <a:ext cx="164014" cy="15458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 rot="3186251">
            <a:off x="2607471" y="4101724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 rot="3186251">
            <a:off x="1458426" y="5253852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 rot="8126265">
            <a:off x="2613957" y="5171294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 rot="8051817">
            <a:off x="1617867" y="4133312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7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 animBg="1"/>
      <p:bldP spid="17" grpId="0" animBg="1"/>
      <p:bldP spid="29" grpId="0" animBg="1"/>
      <p:bldP spid="32" grpId="0" animBg="1"/>
      <p:bldP spid="33" grpId="0" animBg="1"/>
      <p:bldP spid="35" grpId="0" animBg="1"/>
      <p:bldP spid="40" grpId="0" animBg="1"/>
      <p:bldP spid="41" grpId="0"/>
      <p:bldP spid="42" grpId="0"/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5543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Construire un carré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0" name="Espace réservé du contenu 2"/>
          <p:cNvSpPr>
            <a:spLocks noGrp="1"/>
          </p:cNvSpPr>
          <p:nvPr/>
        </p:nvSpPr>
        <p:spPr>
          <a:xfrm>
            <a:off x="574784" y="1532516"/>
            <a:ext cx="8173680" cy="480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Pour construire un </a:t>
            </a:r>
            <a:r>
              <a:rPr lang="fr-FR" sz="2800" dirty="0" smtClean="0">
                <a:solidFill>
                  <a:schemeClr val="tx1"/>
                </a:solidFill>
              </a:rPr>
              <a:t>carré </a:t>
            </a:r>
            <a:r>
              <a:rPr lang="fr-FR" sz="2800" dirty="0" smtClean="0">
                <a:solidFill>
                  <a:schemeClr val="tx1"/>
                </a:solidFill>
              </a:rPr>
              <a:t>ABCD de 5 cm de côté: 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000" b="1" dirty="0" smtClean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16" name="Espace réservé du contenu 2"/>
          <p:cNvSpPr>
            <a:spLocks noGrp="1"/>
          </p:cNvSpPr>
          <p:nvPr/>
        </p:nvSpPr>
        <p:spPr>
          <a:xfrm>
            <a:off x="574784" y="2645296"/>
            <a:ext cx="8173680" cy="960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b="1" dirty="0" smtClean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502776" y="2006352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1 -  Je trace le segment [AB] de 5 cm  </a:t>
            </a:r>
            <a:endParaRPr lang="fr-FR" sz="24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4003079" y="4293096"/>
            <a:ext cx="0" cy="1800000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195736" y="6093296"/>
            <a:ext cx="1800000" cy="0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5877272"/>
            <a:ext cx="216024" cy="216024"/>
          </a:xfrm>
          <a:prstGeom prst="rect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502776" y="2472825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2 -  Je trace le segment [BC] de 5 cm </a:t>
            </a:r>
            <a:r>
              <a:rPr lang="fr-FR" sz="2400" b="1" dirty="0" smtClean="0">
                <a:sym typeface="Symbol"/>
              </a:rPr>
              <a:t> </a:t>
            </a:r>
            <a:r>
              <a:rPr lang="fr-FR" sz="2400" dirty="0" smtClean="0">
                <a:sym typeface="Symbol"/>
              </a:rPr>
              <a:t>à [AB].</a:t>
            </a:r>
            <a:r>
              <a:rPr lang="fr-FR" sz="2400" dirty="0" smtClean="0"/>
              <a:t>  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907704" y="60212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3995936" y="60212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502776" y="2895327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3 -  Je trace le segment [CD] de 5 cm </a:t>
            </a:r>
            <a:r>
              <a:rPr lang="fr-FR" sz="2400" b="1" dirty="0" smtClean="0">
                <a:sym typeface="Symbol"/>
              </a:rPr>
              <a:t> </a:t>
            </a:r>
            <a:r>
              <a:rPr lang="fr-FR" sz="2400" dirty="0" smtClean="0">
                <a:sym typeface="Symbol"/>
              </a:rPr>
              <a:t>à [BC].</a:t>
            </a:r>
            <a:r>
              <a:rPr lang="fr-FR" sz="2400" dirty="0" smtClean="0"/>
              <a:t>  </a:t>
            </a:r>
            <a:endParaRPr lang="fr-FR" sz="2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3995936" y="40677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cxnSp>
        <p:nvCxnSpPr>
          <p:cNvPr id="26" name="Connecteur droit 25"/>
          <p:cNvCxnSpPr/>
          <p:nvPr/>
        </p:nvCxnSpPr>
        <p:spPr>
          <a:xfrm>
            <a:off x="2195736" y="4293296"/>
            <a:ext cx="1800000" cy="0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779912" y="4293096"/>
            <a:ext cx="216024" cy="216024"/>
          </a:xfrm>
          <a:prstGeom prst="rect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502776" y="3327375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4 -  Je trace le segment [DA].</a:t>
            </a:r>
            <a:endParaRPr lang="fr-FR" sz="2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1907704" y="40050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cxnSp>
        <p:nvCxnSpPr>
          <p:cNvPr id="35" name="Connecteur droit 34"/>
          <p:cNvCxnSpPr/>
          <p:nvPr/>
        </p:nvCxnSpPr>
        <p:spPr>
          <a:xfrm>
            <a:off x="2195736" y="4293296"/>
            <a:ext cx="0" cy="1800000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65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11" grpId="0" animBg="1"/>
      <p:bldP spid="22" grpId="0"/>
      <p:bldP spid="13" grpId="0"/>
      <p:bldP spid="23" grpId="0"/>
      <p:bldP spid="24" grpId="0"/>
      <p:bldP spid="25" grpId="0"/>
      <p:bldP spid="30" grpId="0" animBg="1"/>
      <p:bldP spid="31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 nous allons travailler en </a:t>
            </a:r>
            <a:r>
              <a:rPr lang="fr-FR" b="1" dirty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géométrie</a:t>
            </a:r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Nous allons découvrir </a:t>
            </a:r>
            <a:r>
              <a:rPr lang="fr-FR" b="1" dirty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propriétés des différents quadrilatères</a:t>
            </a:r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et nous allons </a:t>
            </a:r>
            <a:r>
              <a:rPr lang="fr-FR" b="1" dirty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apprendre à les tracer</a:t>
            </a:r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</a:p>
          <a:p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Qu’est-ce qu’un </a:t>
            </a:r>
            <a:r>
              <a:rPr lang="fr-FR" dirty="0" smtClean="0">
                <a:solidFill>
                  <a:srgbClr val="FFFF00"/>
                </a:solidFill>
              </a:rPr>
              <a:t>quadrilatère ? 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148478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Un quadrilatère est un polygone à 4 côtés.</a:t>
            </a:r>
            <a:endParaRPr lang="fr-FR" sz="3200" dirty="0"/>
          </a:p>
        </p:txBody>
      </p:sp>
      <p:sp>
        <p:nvSpPr>
          <p:cNvPr id="3" name="Rectangle 2"/>
          <p:cNvSpPr/>
          <p:nvPr/>
        </p:nvSpPr>
        <p:spPr>
          <a:xfrm rot="21102438">
            <a:off x="683568" y="2852936"/>
            <a:ext cx="3096344" cy="11521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Losange 4"/>
          <p:cNvSpPr/>
          <p:nvPr/>
        </p:nvSpPr>
        <p:spPr>
          <a:xfrm rot="856591">
            <a:off x="6694168" y="4288438"/>
            <a:ext cx="1062077" cy="2160240"/>
          </a:xfrm>
          <a:prstGeom prst="diamond">
            <a:avLst/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Trapèze 5"/>
          <p:cNvSpPr/>
          <p:nvPr/>
        </p:nvSpPr>
        <p:spPr>
          <a:xfrm rot="377513">
            <a:off x="1236022" y="4720486"/>
            <a:ext cx="2304256" cy="1296144"/>
          </a:xfrm>
          <a:prstGeom prst="trapezoid">
            <a:avLst/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Parallélogramme 6"/>
          <p:cNvSpPr/>
          <p:nvPr/>
        </p:nvSpPr>
        <p:spPr>
          <a:xfrm rot="521280">
            <a:off x="6222316" y="2421364"/>
            <a:ext cx="2376264" cy="1080120"/>
          </a:xfrm>
          <a:prstGeom prst="parallelogram">
            <a:avLst>
              <a:gd name="adj" fmla="val 34844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 rot="21275092">
            <a:off x="4427984" y="5085184"/>
            <a:ext cx="1368152" cy="136815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4242391" y="3030279"/>
            <a:ext cx="1967023" cy="1307805"/>
          </a:xfrm>
          <a:custGeom>
            <a:avLst/>
            <a:gdLst>
              <a:gd name="connsiteX0" fmla="*/ 0 w 1967023"/>
              <a:gd name="connsiteY0" fmla="*/ 1307805 h 1307805"/>
              <a:gd name="connsiteX1" fmla="*/ 552893 w 1967023"/>
              <a:gd name="connsiteY1" fmla="*/ 0 h 1307805"/>
              <a:gd name="connsiteX2" fmla="*/ 1967023 w 1967023"/>
              <a:gd name="connsiteY2" fmla="*/ 903768 h 1307805"/>
              <a:gd name="connsiteX3" fmla="*/ 861237 w 1967023"/>
              <a:gd name="connsiteY3" fmla="*/ 754912 h 1307805"/>
              <a:gd name="connsiteX4" fmla="*/ 0 w 1967023"/>
              <a:gd name="connsiteY4" fmla="*/ 1307805 h 130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7023" h="1307805">
                <a:moveTo>
                  <a:pt x="0" y="1307805"/>
                </a:moveTo>
                <a:lnTo>
                  <a:pt x="552893" y="0"/>
                </a:lnTo>
                <a:lnTo>
                  <a:pt x="1967023" y="903768"/>
                </a:lnTo>
                <a:lnTo>
                  <a:pt x="861237" y="754912"/>
                </a:lnTo>
                <a:lnTo>
                  <a:pt x="0" y="1307805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5543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Le parallélogramme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0" name="Espace réservé du contenu 2"/>
          <p:cNvSpPr>
            <a:spLocks noGrp="1"/>
          </p:cNvSpPr>
          <p:nvPr/>
        </p:nvSpPr>
        <p:spPr>
          <a:xfrm>
            <a:off x="574784" y="1532515"/>
            <a:ext cx="8173680" cy="14644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Le </a:t>
            </a:r>
            <a:r>
              <a:rPr lang="fr-FR" sz="2800" dirty="0" smtClean="0">
                <a:solidFill>
                  <a:srgbClr val="FF0000"/>
                </a:solidFill>
              </a:rPr>
              <a:t>parallélogramme</a:t>
            </a:r>
            <a:r>
              <a:rPr lang="fr-FR" sz="2800" dirty="0" smtClean="0">
                <a:solidFill>
                  <a:schemeClr val="tx1"/>
                </a:solidFill>
              </a:rPr>
              <a:t> est un quadrilatère particulier. </a:t>
            </a:r>
          </a:p>
          <a:p>
            <a:pPr algn="just"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</a:rPr>
              <a:t>Ses côtés opposés sont égaux et parallèles.</a:t>
            </a:r>
          </a:p>
          <a:p>
            <a:pPr algn="just"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</a:rPr>
              <a:t>Ses diagonales se coupent en leur milieu.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21" name="Connecteur droit 20"/>
          <p:cNvCxnSpPr/>
          <p:nvPr/>
        </p:nvCxnSpPr>
        <p:spPr>
          <a:xfrm>
            <a:off x="3297395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3251528" y="580526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2047182" y="3573016"/>
            <a:ext cx="2485764" cy="23762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1436076" y="3573016"/>
            <a:ext cx="3672423" cy="23762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30"/>
          <p:cNvSpPr txBox="1"/>
          <p:nvPr/>
        </p:nvSpPr>
        <p:spPr>
          <a:xfrm rot="3186251">
            <a:off x="3931517" y="3918818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26" name="ZoneTexte 31"/>
          <p:cNvSpPr txBox="1"/>
          <p:nvPr/>
        </p:nvSpPr>
        <p:spPr>
          <a:xfrm rot="3186251">
            <a:off x="2282189" y="5062906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30" name="ZoneTexte 6"/>
          <p:cNvSpPr txBox="1"/>
          <p:nvPr/>
        </p:nvSpPr>
        <p:spPr>
          <a:xfrm rot="5859391">
            <a:off x="4594740" y="45809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III</a:t>
            </a:r>
            <a:endParaRPr lang="fr-FR" dirty="0"/>
          </a:p>
        </p:txBody>
      </p:sp>
      <p:sp>
        <p:nvSpPr>
          <p:cNvPr id="31" name="ZoneTexte 22"/>
          <p:cNvSpPr txBox="1"/>
          <p:nvPr/>
        </p:nvSpPr>
        <p:spPr>
          <a:xfrm rot="5859391">
            <a:off x="1497887" y="458948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III</a:t>
            </a:r>
            <a:endParaRPr lang="fr-FR" dirty="0"/>
          </a:p>
        </p:txBody>
      </p:sp>
      <p:sp>
        <p:nvSpPr>
          <p:cNvPr id="34" name="Parallélogramme 33"/>
          <p:cNvSpPr/>
          <p:nvPr/>
        </p:nvSpPr>
        <p:spPr>
          <a:xfrm>
            <a:off x="1452648" y="3573016"/>
            <a:ext cx="3655851" cy="2376264"/>
          </a:xfrm>
          <a:prstGeom prst="parallelogram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6" name="ZoneTexte 27"/>
          <p:cNvSpPr txBox="1"/>
          <p:nvPr/>
        </p:nvSpPr>
        <p:spPr>
          <a:xfrm rot="2956528">
            <a:off x="3618446" y="515310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IIII</a:t>
            </a:r>
            <a:endParaRPr lang="fr-FR" dirty="0"/>
          </a:p>
        </p:txBody>
      </p:sp>
      <p:sp>
        <p:nvSpPr>
          <p:cNvPr id="39" name="ZoneTexte 28"/>
          <p:cNvSpPr txBox="1"/>
          <p:nvPr/>
        </p:nvSpPr>
        <p:spPr>
          <a:xfrm rot="2956528">
            <a:off x="2478556" y="400361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IIII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051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26" grpId="0"/>
      <p:bldP spid="30" grpId="0"/>
      <p:bldP spid="31" grpId="0"/>
      <p:bldP spid="34" grpId="0" animBg="1"/>
      <p:bldP spid="36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5543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Construire un parallélogramme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0" name="Espace réservé du contenu 2"/>
          <p:cNvSpPr>
            <a:spLocks noGrp="1"/>
          </p:cNvSpPr>
          <p:nvPr/>
        </p:nvSpPr>
        <p:spPr>
          <a:xfrm>
            <a:off x="574784" y="1532515"/>
            <a:ext cx="8173680" cy="960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Pour construire un parallélogramme</a:t>
            </a:r>
            <a:r>
              <a:rPr lang="fr-FR" sz="2800" dirty="0" smtClean="0">
                <a:solidFill>
                  <a:schemeClr val="tx1"/>
                </a:solidFill>
              </a:rPr>
              <a:t>, le plus simple est de commencer par les diagonales. 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000" b="1" dirty="0" smtClean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16" name="Espace réservé du contenu 2"/>
          <p:cNvSpPr>
            <a:spLocks noGrp="1"/>
          </p:cNvSpPr>
          <p:nvPr/>
        </p:nvSpPr>
        <p:spPr>
          <a:xfrm>
            <a:off x="574784" y="2645296"/>
            <a:ext cx="8173680" cy="960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b="1" dirty="0" smtClean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2471033"/>
            <a:ext cx="8173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1 -  Je trace deux segments qui se croisent en leur milieu. Ce seront les diagonales.</a:t>
            </a:r>
            <a:endParaRPr lang="fr-FR" sz="2400" dirty="0"/>
          </a:p>
        </p:txBody>
      </p:sp>
      <p:sp>
        <p:nvSpPr>
          <p:cNvPr id="5" name="Parallélogramme 4"/>
          <p:cNvSpPr/>
          <p:nvPr/>
        </p:nvSpPr>
        <p:spPr>
          <a:xfrm>
            <a:off x="1475656" y="3933056"/>
            <a:ext cx="5616624" cy="2088232"/>
          </a:xfrm>
          <a:prstGeom prst="parallelogram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1979712" y="3933056"/>
            <a:ext cx="4608512" cy="208823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475656" y="3933056"/>
            <a:ext cx="5616624" cy="20882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3095064" y="4293096"/>
            <a:ext cx="396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x</a:t>
            </a:r>
            <a:endParaRPr lang="fr-FR" sz="2000" dirty="0"/>
          </a:p>
        </p:txBody>
      </p:sp>
      <p:sp>
        <p:nvSpPr>
          <p:cNvPr id="28" name="ZoneTexte 27"/>
          <p:cNvSpPr txBox="1"/>
          <p:nvPr/>
        </p:nvSpPr>
        <p:spPr>
          <a:xfrm>
            <a:off x="5111288" y="5189130"/>
            <a:ext cx="396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x</a:t>
            </a:r>
            <a:endParaRPr lang="fr-FR" sz="2000" dirty="0"/>
          </a:p>
        </p:txBody>
      </p:sp>
      <p:sp>
        <p:nvSpPr>
          <p:cNvPr id="29" name="ZoneTexte 28"/>
          <p:cNvSpPr txBox="1"/>
          <p:nvPr/>
        </p:nvSpPr>
        <p:spPr>
          <a:xfrm rot="5583664">
            <a:off x="2999781" y="5252385"/>
            <a:ext cx="396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=</a:t>
            </a:r>
            <a:endParaRPr lang="fr-FR" sz="2000" dirty="0"/>
          </a:p>
        </p:txBody>
      </p:sp>
      <p:sp>
        <p:nvSpPr>
          <p:cNvPr id="32" name="ZoneTexte 31"/>
          <p:cNvSpPr txBox="1"/>
          <p:nvPr/>
        </p:nvSpPr>
        <p:spPr>
          <a:xfrm rot="16402719">
            <a:off x="5263688" y="4302895"/>
            <a:ext cx="396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=</a:t>
            </a:r>
            <a:endParaRPr lang="fr-FR" sz="2000" dirty="0"/>
          </a:p>
        </p:txBody>
      </p:sp>
      <p:sp>
        <p:nvSpPr>
          <p:cNvPr id="33" name="ZoneTexte 32"/>
          <p:cNvSpPr txBox="1"/>
          <p:nvPr/>
        </p:nvSpPr>
        <p:spPr>
          <a:xfrm>
            <a:off x="395536" y="3297334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2 - Il ne me reste plus qu’à relier les extrémités des diagonales.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0048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6" grpId="0"/>
      <p:bldP spid="4" grpId="0"/>
      <p:bldP spid="5" grpId="0" animBg="1"/>
      <p:bldP spid="12" grpId="0"/>
      <p:bldP spid="28" grpId="0"/>
      <p:bldP spid="29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5543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Le rectangle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0" name="Espace réservé du contenu 2"/>
          <p:cNvSpPr>
            <a:spLocks noGrp="1"/>
          </p:cNvSpPr>
          <p:nvPr/>
        </p:nvSpPr>
        <p:spPr>
          <a:xfrm>
            <a:off x="574784" y="1532515"/>
            <a:ext cx="8173680" cy="189648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dirty="0">
                <a:solidFill>
                  <a:schemeClr val="tx1"/>
                </a:solidFill>
              </a:rPr>
              <a:t>Le </a:t>
            </a:r>
            <a:r>
              <a:rPr lang="fr-FR" sz="2800" dirty="0">
                <a:solidFill>
                  <a:srgbClr val="00CC00"/>
                </a:solidFill>
              </a:rPr>
              <a:t>rectangle</a:t>
            </a:r>
            <a:r>
              <a:rPr lang="fr-FR" sz="2800" dirty="0">
                <a:solidFill>
                  <a:schemeClr val="tx1"/>
                </a:solidFill>
              </a:rPr>
              <a:t> est un quadrilatère particulier. </a:t>
            </a:r>
            <a:endParaRPr lang="fr-FR" sz="2800" dirty="0" smtClean="0">
              <a:solidFill>
                <a:schemeClr val="tx1"/>
              </a:solidFill>
            </a:endParaRPr>
          </a:p>
          <a:p>
            <a:pPr>
              <a:buFont typeface="Calibri" panose="020F0502020204030204" pitchFamily="34" charset="0"/>
              <a:buChar char="⁻"/>
            </a:pPr>
            <a:r>
              <a:rPr lang="fr-FR" sz="2800" dirty="0">
                <a:solidFill>
                  <a:schemeClr val="tx1"/>
                </a:solidFill>
              </a:rPr>
              <a:t>Il a 4 angles droits. 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fr-FR" sz="2800" dirty="0" smtClean="0">
                <a:solidFill>
                  <a:schemeClr val="tx1"/>
                </a:solidFill>
              </a:rPr>
              <a:t>Ses </a:t>
            </a:r>
            <a:r>
              <a:rPr lang="fr-FR" sz="2800" dirty="0">
                <a:solidFill>
                  <a:schemeClr val="tx1"/>
                </a:solidFill>
              </a:rPr>
              <a:t>côtés opposés sont égaux. </a:t>
            </a:r>
            <a:endParaRPr lang="fr-FR" sz="2800" dirty="0" smtClean="0">
              <a:solidFill>
                <a:schemeClr val="tx1"/>
              </a:solidFill>
            </a:endParaRPr>
          </a:p>
          <a:p>
            <a:pPr>
              <a:buFont typeface="Calibri" panose="020F0502020204030204" pitchFamily="34" charset="0"/>
              <a:buChar char="⁻"/>
            </a:pPr>
            <a:r>
              <a:rPr lang="fr-FR" sz="2800" dirty="0" smtClean="0">
                <a:solidFill>
                  <a:schemeClr val="tx1"/>
                </a:solidFill>
              </a:rPr>
              <a:t>Ses </a:t>
            </a:r>
            <a:r>
              <a:rPr lang="fr-FR" sz="2800" dirty="0">
                <a:solidFill>
                  <a:schemeClr val="tx1"/>
                </a:solidFill>
              </a:rPr>
              <a:t>côtés opposés sont parallèles. </a:t>
            </a:r>
            <a:endParaRPr lang="fr-FR" sz="2800" dirty="0" smtClean="0">
              <a:solidFill>
                <a:schemeClr val="tx1"/>
              </a:solidFill>
            </a:endParaRPr>
          </a:p>
          <a:p>
            <a:pPr>
              <a:buFont typeface="Calibri" panose="020F0502020204030204" pitchFamily="34" charset="0"/>
              <a:buChar char="⁻"/>
            </a:pPr>
            <a:r>
              <a:rPr lang="fr-FR" sz="2800" dirty="0" smtClean="0">
                <a:solidFill>
                  <a:schemeClr val="tx1"/>
                </a:solidFill>
              </a:rPr>
              <a:t>Ses </a:t>
            </a:r>
            <a:r>
              <a:rPr lang="fr-FR" sz="2800" dirty="0">
                <a:solidFill>
                  <a:schemeClr val="tx1"/>
                </a:solidFill>
              </a:rPr>
              <a:t>diagonales sont de même longueur et se coupent en leur milieu.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1358114" y="3927316"/>
            <a:ext cx="3672408" cy="2376264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3218907" y="37833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173040" y="615956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891178" y="3927316"/>
            <a:ext cx="14401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1357851" y="3935340"/>
            <a:ext cx="14401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360015" y="6159564"/>
            <a:ext cx="14401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885995" y="6159564"/>
            <a:ext cx="14401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>
            <a:off x="1374160" y="3935340"/>
            <a:ext cx="3655851" cy="23682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19" idx="0"/>
          </p:cNvCxnSpPr>
          <p:nvPr/>
        </p:nvCxnSpPr>
        <p:spPr>
          <a:xfrm flipH="1">
            <a:off x="1357587" y="3927316"/>
            <a:ext cx="3605599" cy="23762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 rot="3186251">
            <a:off x="3853029" y="4273118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 rot="3186251">
            <a:off x="2203701" y="5417206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 rot="8126265">
            <a:off x="3693555" y="5363061"/>
            <a:ext cx="40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 rot="8051817">
            <a:off x="2155548" y="4273116"/>
            <a:ext cx="269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 rot="5859391">
            <a:off x="4792127" y="490095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III</a:t>
            </a:r>
            <a:endParaRPr lang="fr-FR" dirty="0"/>
          </a:p>
        </p:txBody>
      </p:sp>
      <p:sp>
        <p:nvSpPr>
          <p:cNvPr id="42" name="ZoneTexte 41"/>
          <p:cNvSpPr txBox="1"/>
          <p:nvPr/>
        </p:nvSpPr>
        <p:spPr>
          <a:xfrm rot="5859391">
            <a:off x="1080187" y="48946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III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012160" y="4804941"/>
            <a:ext cx="2931353" cy="923330"/>
          </a:xfrm>
          <a:prstGeom prst="rect">
            <a:avLst/>
          </a:prstGeom>
          <a:noFill/>
          <a:ln w="12700"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rectangle est donc un parallélogramme qui a des angles droits.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39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6" grpId="0" animBg="1"/>
      <p:bldP spid="19" grpId="0" animBg="1"/>
      <p:bldP spid="27" grpId="0" animBg="1"/>
      <p:bldP spid="28" grpId="0" animBg="1"/>
      <p:bldP spid="29" grpId="0" animBg="1"/>
      <p:bldP spid="37" grpId="0"/>
      <p:bldP spid="38" grpId="0"/>
      <p:bldP spid="40" grpId="0"/>
      <p:bldP spid="41" grpId="0"/>
      <p:bldP spid="4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5543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Construire un rectangle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0" name="Espace réservé du contenu 2"/>
          <p:cNvSpPr>
            <a:spLocks noGrp="1"/>
          </p:cNvSpPr>
          <p:nvPr/>
        </p:nvSpPr>
        <p:spPr>
          <a:xfrm>
            <a:off x="574784" y="1532516"/>
            <a:ext cx="8173680" cy="480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Pour construire un rectangle ABCD de 6 cm sur 3 cm : 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000" b="1" dirty="0" smtClean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16" name="Espace réservé du contenu 2"/>
          <p:cNvSpPr>
            <a:spLocks noGrp="1"/>
          </p:cNvSpPr>
          <p:nvPr/>
        </p:nvSpPr>
        <p:spPr>
          <a:xfrm>
            <a:off x="574784" y="2645296"/>
            <a:ext cx="8173680" cy="960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b="1" dirty="0" smtClean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502776" y="2006352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1 -  Je trace le segment [AB] de 6 cm  </a:t>
            </a:r>
            <a:endParaRPr lang="fr-FR" sz="24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6523359" y="3933056"/>
            <a:ext cx="0" cy="2160000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195736" y="6093296"/>
            <a:ext cx="4320000" cy="0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300192" y="5877272"/>
            <a:ext cx="216024" cy="216024"/>
          </a:xfrm>
          <a:prstGeom prst="rect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502776" y="2472825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2 -  Je trace le segment [BC] de 3 cm </a:t>
            </a:r>
            <a:r>
              <a:rPr lang="fr-FR" sz="2400" b="1" dirty="0" smtClean="0">
                <a:sym typeface="Symbol"/>
              </a:rPr>
              <a:t> </a:t>
            </a:r>
            <a:r>
              <a:rPr lang="fr-FR" sz="2400" dirty="0" smtClean="0">
                <a:sym typeface="Symbol"/>
              </a:rPr>
              <a:t>à [AB].</a:t>
            </a:r>
            <a:r>
              <a:rPr lang="fr-FR" sz="2400" dirty="0" smtClean="0"/>
              <a:t>  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907704" y="60212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444208" y="60932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502776" y="2895327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3 -  Je trace le segment [CD] de 6 cm </a:t>
            </a:r>
            <a:r>
              <a:rPr lang="fr-FR" sz="2400" b="1" dirty="0" smtClean="0">
                <a:sym typeface="Symbol"/>
              </a:rPr>
              <a:t> </a:t>
            </a:r>
            <a:r>
              <a:rPr lang="fr-FR" sz="2400" dirty="0" smtClean="0">
                <a:sym typeface="Symbol"/>
              </a:rPr>
              <a:t>à [BC].</a:t>
            </a:r>
            <a:r>
              <a:rPr lang="fr-FR" sz="2400" dirty="0" smtClean="0"/>
              <a:t>  </a:t>
            </a:r>
            <a:endParaRPr lang="fr-FR" sz="2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6444208" y="35637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cxnSp>
        <p:nvCxnSpPr>
          <p:cNvPr id="26" name="Connecteur droit 25"/>
          <p:cNvCxnSpPr/>
          <p:nvPr/>
        </p:nvCxnSpPr>
        <p:spPr>
          <a:xfrm>
            <a:off x="2195736" y="3933056"/>
            <a:ext cx="4320000" cy="0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300192" y="3933056"/>
            <a:ext cx="216024" cy="216024"/>
          </a:xfrm>
          <a:prstGeom prst="rect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502776" y="3327375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4 -  Je trace le segment [DA].</a:t>
            </a:r>
            <a:endParaRPr lang="fr-FR" sz="2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1835696" y="361886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cxnSp>
        <p:nvCxnSpPr>
          <p:cNvPr id="35" name="Connecteur droit 34"/>
          <p:cNvCxnSpPr/>
          <p:nvPr/>
        </p:nvCxnSpPr>
        <p:spPr>
          <a:xfrm>
            <a:off x="2195736" y="3933056"/>
            <a:ext cx="0" cy="2160000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41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11" grpId="0" animBg="1"/>
      <p:bldP spid="22" grpId="0"/>
      <p:bldP spid="13" grpId="0"/>
      <p:bldP spid="23" grpId="0"/>
      <p:bldP spid="24" grpId="0"/>
      <p:bldP spid="25" grpId="0"/>
      <p:bldP spid="30" grpId="0" animBg="1"/>
      <p:bldP spid="31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5543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Le losange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0" name="Espace réservé du contenu 2"/>
          <p:cNvSpPr>
            <a:spLocks noGrp="1"/>
          </p:cNvSpPr>
          <p:nvPr/>
        </p:nvSpPr>
        <p:spPr>
          <a:xfrm>
            <a:off x="395536" y="1532515"/>
            <a:ext cx="8496944" cy="189648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dirty="0">
                <a:solidFill>
                  <a:schemeClr val="tx1"/>
                </a:solidFill>
              </a:rPr>
              <a:t>Le </a:t>
            </a:r>
            <a:r>
              <a:rPr lang="fr-FR" sz="2800" dirty="0" smtClean="0">
                <a:solidFill>
                  <a:srgbClr val="FF0066"/>
                </a:solidFill>
              </a:rPr>
              <a:t>losange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>
                <a:solidFill>
                  <a:schemeClr val="tx1"/>
                </a:solidFill>
              </a:rPr>
              <a:t>est un quadrilatère particulier. </a:t>
            </a:r>
            <a:endParaRPr lang="fr-FR" sz="2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</a:rPr>
              <a:t>Il </a:t>
            </a:r>
            <a:r>
              <a:rPr lang="fr-FR" sz="2800" dirty="0">
                <a:solidFill>
                  <a:schemeClr val="tx1"/>
                </a:solidFill>
              </a:rPr>
              <a:t>possède 4 côtés égaux. </a:t>
            </a:r>
            <a:endParaRPr lang="fr-FR" sz="2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</a:rPr>
              <a:t>Ses </a:t>
            </a:r>
            <a:r>
              <a:rPr lang="fr-FR" sz="2800" dirty="0">
                <a:solidFill>
                  <a:schemeClr val="tx1"/>
                </a:solidFill>
              </a:rPr>
              <a:t>côtés opposés sont parallèles. </a:t>
            </a:r>
            <a:endParaRPr lang="fr-FR" sz="28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</a:rPr>
              <a:t>Ses </a:t>
            </a:r>
            <a:r>
              <a:rPr lang="fr-FR" sz="2800" dirty="0">
                <a:solidFill>
                  <a:schemeClr val="tx1"/>
                </a:solidFill>
              </a:rPr>
              <a:t>diagonales se coupent en leur </a:t>
            </a:r>
            <a:r>
              <a:rPr lang="fr-FR" sz="2800" dirty="0" smtClean="0">
                <a:solidFill>
                  <a:schemeClr val="tx1"/>
                </a:solidFill>
              </a:rPr>
              <a:t>milieu.</a:t>
            </a:r>
          </a:p>
          <a:p>
            <a:pPr algn="just"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</a:rPr>
              <a:t>Ses diagonales sont perpendiculaires</a:t>
            </a:r>
            <a:r>
              <a:rPr lang="fr-FR" sz="28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580112" y="4674712"/>
            <a:ext cx="2931353" cy="923330"/>
          </a:xfrm>
          <a:prstGeom prst="rect">
            <a:avLst/>
          </a:prstGeom>
          <a:noFill/>
          <a:ln w="1270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</a:t>
            </a:r>
            <a:r>
              <a:rPr lang="fr-FR" dirty="0" smtClean="0">
                <a:solidFill>
                  <a:srgbClr val="FF0066"/>
                </a:solidFill>
              </a:rPr>
              <a:t>losange</a:t>
            </a:r>
            <a:r>
              <a:rPr lang="fr-FR" dirty="0" smtClean="0"/>
              <a:t> est donc un parallélogramme dont tous les côtés sont égaux.</a:t>
            </a:r>
            <a:endParaRPr lang="fr-FR" dirty="0"/>
          </a:p>
        </p:txBody>
      </p:sp>
      <p:cxnSp>
        <p:nvCxnSpPr>
          <p:cNvPr id="21" name="Connecteur droit 20"/>
          <p:cNvCxnSpPr/>
          <p:nvPr/>
        </p:nvCxnSpPr>
        <p:spPr>
          <a:xfrm>
            <a:off x="2961363" y="4147399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2966385" y="5939575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745882" y="5075479"/>
            <a:ext cx="270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1931287" y="5183493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36" idx="1"/>
            <a:endCxn id="36" idx="3"/>
          </p:cNvCxnSpPr>
          <p:nvPr/>
        </p:nvCxnSpPr>
        <p:spPr>
          <a:xfrm>
            <a:off x="2238750" y="4477412"/>
            <a:ext cx="1435040" cy="143353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H="1">
            <a:off x="1766147" y="3996969"/>
            <a:ext cx="2379194" cy="237465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 rot="2687459" flipV="1">
            <a:off x="2872797" y="4993575"/>
            <a:ext cx="164014" cy="15458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 rot="3186251">
            <a:off x="3330800" y="4378323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3186251">
            <a:off x="2181755" y="5530451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=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36" name="Losange 35"/>
          <p:cNvSpPr/>
          <p:nvPr/>
        </p:nvSpPr>
        <p:spPr>
          <a:xfrm rot="2698193">
            <a:off x="1942076" y="3520059"/>
            <a:ext cx="2028388" cy="3348238"/>
          </a:xfrm>
          <a:prstGeom prst="diamond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 rot="2494869">
            <a:off x="2425382" y="4668193"/>
            <a:ext cx="438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III</a:t>
            </a:r>
            <a:endParaRPr lang="fr-FR" dirty="0"/>
          </a:p>
        </p:txBody>
      </p:sp>
      <p:sp>
        <p:nvSpPr>
          <p:cNvPr id="43" name="ZoneTexte 42"/>
          <p:cNvSpPr txBox="1"/>
          <p:nvPr/>
        </p:nvSpPr>
        <p:spPr>
          <a:xfrm rot="2494869">
            <a:off x="3107933" y="5362502"/>
            <a:ext cx="438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III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607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 animBg="1"/>
      <p:bldP spid="30" grpId="0" animBg="1"/>
      <p:bldP spid="31" grpId="0"/>
      <p:bldP spid="34" grpId="0"/>
      <p:bldP spid="36" grpId="0" animBg="1"/>
      <p:bldP spid="39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5543" y="188640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Construire un losange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0" name="Espace réservé du contenu 2"/>
          <p:cNvSpPr>
            <a:spLocks noGrp="1"/>
          </p:cNvSpPr>
          <p:nvPr/>
        </p:nvSpPr>
        <p:spPr>
          <a:xfrm>
            <a:off x="574784" y="1532516"/>
            <a:ext cx="8173680" cy="480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Pour construire un losange ABCD de 4 cm de côté : 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000" b="1" dirty="0" smtClean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16" name="Espace réservé du contenu 2"/>
          <p:cNvSpPr>
            <a:spLocks noGrp="1"/>
          </p:cNvSpPr>
          <p:nvPr/>
        </p:nvSpPr>
        <p:spPr>
          <a:xfrm>
            <a:off x="574784" y="2645296"/>
            <a:ext cx="8173680" cy="960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b="1" dirty="0" smtClean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502776" y="2006352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1 -  Je trace deux segments [AB] et [AD] de 4 cm  </a:t>
            </a:r>
            <a:endParaRPr lang="fr-FR" sz="2400" dirty="0"/>
          </a:p>
        </p:txBody>
      </p:sp>
      <p:sp>
        <p:nvSpPr>
          <p:cNvPr id="22" name="ZoneTexte 21"/>
          <p:cNvSpPr txBox="1"/>
          <p:nvPr/>
        </p:nvSpPr>
        <p:spPr>
          <a:xfrm>
            <a:off x="502776" y="2472825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2 -  J’écarte mon compas de 4 cm.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043608" y="51978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3995936" y="41397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502776" y="2895327"/>
            <a:ext cx="8173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3 -  Je reporte l’écartement de mon compas à partir de B et de D, j’obtiens le point C</a:t>
            </a:r>
            <a:endParaRPr lang="fr-FR" sz="2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6948264" y="52499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502776" y="3615407"/>
            <a:ext cx="81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4 -  Je trace le segment [BC] et [CD].</a:t>
            </a:r>
            <a:endParaRPr lang="fr-FR" sz="2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3923928" y="64440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rot="1200000">
            <a:off x="1316806" y="5919788"/>
            <a:ext cx="2880000" cy="0"/>
          </a:xfrm>
          <a:prstGeom prst="line">
            <a:avLst/>
          </a:prstGeom>
          <a:ln w="190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20400000" flipV="1">
            <a:off x="1340053" y="4934769"/>
            <a:ext cx="2880000" cy="0"/>
          </a:xfrm>
          <a:prstGeom prst="line">
            <a:avLst/>
          </a:prstGeom>
          <a:ln w="190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rot="20400000" flipV="1">
            <a:off x="3981102" y="5914641"/>
            <a:ext cx="2880000" cy="0"/>
          </a:xfrm>
          <a:prstGeom prst="line">
            <a:avLst/>
          </a:prstGeom>
          <a:ln w="190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rot="1200000">
            <a:off x="4004349" y="4929622"/>
            <a:ext cx="2880000" cy="0"/>
          </a:xfrm>
          <a:prstGeom prst="line">
            <a:avLst/>
          </a:prstGeom>
          <a:ln w="190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rme libre 6"/>
          <p:cNvSpPr/>
          <p:nvPr/>
        </p:nvSpPr>
        <p:spPr>
          <a:xfrm>
            <a:off x="6648320" y="5013176"/>
            <a:ext cx="230945" cy="670467"/>
          </a:xfrm>
          <a:custGeom>
            <a:avLst/>
            <a:gdLst>
              <a:gd name="connsiteX0" fmla="*/ 230945 w 230945"/>
              <a:gd name="connsiteY0" fmla="*/ 0 h 670467"/>
              <a:gd name="connsiteX1" fmla="*/ 167150 w 230945"/>
              <a:gd name="connsiteY1" fmla="*/ 329610 h 670467"/>
              <a:gd name="connsiteX2" fmla="*/ 18294 w 230945"/>
              <a:gd name="connsiteY2" fmla="*/ 616689 h 670467"/>
              <a:gd name="connsiteX3" fmla="*/ 7661 w 230945"/>
              <a:gd name="connsiteY3" fmla="*/ 669851 h 670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945" h="670467">
                <a:moveTo>
                  <a:pt x="230945" y="0"/>
                </a:moveTo>
                <a:cubicBezTo>
                  <a:pt x="216768" y="113414"/>
                  <a:pt x="202592" y="226829"/>
                  <a:pt x="167150" y="329610"/>
                </a:cubicBezTo>
                <a:cubicBezTo>
                  <a:pt x="131708" y="432391"/>
                  <a:pt x="44875" y="559982"/>
                  <a:pt x="18294" y="616689"/>
                </a:cubicBezTo>
                <a:cubicBezTo>
                  <a:pt x="-8288" y="673396"/>
                  <a:pt x="-314" y="671623"/>
                  <a:pt x="7661" y="66985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 flipV="1">
            <a:off x="6648320" y="5099341"/>
            <a:ext cx="230945" cy="670467"/>
          </a:xfrm>
          <a:custGeom>
            <a:avLst/>
            <a:gdLst>
              <a:gd name="connsiteX0" fmla="*/ 230945 w 230945"/>
              <a:gd name="connsiteY0" fmla="*/ 0 h 670467"/>
              <a:gd name="connsiteX1" fmla="*/ 167150 w 230945"/>
              <a:gd name="connsiteY1" fmla="*/ 329610 h 670467"/>
              <a:gd name="connsiteX2" fmla="*/ 18294 w 230945"/>
              <a:gd name="connsiteY2" fmla="*/ 616689 h 670467"/>
              <a:gd name="connsiteX3" fmla="*/ 7661 w 230945"/>
              <a:gd name="connsiteY3" fmla="*/ 669851 h 670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945" h="670467">
                <a:moveTo>
                  <a:pt x="230945" y="0"/>
                </a:moveTo>
                <a:cubicBezTo>
                  <a:pt x="216768" y="113414"/>
                  <a:pt x="202592" y="226829"/>
                  <a:pt x="167150" y="329610"/>
                </a:cubicBezTo>
                <a:cubicBezTo>
                  <a:pt x="131708" y="432391"/>
                  <a:pt x="44875" y="559982"/>
                  <a:pt x="18294" y="616689"/>
                </a:cubicBezTo>
                <a:cubicBezTo>
                  <a:pt x="-8288" y="673396"/>
                  <a:pt x="-314" y="671623"/>
                  <a:pt x="7661" y="66985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7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22" grpId="0"/>
      <p:bldP spid="13" grpId="0"/>
      <p:bldP spid="23" grpId="0"/>
      <p:bldP spid="24" grpId="0"/>
      <p:bldP spid="25" grpId="0"/>
      <p:bldP spid="31" grpId="0"/>
      <p:bldP spid="34" grpId="0"/>
      <p:bldP spid="7" grpId="0" animBg="1"/>
      <p:bldP spid="3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6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516</Words>
  <Application>Microsoft Office PowerPoint</Application>
  <PresentationFormat>Affichage à l'écran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Présentation PowerPoint</vt:lpstr>
      <vt:lpstr>Qu’est-ce qu’un quadrilatère ? </vt:lpstr>
      <vt:lpstr>Le parallélogramme</vt:lpstr>
      <vt:lpstr>Construire un parallélogramme</vt:lpstr>
      <vt:lpstr>Le rectangle</vt:lpstr>
      <vt:lpstr>Construire un rectangle</vt:lpstr>
      <vt:lpstr>Le losange</vt:lpstr>
      <vt:lpstr>Construire un losange</vt:lpstr>
      <vt:lpstr>Le carré</vt:lpstr>
      <vt:lpstr>Construire un carré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61</cp:revision>
  <dcterms:created xsi:type="dcterms:W3CDTF">2020-04-23T07:55:41Z</dcterms:created>
  <dcterms:modified xsi:type="dcterms:W3CDTF">2021-03-13T18:14:13Z</dcterms:modified>
</cp:coreProperties>
</file>