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0" r:id="rId4"/>
    <p:sldId id="277" r:id="rId5"/>
    <p:sldId id="285" r:id="rId6"/>
    <p:sldId id="286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CC00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46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Géométrie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polygones</a:t>
            </a:r>
            <a:endParaRPr lang="fr-FR" sz="6000" dirty="0" smtClean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</a:t>
            </a:r>
            <a:r>
              <a:rPr lang="fr-FR" sz="1600" dirty="0" smtClean="0">
                <a:solidFill>
                  <a:schemeClr val="tx1"/>
                </a:solidFill>
              </a:rPr>
              <a:t>éom</a:t>
            </a:r>
            <a:r>
              <a:rPr lang="fr-FR" sz="2800" dirty="0" smtClean="0">
                <a:solidFill>
                  <a:schemeClr val="tx1"/>
                </a:solidFill>
              </a:rPr>
              <a:t>5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 nous allons travailler en </a:t>
            </a:r>
            <a:r>
              <a:rPr lang="fr-FR" b="1" dirty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géométrie</a:t>
            </a:r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Nous allons apprendre ce qu’est un </a:t>
            </a:r>
            <a:r>
              <a:rPr lang="fr-FR" b="1" dirty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polygone</a:t>
            </a:r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 Nous apprendrons ensuite à </a:t>
            </a:r>
            <a:r>
              <a:rPr lang="fr-FR" b="1" dirty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identifier et nommer les différents polygones</a:t>
            </a:r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</a:p>
          <a:p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Qu’est-ce qu’un </a:t>
            </a:r>
            <a:r>
              <a:rPr lang="fr-FR" dirty="0" smtClean="0">
                <a:solidFill>
                  <a:srgbClr val="FFFF00"/>
                </a:solidFill>
              </a:rPr>
              <a:t>polygone ? 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148478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/>
              <a:t>Un polygone est une </a:t>
            </a:r>
            <a:r>
              <a:rPr lang="fr-FR" sz="3200" dirty="0" smtClean="0"/>
              <a:t>ligne brisée fermée.</a:t>
            </a:r>
            <a:endParaRPr lang="fr-FR" sz="3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115616" y="2376936"/>
            <a:ext cx="7056784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 smtClean="0"/>
              <a:t>Les figures suivantes sont-elles des polygones ?</a:t>
            </a:r>
            <a:endParaRPr lang="fr-FR" sz="2800" i="1" dirty="0"/>
          </a:p>
        </p:txBody>
      </p:sp>
      <p:sp>
        <p:nvSpPr>
          <p:cNvPr id="18" name="Forme libre 17"/>
          <p:cNvSpPr/>
          <p:nvPr/>
        </p:nvSpPr>
        <p:spPr>
          <a:xfrm>
            <a:off x="6444208" y="3717032"/>
            <a:ext cx="1900147" cy="1154891"/>
          </a:xfrm>
          <a:custGeom>
            <a:avLst/>
            <a:gdLst>
              <a:gd name="connsiteX0" fmla="*/ 936345 w 2984601"/>
              <a:gd name="connsiteY0" fmla="*/ 292608 h 1580083"/>
              <a:gd name="connsiteX1" fmla="*/ 0 w 2984601"/>
              <a:gd name="connsiteY1" fmla="*/ 841248 h 1580083"/>
              <a:gd name="connsiteX2" fmla="*/ 848563 w 2984601"/>
              <a:gd name="connsiteY2" fmla="*/ 1580083 h 1580083"/>
              <a:gd name="connsiteX3" fmla="*/ 2421331 w 2984601"/>
              <a:gd name="connsiteY3" fmla="*/ 1477670 h 1580083"/>
              <a:gd name="connsiteX4" fmla="*/ 2984601 w 2984601"/>
              <a:gd name="connsiteY4" fmla="*/ 336499 h 1580083"/>
              <a:gd name="connsiteX5" fmla="*/ 2238451 w 2984601"/>
              <a:gd name="connsiteY5" fmla="*/ 709574 h 1580083"/>
              <a:gd name="connsiteX6" fmla="*/ 1733702 w 2984601"/>
              <a:gd name="connsiteY6" fmla="*/ 0 h 1580083"/>
              <a:gd name="connsiteX7" fmla="*/ 1448409 w 2984601"/>
              <a:gd name="connsiteY7" fmla="*/ 797357 h 1580083"/>
              <a:gd name="connsiteX8" fmla="*/ 936345 w 2984601"/>
              <a:gd name="connsiteY8" fmla="*/ 292608 h 158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84601" h="1580083">
                <a:moveTo>
                  <a:pt x="936345" y="292608"/>
                </a:moveTo>
                <a:lnTo>
                  <a:pt x="0" y="841248"/>
                </a:lnTo>
                <a:lnTo>
                  <a:pt x="848563" y="1580083"/>
                </a:lnTo>
                <a:lnTo>
                  <a:pt x="2421331" y="1477670"/>
                </a:lnTo>
                <a:lnTo>
                  <a:pt x="2984601" y="336499"/>
                </a:lnTo>
                <a:lnTo>
                  <a:pt x="2238451" y="709574"/>
                </a:lnTo>
                <a:lnTo>
                  <a:pt x="1733702" y="0"/>
                </a:lnTo>
                <a:lnTo>
                  <a:pt x="1448409" y="797357"/>
                </a:lnTo>
                <a:lnTo>
                  <a:pt x="936345" y="292608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1141171" y="3496666"/>
            <a:ext cx="1894637" cy="1514246"/>
          </a:xfrm>
          <a:custGeom>
            <a:avLst/>
            <a:gdLst>
              <a:gd name="connsiteX0" fmla="*/ 124359 w 1894637"/>
              <a:gd name="connsiteY0" fmla="*/ 109728 h 1514246"/>
              <a:gd name="connsiteX1" fmla="*/ 0 w 1894637"/>
              <a:gd name="connsiteY1" fmla="*/ 1272844 h 1514246"/>
              <a:gd name="connsiteX2" fmla="*/ 811987 w 1894637"/>
              <a:gd name="connsiteY2" fmla="*/ 1382572 h 1514246"/>
              <a:gd name="connsiteX3" fmla="*/ 1075335 w 1894637"/>
              <a:gd name="connsiteY3" fmla="*/ 950976 h 1514246"/>
              <a:gd name="connsiteX4" fmla="*/ 1748333 w 1894637"/>
              <a:gd name="connsiteY4" fmla="*/ 1514246 h 1514246"/>
              <a:gd name="connsiteX5" fmla="*/ 1894637 w 1894637"/>
              <a:gd name="connsiteY5" fmla="*/ 504748 h 1514246"/>
              <a:gd name="connsiteX6" fmla="*/ 1016813 w 1894637"/>
              <a:gd name="connsiteY6" fmla="*/ 321868 h 1514246"/>
              <a:gd name="connsiteX7" fmla="*/ 716890 w 1894637"/>
              <a:gd name="connsiteY7" fmla="*/ 892454 h 1514246"/>
              <a:gd name="connsiteX8" fmla="*/ 687629 w 1894637"/>
              <a:gd name="connsiteY8" fmla="*/ 0 h 1514246"/>
              <a:gd name="connsiteX9" fmla="*/ 292608 w 1894637"/>
              <a:gd name="connsiteY9" fmla="*/ 541324 h 151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94637" h="1514246">
                <a:moveTo>
                  <a:pt x="124359" y="109728"/>
                </a:moveTo>
                <a:lnTo>
                  <a:pt x="0" y="1272844"/>
                </a:lnTo>
                <a:lnTo>
                  <a:pt x="811987" y="1382572"/>
                </a:lnTo>
                <a:lnTo>
                  <a:pt x="1075335" y="950976"/>
                </a:lnTo>
                <a:lnTo>
                  <a:pt x="1748333" y="1514246"/>
                </a:lnTo>
                <a:lnTo>
                  <a:pt x="1894637" y="504748"/>
                </a:lnTo>
                <a:lnTo>
                  <a:pt x="1016813" y="321868"/>
                </a:lnTo>
                <a:lnTo>
                  <a:pt x="716890" y="892454"/>
                </a:lnTo>
                <a:lnTo>
                  <a:pt x="687629" y="0"/>
                </a:lnTo>
                <a:lnTo>
                  <a:pt x="292608" y="541324"/>
                </a:lnTo>
              </a:path>
            </a:pathLst>
          </a:custGeom>
          <a:noFill/>
          <a:ln w="1905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3" name="Groupe 22"/>
          <p:cNvGrpSpPr/>
          <p:nvPr/>
        </p:nvGrpSpPr>
        <p:grpSpPr>
          <a:xfrm rot="8621662">
            <a:off x="3664238" y="3620523"/>
            <a:ext cx="1959539" cy="1368152"/>
            <a:chOff x="4052621" y="3723437"/>
            <a:chExt cx="2165299" cy="1506931"/>
          </a:xfrm>
        </p:grpSpPr>
        <p:sp>
          <p:nvSpPr>
            <p:cNvPr id="21" name="Forme libre 20"/>
            <p:cNvSpPr/>
            <p:nvPr/>
          </p:nvSpPr>
          <p:spPr>
            <a:xfrm>
              <a:off x="4052621" y="3723437"/>
              <a:ext cx="2165299" cy="1506931"/>
            </a:xfrm>
            <a:custGeom>
              <a:avLst/>
              <a:gdLst>
                <a:gd name="connsiteX0" fmla="*/ 358445 w 2165299"/>
                <a:gd name="connsiteY0" fmla="*/ 0 h 1506931"/>
                <a:gd name="connsiteX1" fmla="*/ 0 w 2165299"/>
                <a:gd name="connsiteY1" fmla="*/ 782726 h 1506931"/>
                <a:gd name="connsiteX2" fmla="*/ 826617 w 2165299"/>
                <a:gd name="connsiteY2" fmla="*/ 1353312 h 1506931"/>
                <a:gd name="connsiteX3" fmla="*/ 2165299 w 2165299"/>
                <a:gd name="connsiteY3" fmla="*/ 1506931 h 1506931"/>
                <a:gd name="connsiteX4" fmla="*/ 1733702 w 2165299"/>
                <a:gd name="connsiteY4" fmla="*/ 621792 h 1506931"/>
                <a:gd name="connsiteX5" fmla="*/ 1733702 w 2165299"/>
                <a:gd name="connsiteY5" fmla="*/ 621792 h 1506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65299" h="1506931">
                  <a:moveTo>
                    <a:pt x="358445" y="0"/>
                  </a:moveTo>
                  <a:lnTo>
                    <a:pt x="0" y="782726"/>
                  </a:lnTo>
                  <a:lnTo>
                    <a:pt x="826617" y="1353312"/>
                  </a:lnTo>
                  <a:lnTo>
                    <a:pt x="2165299" y="1506931"/>
                  </a:lnTo>
                  <a:lnTo>
                    <a:pt x="1733702" y="621792"/>
                  </a:lnTo>
                  <a:lnTo>
                    <a:pt x="1733702" y="621792"/>
                  </a:ln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4403750" y="3738067"/>
              <a:ext cx="1382573" cy="668026"/>
            </a:xfrm>
            <a:custGeom>
              <a:avLst/>
              <a:gdLst>
                <a:gd name="connsiteX0" fmla="*/ 0 w 1382573"/>
                <a:gd name="connsiteY0" fmla="*/ 0 h 668026"/>
                <a:gd name="connsiteX1" fmla="*/ 563271 w 1382573"/>
                <a:gd name="connsiteY1" fmla="*/ 607162 h 668026"/>
                <a:gd name="connsiteX2" fmla="*/ 1382573 w 1382573"/>
                <a:gd name="connsiteY2" fmla="*/ 614477 h 668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2573" h="668026">
                  <a:moveTo>
                    <a:pt x="0" y="0"/>
                  </a:moveTo>
                  <a:cubicBezTo>
                    <a:pt x="166421" y="252374"/>
                    <a:pt x="332842" y="504749"/>
                    <a:pt x="563271" y="607162"/>
                  </a:cubicBezTo>
                  <a:cubicBezTo>
                    <a:pt x="793700" y="709575"/>
                    <a:pt x="1088136" y="662026"/>
                    <a:pt x="1382573" y="614477"/>
                  </a:cubicBez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912693" y="5157192"/>
            <a:ext cx="2232248" cy="923330"/>
          </a:xfrm>
          <a:prstGeom prst="rect">
            <a:avLst/>
          </a:prstGeom>
          <a:noFill/>
          <a:ln w="19050"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Ici, la ligne brisée est ouverte, ce n’est pas un polygone.</a:t>
            </a:r>
            <a:endParaRPr lang="fr-FR" dirty="0"/>
          </a:p>
        </p:txBody>
      </p:sp>
      <p:sp>
        <p:nvSpPr>
          <p:cNvPr id="25" name="Croix 24"/>
          <p:cNvSpPr/>
          <p:nvPr/>
        </p:nvSpPr>
        <p:spPr>
          <a:xfrm rot="18871118">
            <a:off x="808460" y="2907077"/>
            <a:ext cx="2560058" cy="2560058"/>
          </a:xfrm>
          <a:prstGeom prst="plus">
            <a:avLst>
              <a:gd name="adj" fmla="val 4873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Croix 26"/>
          <p:cNvSpPr/>
          <p:nvPr/>
        </p:nvSpPr>
        <p:spPr>
          <a:xfrm rot="18871118">
            <a:off x="3400338" y="2807014"/>
            <a:ext cx="2560058" cy="2560058"/>
          </a:xfrm>
          <a:prstGeom prst="plus">
            <a:avLst>
              <a:gd name="adj" fmla="val 4873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3570689" y="5157192"/>
            <a:ext cx="2232248" cy="1477328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Ici, un des côtés est courbe, ce n’est pas une ligne brisée, ce n’est donc pas un polygone.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6413530" y="5178150"/>
            <a:ext cx="2232248" cy="923330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Ici, il s’agit bien d’une ligne brisée fermée, c’est un polygone.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 animBg="1"/>
      <p:bldP spid="18" grpId="0" animBg="1"/>
      <p:bldP spid="19" grpId="0" animBg="1"/>
      <p:bldP spid="24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Vocabulaire </a:t>
            </a:r>
            <a:r>
              <a:rPr lang="fr-FR" dirty="0" smtClean="0">
                <a:solidFill>
                  <a:srgbClr val="FFFF00"/>
                </a:solidFill>
              </a:rPr>
              <a:t>des polygones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1304" y="1655470"/>
            <a:ext cx="8208912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Voici un polygone.</a:t>
            </a:r>
            <a:endParaRPr lang="fr-FR" sz="3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491304" y="32492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4139953" y="4088127"/>
            <a:ext cx="30963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00FF"/>
                </a:solidFill>
              </a:rPr>
              <a:t>C </a:t>
            </a:r>
            <a:r>
              <a:rPr lang="fr-FR" dirty="0" smtClean="0"/>
              <a:t>est un </a:t>
            </a:r>
            <a:r>
              <a:rPr lang="fr-FR" dirty="0" smtClean="0">
                <a:solidFill>
                  <a:srgbClr val="0000FF"/>
                </a:solidFill>
              </a:rPr>
              <a:t>sommet </a:t>
            </a:r>
            <a:r>
              <a:rPr lang="fr-FR" dirty="0" smtClean="0"/>
              <a:t>du polygone.</a:t>
            </a:r>
            <a:endParaRPr lang="fr-FR" dirty="0">
              <a:latin typeface="Cursif" panose="020B0603050302020204" pitchFamily="34" charset="0"/>
            </a:endParaRPr>
          </a:p>
        </p:txBody>
      </p:sp>
      <p:cxnSp>
        <p:nvCxnSpPr>
          <p:cNvPr id="38" name="Connecteur droit avec flèche 37"/>
          <p:cNvCxnSpPr/>
          <p:nvPr/>
        </p:nvCxnSpPr>
        <p:spPr>
          <a:xfrm flipH="1">
            <a:off x="3554534" y="4365104"/>
            <a:ext cx="729434" cy="13115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rme libre 2"/>
          <p:cNvSpPr/>
          <p:nvPr/>
        </p:nvSpPr>
        <p:spPr>
          <a:xfrm>
            <a:off x="491304" y="2983024"/>
            <a:ext cx="3035808" cy="3057753"/>
          </a:xfrm>
          <a:custGeom>
            <a:avLst/>
            <a:gdLst>
              <a:gd name="connsiteX0" fmla="*/ 292608 w 3035808"/>
              <a:gd name="connsiteY0" fmla="*/ 607161 h 3057753"/>
              <a:gd name="connsiteX1" fmla="*/ 0 w 3035808"/>
              <a:gd name="connsiteY1" fmla="*/ 1997049 h 3057753"/>
              <a:gd name="connsiteX2" fmla="*/ 1463040 w 3035808"/>
              <a:gd name="connsiteY2" fmla="*/ 3057753 h 3057753"/>
              <a:gd name="connsiteX3" fmla="*/ 3035808 w 3035808"/>
              <a:gd name="connsiteY3" fmla="*/ 2713939 h 3057753"/>
              <a:gd name="connsiteX4" fmla="*/ 2099462 w 3035808"/>
              <a:gd name="connsiteY4" fmla="*/ 0 h 3057753"/>
              <a:gd name="connsiteX5" fmla="*/ 292608 w 3035808"/>
              <a:gd name="connsiteY5" fmla="*/ 607161 h 305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5808" h="3057753">
                <a:moveTo>
                  <a:pt x="292608" y="607161"/>
                </a:moveTo>
                <a:lnTo>
                  <a:pt x="0" y="1997049"/>
                </a:lnTo>
                <a:lnTo>
                  <a:pt x="1463040" y="3057753"/>
                </a:lnTo>
                <a:lnTo>
                  <a:pt x="3035808" y="2713939"/>
                </a:lnTo>
                <a:lnTo>
                  <a:pt x="2099462" y="0"/>
                </a:lnTo>
                <a:lnTo>
                  <a:pt x="292608" y="607161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446992" y="26588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460132" y="55377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726912" y="59855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14744" y="483620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3215433" y="2370924"/>
            <a:ext cx="5616624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Pour nommer un polygone, on donne </a:t>
            </a:r>
            <a:r>
              <a:rPr lang="fr-FR" sz="2000" dirty="0" smtClean="0"/>
              <a:t>les lettres </a:t>
            </a:r>
            <a:r>
              <a:rPr lang="fr-FR" sz="2000" dirty="0"/>
              <a:t>dans l’ordre du tour de la figure</a:t>
            </a:r>
            <a:r>
              <a:rPr lang="fr-FR" sz="2000" dirty="0" smtClean="0"/>
              <a:t>. Ici, il s’agit du polygone ABCDE.</a:t>
            </a:r>
            <a:endParaRPr lang="fr-FR" sz="2000" dirty="0">
              <a:latin typeface="Cursif" panose="020B0603050302020204" pitchFamily="34" charset="0"/>
            </a:endParaRPr>
          </a:p>
        </p:txBody>
      </p:sp>
      <p:sp>
        <p:nvSpPr>
          <p:cNvPr id="8" name="Forme libre 7"/>
          <p:cNvSpPr/>
          <p:nvPr/>
        </p:nvSpPr>
        <p:spPr>
          <a:xfrm>
            <a:off x="489098" y="2425572"/>
            <a:ext cx="3523195" cy="4063774"/>
          </a:xfrm>
          <a:custGeom>
            <a:avLst/>
            <a:gdLst>
              <a:gd name="connsiteX0" fmla="*/ 138223 w 3523195"/>
              <a:gd name="connsiteY0" fmla="*/ 700400 h 4063774"/>
              <a:gd name="connsiteX1" fmla="*/ 2094614 w 3523195"/>
              <a:gd name="connsiteY1" fmla="*/ 158140 h 4063774"/>
              <a:gd name="connsiteX2" fmla="*/ 3519376 w 3523195"/>
              <a:gd name="connsiteY2" fmla="*/ 3188419 h 4063774"/>
              <a:gd name="connsiteX3" fmla="*/ 1669311 w 3523195"/>
              <a:gd name="connsiteY3" fmla="*/ 4060288 h 4063774"/>
              <a:gd name="connsiteX4" fmla="*/ 0 w 3523195"/>
              <a:gd name="connsiteY4" fmla="*/ 2965135 h 4063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23195" h="4063774">
                <a:moveTo>
                  <a:pt x="138223" y="700400"/>
                </a:moveTo>
                <a:cubicBezTo>
                  <a:pt x="834656" y="221935"/>
                  <a:pt x="1531089" y="-256530"/>
                  <a:pt x="2094614" y="158140"/>
                </a:cubicBezTo>
                <a:cubicBezTo>
                  <a:pt x="2658139" y="572810"/>
                  <a:pt x="3590260" y="2538061"/>
                  <a:pt x="3519376" y="3188419"/>
                </a:cubicBezTo>
                <a:cubicBezTo>
                  <a:pt x="3448492" y="3838777"/>
                  <a:pt x="2255874" y="4097502"/>
                  <a:pt x="1669311" y="4060288"/>
                </a:cubicBezTo>
                <a:cubicBezTo>
                  <a:pt x="1082748" y="4023074"/>
                  <a:pt x="541374" y="3494104"/>
                  <a:pt x="0" y="2965135"/>
                </a:cubicBezTo>
              </a:path>
            </a:pathLst>
          </a:custGeom>
          <a:noFill/>
          <a:ln w="952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17"/>
          <p:cNvCxnSpPr>
            <a:stCxn id="3" idx="0"/>
          </p:cNvCxnSpPr>
          <p:nvPr/>
        </p:nvCxnSpPr>
        <p:spPr>
          <a:xfrm flipV="1">
            <a:off x="783912" y="2983024"/>
            <a:ext cx="1771864" cy="6071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4139953" y="3433912"/>
            <a:ext cx="30963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FF0000"/>
                </a:solidFill>
              </a:rPr>
              <a:t>AB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smtClean="0"/>
              <a:t>est un </a:t>
            </a:r>
            <a:r>
              <a:rPr lang="fr-FR" dirty="0" smtClean="0">
                <a:solidFill>
                  <a:srgbClr val="FF0000"/>
                </a:solidFill>
              </a:rPr>
              <a:t>côté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smtClean="0"/>
              <a:t>du polygone.</a:t>
            </a:r>
            <a:endParaRPr lang="fr-FR" dirty="0">
              <a:latin typeface="Cursif" panose="020B0603050302020204" pitchFamily="34" charset="0"/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 flipH="1" flipV="1">
            <a:off x="1906932" y="3249246"/>
            <a:ext cx="2297263" cy="3409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4019818" y="5724086"/>
            <a:ext cx="408320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CC00"/>
                </a:solidFill>
              </a:rPr>
              <a:t>EC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smtClean="0"/>
              <a:t>est une </a:t>
            </a:r>
            <a:r>
              <a:rPr lang="fr-FR" dirty="0" smtClean="0">
                <a:solidFill>
                  <a:srgbClr val="00CC00"/>
                </a:solidFill>
              </a:rPr>
              <a:t>diagonale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smtClean="0"/>
              <a:t>du polygone. Une diagonale est un segment qui relie deux sommets qui ne se suivent pas.</a:t>
            </a:r>
            <a:endParaRPr lang="fr-FR" dirty="0">
              <a:latin typeface="Cursif" panose="020B0603050302020204" pitchFamily="34" charset="0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478831" y="4972266"/>
            <a:ext cx="3075703" cy="704415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 flipV="1">
            <a:off x="2699792" y="5537704"/>
            <a:ext cx="1390584" cy="622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51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" grpId="0"/>
      <p:bldP spid="37" grpId="0"/>
      <p:bldP spid="3" grpId="0" animBg="1"/>
      <p:bldP spid="12" grpId="0"/>
      <p:bldP spid="13" grpId="0"/>
      <p:bldP spid="14" grpId="0"/>
      <p:bldP spid="15" grpId="0"/>
      <p:bldP spid="16" grpId="0" animBg="1"/>
      <p:bldP spid="8" grpId="0" animBg="1"/>
      <p:bldP spid="28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Les différents types de polygones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1304" y="1655470"/>
            <a:ext cx="8208912" cy="10772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existe une infinité de polygones. On les classe en fonction du nombre de leurs côtés.</a:t>
            </a:r>
            <a:endParaRPr lang="fr-FR" sz="32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494365"/>
              </p:ext>
            </p:extLst>
          </p:nvPr>
        </p:nvGraphicFramePr>
        <p:xfrm>
          <a:off x="371776" y="2732688"/>
          <a:ext cx="8448696" cy="3936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660"/>
                <a:gridCol w="1227556"/>
                <a:gridCol w="2280132"/>
                <a:gridCol w="642548"/>
                <a:gridCol w="1185782"/>
                <a:gridCol w="2396018"/>
              </a:tblGrid>
              <a:tr h="984168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3 côtés</a:t>
                      </a:r>
                      <a:endParaRPr lang="fr-FR" sz="16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triangle</a:t>
                      </a:r>
                      <a:endParaRPr lang="fr-FR" sz="16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66"/>
                          </a:solidFill>
                          <a:latin typeface="+mj-lt"/>
                        </a:rPr>
                        <a:t>7 côtés </a:t>
                      </a:r>
                      <a:endParaRPr lang="fr-FR" sz="1600" b="1" dirty="0">
                        <a:solidFill>
                          <a:srgbClr val="FF0066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66"/>
                          </a:solidFill>
                          <a:latin typeface="+mj-lt"/>
                        </a:rPr>
                        <a:t>heptagone</a:t>
                      </a:r>
                      <a:endParaRPr lang="fr-FR" sz="1600" b="1" dirty="0">
                        <a:solidFill>
                          <a:srgbClr val="FF0066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rgbClr val="FF0066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4168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4 côtés</a:t>
                      </a:r>
                      <a:endParaRPr lang="fr-FR" sz="16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quadrilatère</a:t>
                      </a:r>
                      <a:endParaRPr lang="fr-FR" sz="16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 côtés</a:t>
                      </a:r>
                      <a:endParaRPr lang="fr-FR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octogone</a:t>
                      </a:r>
                      <a:endParaRPr lang="fr-FR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4168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CC00"/>
                          </a:solidFill>
                          <a:latin typeface="+mj-lt"/>
                        </a:rPr>
                        <a:t>5 côtés</a:t>
                      </a:r>
                      <a:endParaRPr lang="fr-FR" sz="1600" b="1" dirty="0">
                        <a:solidFill>
                          <a:srgbClr val="00CC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CC00"/>
                          </a:solidFill>
                          <a:latin typeface="+mj-lt"/>
                        </a:rPr>
                        <a:t>pentagone</a:t>
                      </a:r>
                      <a:endParaRPr lang="fr-FR" sz="1600" b="1" dirty="0">
                        <a:solidFill>
                          <a:srgbClr val="00CC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9 côtés</a:t>
                      </a:r>
                      <a:endParaRPr lang="fr-FR" sz="1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ennéagone</a:t>
                      </a:r>
                      <a:endParaRPr lang="fr-FR" sz="1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4168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6 côtés </a:t>
                      </a:r>
                      <a:endParaRPr lang="fr-FR" sz="1600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7030A0"/>
                          </a:solidFill>
                          <a:latin typeface="+mj-lt"/>
                        </a:rPr>
                        <a:t>hexagone</a:t>
                      </a:r>
                      <a:endParaRPr lang="fr-FR" sz="1600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10 côtés</a:t>
                      </a:r>
                      <a:endParaRPr lang="fr-FR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002060"/>
                          </a:solidFill>
                          <a:latin typeface="+mj-lt"/>
                        </a:rPr>
                        <a:t>décagone</a:t>
                      </a:r>
                      <a:endParaRPr lang="fr-FR" sz="1600" b="1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Forme libre 7"/>
          <p:cNvSpPr/>
          <p:nvPr/>
        </p:nvSpPr>
        <p:spPr>
          <a:xfrm>
            <a:off x="2699792" y="2924944"/>
            <a:ext cx="1212112" cy="637953"/>
          </a:xfrm>
          <a:custGeom>
            <a:avLst/>
            <a:gdLst>
              <a:gd name="connsiteX0" fmla="*/ 0 w 1212112"/>
              <a:gd name="connsiteY0" fmla="*/ 74427 h 637953"/>
              <a:gd name="connsiteX1" fmla="*/ 765544 w 1212112"/>
              <a:gd name="connsiteY1" fmla="*/ 637953 h 637953"/>
              <a:gd name="connsiteX2" fmla="*/ 1212112 w 1212112"/>
              <a:gd name="connsiteY2" fmla="*/ 0 h 637953"/>
              <a:gd name="connsiteX3" fmla="*/ 0 w 1212112"/>
              <a:gd name="connsiteY3" fmla="*/ 74427 h 63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2112" h="637953">
                <a:moveTo>
                  <a:pt x="0" y="74427"/>
                </a:moveTo>
                <a:lnTo>
                  <a:pt x="765544" y="637953"/>
                </a:lnTo>
                <a:lnTo>
                  <a:pt x="1212112" y="0"/>
                </a:lnTo>
                <a:lnTo>
                  <a:pt x="0" y="74427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2690037" y="3870251"/>
            <a:ext cx="988828" cy="723014"/>
          </a:xfrm>
          <a:custGeom>
            <a:avLst/>
            <a:gdLst>
              <a:gd name="connsiteX0" fmla="*/ 0 w 988828"/>
              <a:gd name="connsiteY0" fmla="*/ 350875 h 723014"/>
              <a:gd name="connsiteX1" fmla="*/ 574158 w 988828"/>
              <a:gd name="connsiteY1" fmla="*/ 0 h 723014"/>
              <a:gd name="connsiteX2" fmla="*/ 988828 w 988828"/>
              <a:gd name="connsiteY2" fmla="*/ 627321 h 723014"/>
              <a:gd name="connsiteX3" fmla="*/ 648586 w 988828"/>
              <a:gd name="connsiteY3" fmla="*/ 723014 h 723014"/>
              <a:gd name="connsiteX4" fmla="*/ 0 w 988828"/>
              <a:gd name="connsiteY4" fmla="*/ 350875 h 72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828" h="723014">
                <a:moveTo>
                  <a:pt x="0" y="350875"/>
                </a:moveTo>
                <a:lnTo>
                  <a:pt x="574158" y="0"/>
                </a:lnTo>
                <a:lnTo>
                  <a:pt x="988828" y="627321"/>
                </a:lnTo>
                <a:lnTo>
                  <a:pt x="648586" y="723014"/>
                </a:lnTo>
                <a:lnTo>
                  <a:pt x="0" y="350875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2636874" y="4901609"/>
            <a:ext cx="1201479" cy="627321"/>
          </a:xfrm>
          <a:custGeom>
            <a:avLst/>
            <a:gdLst>
              <a:gd name="connsiteX0" fmla="*/ 10633 w 1201479"/>
              <a:gd name="connsiteY0" fmla="*/ 0 h 627321"/>
              <a:gd name="connsiteX1" fmla="*/ 0 w 1201479"/>
              <a:gd name="connsiteY1" fmla="*/ 435935 h 627321"/>
              <a:gd name="connsiteX2" fmla="*/ 552893 w 1201479"/>
              <a:gd name="connsiteY2" fmla="*/ 627321 h 627321"/>
              <a:gd name="connsiteX3" fmla="*/ 1201479 w 1201479"/>
              <a:gd name="connsiteY3" fmla="*/ 372140 h 627321"/>
              <a:gd name="connsiteX4" fmla="*/ 1031359 w 1201479"/>
              <a:gd name="connsiteY4" fmla="*/ 85061 h 627321"/>
              <a:gd name="connsiteX5" fmla="*/ 10633 w 1201479"/>
              <a:gd name="connsiteY5" fmla="*/ 0 h 627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01479" h="627321">
                <a:moveTo>
                  <a:pt x="10633" y="0"/>
                </a:moveTo>
                <a:lnTo>
                  <a:pt x="0" y="435935"/>
                </a:lnTo>
                <a:lnTo>
                  <a:pt x="552893" y="627321"/>
                </a:lnTo>
                <a:lnTo>
                  <a:pt x="1201479" y="372140"/>
                </a:lnTo>
                <a:lnTo>
                  <a:pt x="1031359" y="85061"/>
                </a:lnTo>
                <a:lnTo>
                  <a:pt x="10633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2626242" y="5847907"/>
            <a:ext cx="1435395" cy="754912"/>
          </a:xfrm>
          <a:custGeom>
            <a:avLst/>
            <a:gdLst>
              <a:gd name="connsiteX0" fmla="*/ 0 w 1435395"/>
              <a:gd name="connsiteY0" fmla="*/ 85060 h 754912"/>
              <a:gd name="connsiteX1" fmla="*/ 10632 w 1435395"/>
              <a:gd name="connsiteY1" fmla="*/ 648586 h 754912"/>
              <a:gd name="connsiteX2" fmla="*/ 595423 w 1435395"/>
              <a:gd name="connsiteY2" fmla="*/ 754912 h 754912"/>
              <a:gd name="connsiteX3" fmla="*/ 1435395 w 1435395"/>
              <a:gd name="connsiteY3" fmla="*/ 361507 h 754912"/>
              <a:gd name="connsiteX4" fmla="*/ 1382232 w 1435395"/>
              <a:gd name="connsiteY4" fmla="*/ 0 h 754912"/>
              <a:gd name="connsiteX5" fmla="*/ 765544 w 1435395"/>
              <a:gd name="connsiteY5" fmla="*/ 393405 h 754912"/>
              <a:gd name="connsiteX6" fmla="*/ 0 w 1435395"/>
              <a:gd name="connsiteY6" fmla="*/ 85060 h 754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35395" h="754912">
                <a:moveTo>
                  <a:pt x="0" y="85060"/>
                </a:moveTo>
                <a:lnTo>
                  <a:pt x="10632" y="648586"/>
                </a:lnTo>
                <a:lnTo>
                  <a:pt x="595423" y="754912"/>
                </a:lnTo>
                <a:lnTo>
                  <a:pt x="1435395" y="361507"/>
                </a:lnTo>
                <a:lnTo>
                  <a:pt x="1382232" y="0"/>
                </a:lnTo>
                <a:lnTo>
                  <a:pt x="765544" y="393405"/>
                </a:lnTo>
                <a:lnTo>
                  <a:pt x="0" y="8506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6660232" y="2829250"/>
            <a:ext cx="1456661" cy="829340"/>
          </a:xfrm>
          <a:custGeom>
            <a:avLst/>
            <a:gdLst>
              <a:gd name="connsiteX0" fmla="*/ 0 w 1456661"/>
              <a:gd name="connsiteY0" fmla="*/ 202019 h 829340"/>
              <a:gd name="connsiteX1" fmla="*/ 10633 w 1456661"/>
              <a:gd name="connsiteY1" fmla="*/ 659219 h 829340"/>
              <a:gd name="connsiteX2" fmla="*/ 425303 w 1456661"/>
              <a:gd name="connsiteY2" fmla="*/ 829340 h 829340"/>
              <a:gd name="connsiteX3" fmla="*/ 754912 w 1456661"/>
              <a:gd name="connsiteY3" fmla="*/ 584791 h 829340"/>
              <a:gd name="connsiteX4" fmla="*/ 1254642 w 1456661"/>
              <a:gd name="connsiteY4" fmla="*/ 659219 h 829340"/>
              <a:gd name="connsiteX5" fmla="*/ 1456661 w 1456661"/>
              <a:gd name="connsiteY5" fmla="*/ 223284 h 829340"/>
              <a:gd name="connsiteX6" fmla="*/ 925033 w 1456661"/>
              <a:gd name="connsiteY6" fmla="*/ 0 h 829340"/>
              <a:gd name="connsiteX7" fmla="*/ 0 w 1456661"/>
              <a:gd name="connsiteY7" fmla="*/ 202019 h 829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56661" h="829340">
                <a:moveTo>
                  <a:pt x="0" y="202019"/>
                </a:moveTo>
                <a:lnTo>
                  <a:pt x="10633" y="659219"/>
                </a:lnTo>
                <a:lnTo>
                  <a:pt x="425303" y="829340"/>
                </a:lnTo>
                <a:lnTo>
                  <a:pt x="754912" y="584791"/>
                </a:lnTo>
                <a:lnTo>
                  <a:pt x="1254642" y="659219"/>
                </a:lnTo>
                <a:lnTo>
                  <a:pt x="1456661" y="223284"/>
                </a:lnTo>
                <a:lnTo>
                  <a:pt x="925033" y="0"/>
                </a:lnTo>
                <a:lnTo>
                  <a:pt x="0" y="202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ctogone 15"/>
          <p:cNvSpPr/>
          <p:nvPr/>
        </p:nvSpPr>
        <p:spPr>
          <a:xfrm rot="21121740">
            <a:off x="7092280" y="3806035"/>
            <a:ext cx="855846" cy="797862"/>
          </a:xfrm>
          <a:prstGeom prst="octagon">
            <a:avLst>
              <a:gd name="adj" fmla="val 30338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orme libre 16"/>
          <p:cNvSpPr/>
          <p:nvPr/>
        </p:nvSpPr>
        <p:spPr>
          <a:xfrm>
            <a:off x="6734661" y="5794744"/>
            <a:ext cx="1424762" cy="861237"/>
          </a:xfrm>
          <a:custGeom>
            <a:avLst/>
            <a:gdLst>
              <a:gd name="connsiteX0" fmla="*/ 531627 w 1424762"/>
              <a:gd name="connsiteY0" fmla="*/ 329609 h 861237"/>
              <a:gd name="connsiteX1" fmla="*/ 180753 w 1424762"/>
              <a:gd name="connsiteY1" fmla="*/ 340242 h 861237"/>
              <a:gd name="connsiteX2" fmla="*/ 0 w 1424762"/>
              <a:gd name="connsiteY2" fmla="*/ 691116 h 861237"/>
              <a:gd name="connsiteX3" fmla="*/ 627321 w 1424762"/>
              <a:gd name="connsiteY3" fmla="*/ 701749 h 861237"/>
              <a:gd name="connsiteX4" fmla="*/ 765544 w 1424762"/>
              <a:gd name="connsiteY4" fmla="*/ 861237 h 861237"/>
              <a:gd name="connsiteX5" fmla="*/ 1307804 w 1424762"/>
              <a:gd name="connsiteY5" fmla="*/ 808074 h 861237"/>
              <a:gd name="connsiteX6" fmla="*/ 1073888 w 1424762"/>
              <a:gd name="connsiteY6" fmla="*/ 404037 h 861237"/>
              <a:gd name="connsiteX7" fmla="*/ 1424762 w 1424762"/>
              <a:gd name="connsiteY7" fmla="*/ 265814 h 861237"/>
              <a:gd name="connsiteX8" fmla="*/ 1307804 w 1424762"/>
              <a:gd name="connsiteY8" fmla="*/ 0 h 861237"/>
              <a:gd name="connsiteX9" fmla="*/ 712381 w 1424762"/>
              <a:gd name="connsiteY9" fmla="*/ 31898 h 861237"/>
              <a:gd name="connsiteX10" fmla="*/ 531627 w 1424762"/>
              <a:gd name="connsiteY10" fmla="*/ 329609 h 86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24762" h="861237">
                <a:moveTo>
                  <a:pt x="531627" y="329609"/>
                </a:moveTo>
                <a:lnTo>
                  <a:pt x="180753" y="340242"/>
                </a:lnTo>
                <a:lnTo>
                  <a:pt x="0" y="691116"/>
                </a:lnTo>
                <a:lnTo>
                  <a:pt x="627321" y="701749"/>
                </a:lnTo>
                <a:lnTo>
                  <a:pt x="765544" y="861237"/>
                </a:lnTo>
                <a:lnTo>
                  <a:pt x="1307804" y="808074"/>
                </a:lnTo>
                <a:lnTo>
                  <a:pt x="1073888" y="404037"/>
                </a:lnTo>
                <a:lnTo>
                  <a:pt x="1424762" y="265814"/>
                </a:lnTo>
                <a:lnTo>
                  <a:pt x="1307804" y="0"/>
                </a:lnTo>
                <a:lnTo>
                  <a:pt x="712381" y="31898"/>
                </a:lnTo>
                <a:lnTo>
                  <a:pt x="531627" y="329609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orme libre 17"/>
          <p:cNvSpPr/>
          <p:nvPr/>
        </p:nvSpPr>
        <p:spPr>
          <a:xfrm>
            <a:off x="6581553" y="4731488"/>
            <a:ext cx="1180214" cy="871870"/>
          </a:xfrm>
          <a:custGeom>
            <a:avLst/>
            <a:gdLst>
              <a:gd name="connsiteX0" fmla="*/ 425303 w 1180214"/>
              <a:gd name="connsiteY0" fmla="*/ 180754 h 871870"/>
              <a:gd name="connsiteX1" fmla="*/ 85061 w 1180214"/>
              <a:gd name="connsiteY1" fmla="*/ 63796 h 871870"/>
              <a:gd name="connsiteX2" fmla="*/ 0 w 1180214"/>
              <a:gd name="connsiteY2" fmla="*/ 520996 h 871870"/>
              <a:gd name="connsiteX3" fmla="*/ 435935 w 1180214"/>
              <a:gd name="connsiteY3" fmla="*/ 489098 h 871870"/>
              <a:gd name="connsiteX4" fmla="*/ 520996 w 1180214"/>
              <a:gd name="connsiteY4" fmla="*/ 871870 h 871870"/>
              <a:gd name="connsiteX5" fmla="*/ 1031359 w 1180214"/>
              <a:gd name="connsiteY5" fmla="*/ 839972 h 871870"/>
              <a:gd name="connsiteX6" fmla="*/ 733647 w 1180214"/>
              <a:gd name="connsiteY6" fmla="*/ 489098 h 871870"/>
              <a:gd name="connsiteX7" fmla="*/ 1180214 w 1180214"/>
              <a:gd name="connsiteY7" fmla="*/ 414670 h 871870"/>
              <a:gd name="connsiteX8" fmla="*/ 967563 w 1180214"/>
              <a:gd name="connsiteY8" fmla="*/ 0 h 871870"/>
              <a:gd name="connsiteX9" fmla="*/ 425303 w 1180214"/>
              <a:gd name="connsiteY9" fmla="*/ 180754 h 871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80214" h="871870">
                <a:moveTo>
                  <a:pt x="425303" y="180754"/>
                </a:moveTo>
                <a:lnTo>
                  <a:pt x="85061" y="63796"/>
                </a:lnTo>
                <a:lnTo>
                  <a:pt x="0" y="520996"/>
                </a:lnTo>
                <a:lnTo>
                  <a:pt x="435935" y="489098"/>
                </a:lnTo>
                <a:lnTo>
                  <a:pt x="520996" y="871870"/>
                </a:lnTo>
                <a:lnTo>
                  <a:pt x="1031359" y="839972"/>
                </a:lnTo>
                <a:lnTo>
                  <a:pt x="733647" y="489098"/>
                </a:lnTo>
                <a:lnTo>
                  <a:pt x="1180214" y="414670"/>
                </a:lnTo>
                <a:lnTo>
                  <a:pt x="967563" y="0"/>
                </a:lnTo>
                <a:lnTo>
                  <a:pt x="425303" y="180754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12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2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Les différents types de polygones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1304" y="1655470"/>
            <a:ext cx="8208912" cy="10772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Un polygone régulier est un polygone dont tous les côtés ont la même longueur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sp>
        <p:nvSpPr>
          <p:cNvPr id="5" name="Hexagone 4"/>
          <p:cNvSpPr/>
          <p:nvPr/>
        </p:nvSpPr>
        <p:spPr>
          <a:xfrm rot="5400000">
            <a:off x="5811276" y="2922789"/>
            <a:ext cx="2756466" cy="2376264"/>
          </a:xfrm>
          <a:prstGeom prst="hexagon">
            <a:avLst>
              <a:gd name="adj" fmla="val 31712"/>
              <a:gd name="vf" fmla="val 115470"/>
            </a:avLst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1115616" y="3212976"/>
            <a:ext cx="2615609" cy="2232838"/>
          </a:xfrm>
          <a:custGeom>
            <a:avLst/>
            <a:gdLst>
              <a:gd name="connsiteX0" fmla="*/ 1041990 w 2615609"/>
              <a:gd name="connsiteY0" fmla="*/ 0 h 2232838"/>
              <a:gd name="connsiteX1" fmla="*/ 0 w 2615609"/>
              <a:gd name="connsiteY1" fmla="*/ 574159 h 2232838"/>
              <a:gd name="connsiteX2" fmla="*/ 733646 w 2615609"/>
              <a:gd name="connsiteY2" fmla="*/ 1360968 h 2232838"/>
              <a:gd name="connsiteX3" fmla="*/ 393404 w 2615609"/>
              <a:gd name="connsiteY3" fmla="*/ 2232838 h 2232838"/>
              <a:gd name="connsiteX4" fmla="*/ 2615609 w 2615609"/>
              <a:gd name="connsiteY4" fmla="*/ 1605517 h 2232838"/>
              <a:gd name="connsiteX5" fmla="*/ 2519916 w 2615609"/>
              <a:gd name="connsiteY5" fmla="*/ 31898 h 2232838"/>
              <a:gd name="connsiteX6" fmla="*/ 1041990 w 2615609"/>
              <a:gd name="connsiteY6" fmla="*/ 0 h 2232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15609" h="2232838">
                <a:moveTo>
                  <a:pt x="1041990" y="0"/>
                </a:moveTo>
                <a:lnTo>
                  <a:pt x="0" y="574159"/>
                </a:lnTo>
                <a:lnTo>
                  <a:pt x="733646" y="1360968"/>
                </a:lnTo>
                <a:lnTo>
                  <a:pt x="393404" y="2232838"/>
                </a:lnTo>
                <a:lnTo>
                  <a:pt x="2615609" y="1605517"/>
                </a:lnTo>
                <a:lnTo>
                  <a:pt x="2519916" y="31898"/>
                </a:lnTo>
                <a:lnTo>
                  <a:pt x="1041990" y="0"/>
                </a:lnTo>
                <a:close/>
              </a:path>
            </a:pathLst>
          </a:cu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769518" y="5661248"/>
            <a:ext cx="1307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66"/>
                </a:solidFill>
              </a:rPr>
              <a:t>Hexagone </a:t>
            </a:r>
            <a:endParaRPr lang="fr-FR" sz="2000" dirty="0">
              <a:solidFill>
                <a:srgbClr val="FF0066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116496" y="5661248"/>
            <a:ext cx="2146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FF0066"/>
                </a:solidFill>
              </a:rPr>
              <a:t>Hexagone régulier </a:t>
            </a:r>
            <a:endParaRPr lang="fr-FR" sz="20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76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242</Words>
  <Application>Microsoft Office PowerPoint</Application>
  <PresentationFormat>Affichage à l'écran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Qu’est-ce qu’un polygone ? </vt:lpstr>
      <vt:lpstr>Vocabulaire des polygones</vt:lpstr>
      <vt:lpstr>Les différents types de polygones</vt:lpstr>
      <vt:lpstr>Les différents types de polygones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direction</cp:lastModifiedBy>
  <cp:revision>51</cp:revision>
  <dcterms:created xsi:type="dcterms:W3CDTF">2020-04-23T07:55:41Z</dcterms:created>
  <dcterms:modified xsi:type="dcterms:W3CDTF">2021-03-09T10:18:47Z</dcterms:modified>
</cp:coreProperties>
</file>