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358" r:id="rId4"/>
    <p:sldId id="367" r:id="rId5"/>
    <p:sldId id="359" r:id="rId6"/>
    <p:sldId id="360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3399"/>
    <a:srgbClr val="F20000"/>
    <a:srgbClr val="FF33CC"/>
    <a:srgbClr val="996633"/>
    <a:srgbClr val="FFCC00"/>
    <a:srgbClr val="F2DCDB"/>
    <a:srgbClr val="D6A3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37" autoAdjust="0"/>
  </p:normalViewPr>
  <p:slideViewPr>
    <p:cSldViewPr>
      <p:cViewPr varScale="1">
        <p:scale>
          <a:sx n="107" d="100"/>
          <a:sy n="107" d="100"/>
        </p:scale>
        <p:origin x="-10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F8DF33-1EAD-4743-BCBF-5CC8DC610223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FA9424-D615-4F82-AD0D-848B01D6EF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0159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FA9424-D615-4F82-AD0D-848B01D6EFC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021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grammaire</a:t>
            </a:r>
            <a:r>
              <a:rPr lang="fr-FR" dirty="0" smtClean="0">
                <a:solidFill>
                  <a:srgbClr val="FFFFFF"/>
                </a:solidFill>
                <a:latin typeface="Cursif" panose="020B0603050302020204" pitchFamily="34" charset="0"/>
              </a:rPr>
              <a:t> 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Les compléments du verbe</a:t>
            </a:r>
          </a:p>
          <a:p>
            <a:r>
              <a:rPr lang="fr-FR" sz="4400" dirty="0" smtClean="0">
                <a:solidFill>
                  <a:schemeClr val="bg1"/>
                </a:solidFill>
              </a:rPr>
              <a:t>Les COD et les COI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G12</a:t>
            </a:r>
            <a:endParaRPr lang="fr-F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  <a:ln>
            <a:noFill/>
          </a:ln>
        </p:spPr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Aujourd’hui, nous allons travailler en </a:t>
            </a:r>
            <a:r>
              <a:rPr lang="fr-FR" sz="4000" b="1" dirty="0" smtClean="0">
                <a:solidFill>
                  <a:srgbClr val="FFFF00"/>
                </a:solidFill>
                <a:latin typeface="+mn-lt"/>
                <a:ea typeface="Script Ecole 2" panose="02000400000000000000" pitchFamily="2" charset="0"/>
              </a:rPr>
              <a:t>grammaire</a:t>
            </a: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. Nous allons nous intéresser à la fonction des groupes de mots dans la phrase. Nous allons apprendre </a:t>
            </a:r>
            <a:r>
              <a:rPr lang="fr-FR" sz="4000" b="1" dirty="0" smtClean="0">
                <a:solidFill>
                  <a:srgbClr val="FF3399"/>
                </a:solidFill>
                <a:latin typeface="+mn-lt"/>
                <a:ea typeface="Script Ecole 2" panose="02000400000000000000" pitchFamily="2" charset="0"/>
              </a:rPr>
              <a:t>à identifier </a:t>
            </a:r>
            <a:r>
              <a:rPr lang="fr-FR" sz="4000" b="1" dirty="0">
                <a:solidFill>
                  <a:srgbClr val="FF3399"/>
                </a:solidFill>
                <a:latin typeface="+mn-lt"/>
                <a:ea typeface="Script Ecole 2" panose="02000400000000000000" pitchFamily="2" charset="0"/>
              </a:rPr>
              <a:t> </a:t>
            </a: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et à</a:t>
            </a:r>
            <a:r>
              <a:rPr lang="fr-FR" sz="4000" b="1" dirty="0" smtClean="0">
                <a:solidFill>
                  <a:srgbClr val="FFC000"/>
                </a:solidFill>
                <a:latin typeface="+mn-lt"/>
                <a:ea typeface="Script Ecole 2" panose="02000400000000000000" pitchFamily="2" charset="0"/>
              </a:rPr>
              <a:t> </a:t>
            </a:r>
            <a:r>
              <a:rPr lang="fr-FR" sz="4000" b="1" dirty="0" smtClean="0">
                <a:solidFill>
                  <a:srgbClr val="FF3399"/>
                </a:solidFill>
                <a:latin typeface="+mn-lt"/>
                <a:ea typeface="Script Ecole 2" panose="02000400000000000000" pitchFamily="2" charset="0"/>
              </a:rPr>
              <a:t>distinguer les compléments du verbe</a:t>
            </a: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. On les appelle aussi les </a:t>
            </a:r>
            <a:r>
              <a:rPr lang="fr-FR" sz="4000" b="1" dirty="0" smtClean="0">
                <a:solidFill>
                  <a:srgbClr val="FF3399"/>
                </a:solidFill>
                <a:latin typeface="+mn-lt"/>
                <a:ea typeface="Script Ecole 2" panose="02000400000000000000" pitchFamily="2" charset="0"/>
              </a:rPr>
              <a:t>compléments essentiels </a:t>
            </a: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ou les </a:t>
            </a:r>
            <a:r>
              <a:rPr lang="fr-FR" sz="4000" b="1" dirty="0" smtClean="0">
                <a:solidFill>
                  <a:srgbClr val="FF3399"/>
                </a:solidFill>
                <a:latin typeface="+mn-lt"/>
                <a:ea typeface="Script Ecole 2" panose="02000400000000000000" pitchFamily="2" charset="0"/>
              </a:rPr>
              <a:t>compléments d’objet</a:t>
            </a: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.</a:t>
            </a:r>
            <a:r>
              <a:rPr lang="fr-FR" sz="36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fr-FR" sz="3600" dirty="0" smtClean="0">
                <a:solidFill>
                  <a:schemeClr val="bg1"/>
                </a:solidFill>
                <a:latin typeface="+mn-lt"/>
              </a:rPr>
            </a:br>
            <a:endParaRPr lang="fr-FR" sz="36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FF3399"/>
                </a:solidFill>
              </a:rPr>
              <a:t>Qu’est-ce qu’un complément du verbe ?</a:t>
            </a:r>
            <a:endParaRPr lang="fr-FR" sz="3600" dirty="0">
              <a:solidFill>
                <a:srgbClr val="FF3399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1074874"/>
          </a:xfrm>
          <a:ln>
            <a:noFill/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dirty="0" smtClean="0"/>
              <a:t>Les  </a:t>
            </a:r>
            <a:r>
              <a:rPr lang="fr-FR" dirty="0" smtClean="0">
                <a:solidFill>
                  <a:srgbClr val="FF3399"/>
                </a:solidFill>
              </a:rPr>
              <a:t>compléments du verbe </a:t>
            </a:r>
            <a:r>
              <a:rPr lang="fr-FR" dirty="0" smtClean="0"/>
              <a:t>accompagnent et donnent des informations sur le </a:t>
            </a:r>
            <a:r>
              <a:rPr lang="fr-FR" dirty="0" smtClean="0">
                <a:solidFill>
                  <a:srgbClr val="FF0000"/>
                </a:solidFill>
              </a:rPr>
              <a:t>verbe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518837" y="2642158"/>
            <a:ext cx="8229600" cy="107487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 smtClean="0"/>
              <a:t>Les  </a:t>
            </a:r>
            <a:r>
              <a:rPr lang="fr-FR" dirty="0" smtClean="0">
                <a:solidFill>
                  <a:srgbClr val="FF3399"/>
                </a:solidFill>
              </a:rPr>
              <a:t>compléments du verbe </a:t>
            </a:r>
            <a:r>
              <a:rPr lang="fr-FR" dirty="0" smtClean="0"/>
              <a:t>ne peuvent ni être supprimés, ni être déplacés.</a:t>
            </a:r>
            <a:endParaRPr lang="fr-FR" dirty="0"/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539552" y="3933056"/>
            <a:ext cx="8229600" cy="107487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 smtClean="0"/>
              <a:t>Avec le verbe, ils forment le prédicat de la phrase, c’est-à-dire ce que l’on appelle </a:t>
            </a:r>
            <a:r>
              <a:rPr lang="fr-FR" u="sng" dirty="0" smtClean="0"/>
              <a:t>le groupe verbal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369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3" grpId="0" build="p"/>
      <p:bldP spid="1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FF3399"/>
                </a:solidFill>
              </a:rPr>
              <a:t>Les deux types de compléments du </a:t>
            </a:r>
            <a:r>
              <a:rPr lang="fr-FR" sz="3600" dirty="0" smtClean="0">
                <a:solidFill>
                  <a:srgbClr val="FF3399"/>
                </a:solidFill>
              </a:rPr>
              <a:t>verbe</a:t>
            </a:r>
            <a:endParaRPr lang="fr-FR" sz="3600" dirty="0">
              <a:solidFill>
                <a:srgbClr val="FF3399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1074874"/>
          </a:xfrm>
          <a:ln>
            <a:noFill/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dirty="0" smtClean="0"/>
              <a:t>Il existe deux types de compléments du verbe :</a:t>
            </a:r>
            <a:endParaRPr lang="fr-FR" dirty="0"/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486286" y="2137520"/>
            <a:ext cx="8229600" cy="85943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 smtClean="0"/>
              <a:t>1- Les  </a:t>
            </a:r>
            <a:r>
              <a:rPr lang="fr-FR" dirty="0" smtClean="0">
                <a:solidFill>
                  <a:srgbClr val="FF3399"/>
                </a:solidFill>
              </a:rPr>
              <a:t>compléments d’objet direct (COD). Ils répondent à la question qui ? </a:t>
            </a:r>
            <a:r>
              <a:rPr lang="fr-FR" dirty="0">
                <a:solidFill>
                  <a:srgbClr val="FF3399"/>
                </a:solidFill>
              </a:rPr>
              <a:t>o</a:t>
            </a:r>
            <a:r>
              <a:rPr lang="fr-FR" dirty="0" smtClean="0">
                <a:solidFill>
                  <a:srgbClr val="FF3399"/>
                </a:solidFill>
              </a:rPr>
              <a:t>u quoi ? </a:t>
            </a:r>
            <a:r>
              <a:rPr lang="fr-FR" dirty="0" smtClean="0"/>
              <a:t>juste après le verbe.</a:t>
            </a: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610084" y="3068960"/>
            <a:ext cx="8229600" cy="8594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i="1" dirty="0" smtClean="0"/>
              <a:t>Je mange </a:t>
            </a:r>
            <a:r>
              <a:rPr lang="fr-FR" i="1" dirty="0" smtClean="0">
                <a:solidFill>
                  <a:srgbClr val="FF3399"/>
                </a:solidFill>
              </a:rPr>
              <a:t>une glace</a:t>
            </a:r>
            <a:r>
              <a:rPr lang="fr-FR" i="1" dirty="0" smtClean="0"/>
              <a:t>. </a:t>
            </a:r>
            <a:r>
              <a:rPr lang="fr-FR" i="1" dirty="0" smtClean="0">
                <a:sym typeface="Wingdings" panose="05000000000000000000" pitchFamily="2" charset="2"/>
              </a:rPr>
              <a:t> Je mange quoi ? </a:t>
            </a:r>
            <a:r>
              <a:rPr lang="fr-FR" i="1" dirty="0" smtClean="0">
                <a:solidFill>
                  <a:srgbClr val="FF3399"/>
                </a:solidFill>
                <a:sym typeface="Wingdings" panose="05000000000000000000" pitchFamily="2" charset="2"/>
              </a:rPr>
              <a:t>une glace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fr-FR" i="1" dirty="0" smtClean="0">
                <a:solidFill>
                  <a:srgbClr val="FF3399"/>
                </a:solidFill>
                <a:sym typeface="Wingdings" panose="05000000000000000000" pitchFamily="2" charset="2"/>
              </a:rPr>
              <a:t>une glace </a:t>
            </a:r>
            <a:r>
              <a:rPr lang="fr-FR" i="1" dirty="0" smtClean="0">
                <a:sym typeface="Wingdings" panose="05000000000000000000" pitchFamily="2" charset="2"/>
              </a:rPr>
              <a:t>est le COD de mange.</a:t>
            </a:r>
            <a:endParaRPr lang="fr-FR" i="1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06989" y="4365104"/>
            <a:ext cx="8229600" cy="85943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400" dirty="0" smtClean="0"/>
              <a:t>2- Les  </a:t>
            </a:r>
            <a:r>
              <a:rPr lang="fr-FR" sz="2400" dirty="0" smtClean="0">
                <a:solidFill>
                  <a:srgbClr val="FF3399"/>
                </a:solidFill>
              </a:rPr>
              <a:t>compléments d’objet indirect (COI). Ils répondent à la question qui ? </a:t>
            </a:r>
            <a:r>
              <a:rPr lang="fr-FR" sz="2400" dirty="0">
                <a:solidFill>
                  <a:srgbClr val="FF3399"/>
                </a:solidFill>
              </a:rPr>
              <a:t>o</a:t>
            </a:r>
            <a:r>
              <a:rPr lang="fr-FR" sz="2400" dirty="0" smtClean="0">
                <a:solidFill>
                  <a:srgbClr val="FF3399"/>
                </a:solidFill>
              </a:rPr>
              <a:t>u quoi ? précédée d’une </a:t>
            </a:r>
            <a:r>
              <a:rPr lang="fr-FR" sz="2400" dirty="0" smtClean="0">
                <a:solidFill>
                  <a:srgbClr val="7030A0"/>
                </a:solidFill>
              </a:rPr>
              <a:t>préposition</a:t>
            </a:r>
            <a:r>
              <a:rPr lang="fr-FR" sz="2400" dirty="0" smtClean="0">
                <a:solidFill>
                  <a:srgbClr val="FF3399"/>
                </a:solidFill>
              </a:rPr>
              <a:t> </a:t>
            </a:r>
            <a:r>
              <a:rPr lang="fr-FR" sz="2400" dirty="0" smtClean="0"/>
              <a:t>juste après le verbe.</a:t>
            </a:r>
            <a:endParaRPr lang="fr-FR" sz="2400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638686" y="5622777"/>
            <a:ext cx="8229600" cy="8594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400" i="1" dirty="0" smtClean="0"/>
              <a:t>Je parle </a:t>
            </a:r>
            <a:r>
              <a:rPr lang="fr-FR" sz="2400" i="1" dirty="0" smtClean="0">
                <a:solidFill>
                  <a:srgbClr val="7030A0"/>
                </a:solidFill>
              </a:rPr>
              <a:t>à</a:t>
            </a:r>
            <a:r>
              <a:rPr lang="fr-FR" sz="2400" i="1" dirty="0" smtClean="0">
                <a:solidFill>
                  <a:srgbClr val="FF3399"/>
                </a:solidFill>
              </a:rPr>
              <a:t> ma grand-mère</a:t>
            </a:r>
            <a:r>
              <a:rPr lang="fr-FR" sz="2400" i="1" dirty="0" smtClean="0"/>
              <a:t>. </a:t>
            </a:r>
            <a:r>
              <a:rPr lang="fr-FR" sz="2400" i="1" dirty="0" smtClean="0">
                <a:sym typeface="Wingdings" panose="05000000000000000000" pitchFamily="2" charset="2"/>
              </a:rPr>
              <a:t> Je parle </a:t>
            </a:r>
            <a:r>
              <a:rPr lang="fr-FR" sz="2400" i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à</a:t>
            </a:r>
            <a:r>
              <a:rPr lang="fr-FR" sz="2400" i="1" dirty="0" smtClean="0">
                <a:sym typeface="Wingdings" panose="05000000000000000000" pitchFamily="2" charset="2"/>
              </a:rPr>
              <a:t> qui ? </a:t>
            </a:r>
            <a:r>
              <a:rPr lang="fr-FR" sz="2400" i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à</a:t>
            </a:r>
            <a:r>
              <a:rPr lang="fr-FR" sz="2400" i="1" dirty="0" smtClean="0">
                <a:solidFill>
                  <a:srgbClr val="FF3399"/>
                </a:solidFill>
                <a:sym typeface="Wingdings" panose="05000000000000000000" pitchFamily="2" charset="2"/>
              </a:rPr>
              <a:t> ma grand-mère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fr-FR" sz="2400" i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à</a:t>
            </a:r>
            <a:r>
              <a:rPr lang="fr-FR" sz="2400" i="1" dirty="0" smtClean="0">
                <a:solidFill>
                  <a:srgbClr val="FF3399"/>
                </a:solidFill>
                <a:sym typeface="Wingdings" panose="05000000000000000000" pitchFamily="2" charset="2"/>
              </a:rPr>
              <a:t> ma grand-mère </a:t>
            </a:r>
            <a:r>
              <a:rPr lang="fr-FR" sz="2400" i="1" dirty="0" smtClean="0">
                <a:sym typeface="Wingdings" panose="05000000000000000000" pitchFamily="2" charset="2"/>
              </a:rPr>
              <a:t>est le COI de parle.</a:t>
            </a:r>
            <a:endParaRPr lang="fr-FR" sz="2400" i="1" dirty="0"/>
          </a:p>
        </p:txBody>
      </p:sp>
    </p:spTree>
    <p:extLst>
      <p:ext uri="{BB962C8B-B14F-4D97-AF65-F5344CB8AC3E}">
        <p14:creationId xmlns:p14="http://schemas.microsoft.com/office/powerpoint/2010/main" val="3290197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 build="p"/>
      <p:bldP spid="6" grpId="0" build="p" animBg="1"/>
      <p:bldP spid="7" grpId="0" build="p"/>
      <p:bldP spid="8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Identifier les compléments du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verbe</a:t>
            </a:r>
            <a:endParaRPr lang="fr-F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1080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4000" baseline="-25000" dirty="0"/>
              <a:t>Pour trouver </a:t>
            </a:r>
            <a:r>
              <a:rPr lang="fr-FR" sz="4000" baseline="-25000" dirty="0">
                <a:solidFill>
                  <a:srgbClr val="FF3399"/>
                </a:solidFill>
              </a:rPr>
              <a:t>les compléments du </a:t>
            </a:r>
            <a:r>
              <a:rPr lang="fr-FR" sz="4000" baseline="-25000" dirty="0" smtClean="0">
                <a:solidFill>
                  <a:srgbClr val="FF3399"/>
                </a:solidFill>
              </a:rPr>
              <a:t>verbe</a:t>
            </a:r>
            <a:r>
              <a:rPr lang="fr-FR" sz="4000" baseline="-25000" dirty="0" smtClean="0"/>
              <a:t>, il </a:t>
            </a:r>
            <a:r>
              <a:rPr lang="fr-FR" sz="4000" baseline="-25000" dirty="0"/>
              <a:t>faut d’abord savoir identifier </a:t>
            </a:r>
            <a:r>
              <a:rPr lang="fr-FR" sz="4000" baseline="-25000" dirty="0" smtClean="0"/>
              <a:t>le </a:t>
            </a:r>
            <a:r>
              <a:rPr lang="fr-FR" sz="4000" baseline="-25000" dirty="0" smtClean="0">
                <a:solidFill>
                  <a:srgbClr val="FF0000"/>
                </a:solidFill>
              </a:rPr>
              <a:t>verbe</a:t>
            </a:r>
            <a:r>
              <a:rPr lang="fr-FR" sz="4000" baseline="-25000" dirty="0" smtClean="0"/>
              <a:t> et son </a:t>
            </a:r>
            <a:r>
              <a:rPr lang="fr-FR" sz="4000" baseline="-25000" dirty="0" smtClean="0">
                <a:solidFill>
                  <a:srgbClr val="0070C0"/>
                </a:solidFill>
              </a:rPr>
              <a:t>sujet</a:t>
            </a:r>
            <a:r>
              <a:rPr lang="fr-FR" sz="4000" baseline="-25000" dirty="0" smtClean="0"/>
              <a:t>.</a:t>
            </a:r>
            <a:endParaRPr lang="fr-FR" sz="4000" baseline="-25000" dirty="0"/>
          </a:p>
          <a:p>
            <a:pPr marL="0" indent="0" algn="just">
              <a:buNone/>
            </a:pPr>
            <a:endParaRPr lang="fr-FR" sz="2400" dirty="0" smtClean="0"/>
          </a:p>
          <a:p>
            <a:pPr marL="0" indent="0" algn="just">
              <a:buNone/>
            </a:pPr>
            <a:endParaRPr lang="fr-FR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420689" y="2248170"/>
            <a:ext cx="8280920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fr-FR" sz="2000" dirty="0" smtClean="0"/>
          </a:p>
          <a:p>
            <a:pPr algn="ctr"/>
            <a:r>
              <a:rPr lang="fr-FR" sz="2000" dirty="0" smtClean="0"/>
              <a:t>Pour son anniversaire, Hector  a acheté une bande-dessinée à son frère.</a:t>
            </a:r>
          </a:p>
          <a:p>
            <a:pPr algn="ctr"/>
            <a:endParaRPr lang="fr-FR" sz="2000" dirty="0"/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420689" y="3364294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3600" baseline="-25000" dirty="0" smtClean="0"/>
              <a:t>1- On découpe la phrase comme dans le rituel de grammaire.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3600" dirty="0" smtClean="0"/>
          </a:p>
          <a:p>
            <a:pPr marL="0" indent="0" algn="just">
              <a:buFont typeface="Arial" panose="020B0604020202020204" pitchFamily="34" charset="0"/>
              <a:buNone/>
            </a:pPr>
            <a:endParaRPr lang="fr-FR" sz="36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3600" dirty="0"/>
          </a:p>
        </p:txBody>
      </p:sp>
      <p:cxnSp>
        <p:nvCxnSpPr>
          <p:cNvPr id="7" name="Connecteur droit 6"/>
          <p:cNvCxnSpPr/>
          <p:nvPr/>
        </p:nvCxnSpPr>
        <p:spPr>
          <a:xfrm>
            <a:off x="4038844" y="2896242"/>
            <a:ext cx="918349" cy="0"/>
          </a:xfrm>
          <a:prstGeom prst="line">
            <a:avLst/>
          </a:prstGeom>
          <a:ln w="28575">
            <a:solidFill>
              <a:srgbClr val="F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arenthèse ouvrante 12"/>
          <p:cNvSpPr/>
          <p:nvPr/>
        </p:nvSpPr>
        <p:spPr>
          <a:xfrm>
            <a:off x="3192997" y="2536202"/>
            <a:ext cx="72008" cy="360040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Parenthèse ouvrante 16"/>
          <p:cNvSpPr/>
          <p:nvPr/>
        </p:nvSpPr>
        <p:spPr>
          <a:xfrm flipH="1">
            <a:off x="3888412" y="2536202"/>
            <a:ext cx="72008" cy="360040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space réservé du contenu 2"/>
          <p:cNvSpPr txBox="1">
            <a:spLocks/>
          </p:cNvSpPr>
          <p:nvPr/>
        </p:nvSpPr>
        <p:spPr>
          <a:xfrm>
            <a:off x="3229001" y="2752226"/>
            <a:ext cx="362003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baseline="-25000" dirty="0" smtClean="0"/>
              <a:t>S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3600" dirty="0" smtClean="0"/>
          </a:p>
          <a:p>
            <a:pPr marL="0" indent="0" algn="just">
              <a:buFont typeface="Arial" panose="020B0604020202020204" pitchFamily="34" charset="0"/>
              <a:buNone/>
            </a:pPr>
            <a:endParaRPr lang="fr-FR" sz="36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3600" dirty="0"/>
          </a:p>
        </p:txBody>
      </p:sp>
      <p:sp>
        <p:nvSpPr>
          <p:cNvPr id="19" name="Parenthèse ouvrante 18"/>
          <p:cNvSpPr/>
          <p:nvPr/>
        </p:nvSpPr>
        <p:spPr>
          <a:xfrm>
            <a:off x="852737" y="2536202"/>
            <a:ext cx="72008" cy="360040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Parenthèse ouvrante 20"/>
          <p:cNvSpPr/>
          <p:nvPr/>
        </p:nvSpPr>
        <p:spPr>
          <a:xfrm flipH="1">
            <a:off x="3084985" y="2536202"/>
            <a:ext cx="72008" cy="360040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space réservé du contenu 2"/>
          <p:cNvSpPr txBox="1">
            <a:spLocks/>
          </p:cNvSpPr>
          <p:nvPr/>
        </p:nvSpPr>
        <p:spPr>
          <a:xfrm>
            <a:off x="852737" y="2756001"/>
            <a:ext cx="720080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baseline="-25000" dirty="0" err="1" smtClean="0"/>
              <a:t>CdP</a:t>
            </a:r>
            <a:endParaRPr lang="fr-FR" baseline="-25000" dirty="0" smtClean="0"/>
          </a:p>
          <a:p>
            <a:pPr marL="0" indent="0" algn="just">
              <a:buFont typeface="Arial" panose="020B0604020202020204" pitchFamily="34" charset="0"/>
              <a:buNone/>
            </a:pPr>
            <a:endParaRPr lang="fr-FR" sz="3600" dirty="0" smtClean="0"/>
          </a:p>
          <a:p>
            <a:pPr marL="0" indent="0" algn="just">
              <a:buFont typeface="Arial" panose="020B0604020202020204" pitchFamily="34" charset="0"/>
              <a:buNone/>
            </a:pPr>
            <a:endParaRPr lang="fr-FR" sz="36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3600" dirty="0"/>
          </a:p>
        </p:txBody>
      </p:sp>
      <p:sp>
        <p:nvSpPr>
          <p:cNvPr id="24" name="Parenthèse ouvrante 23"/>
          <p:cNvSpPr/>
          <p:nvPr/>
        </p:nvSpPr>
        <p:spPr>
          <a:xfrm>
            <a:off x="4021089" y="2536202"/>
            <a:ext cx="72008" cy="360040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Parenthèse ouvrante 24"/>
          <p:cNvSpPr/>
          <p:nvPr/>
        </p:nvSpPr>
        <p:spPr>
          <a:xfrm flipH="1">
            <a:off x="8197553" y="2536202"/>
            <a:ext cx="72008" cy="360040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space réservé du contenu 2"/>
          <p:cNvSpPr txBox="1">
            <a:spLocks/>
          </p:cNvSpPr>
          <p:nvPr/>
        </p:nvSpPr>
        <p:spPr>
          <a:xfrm>
            <a:off x="3966835" y="2716222"/>
            <a:ext cx="594313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baseline="-25000" dirty="0" smtClean="0"/>
              <a:t>GV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3600" dirty="0" smtClean="0"/>
          </a:p>
          <a:p>
            <a:pPr marL="0" indent="0" algn="just">
              <a:buFont typeface="Arial" panose="020B0604020202020204" pitchFamily="34" charset="0"/>
              <a:buNone/>
            </a:pPr>
            <a:endParaRPr lang="fr-FR" sz="36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3600" dirty="0"/>
          </a:p>
        </p:txBody>
      </p:sp>
      <p:sp>
        <p:nvSpPr>
          <p:cNvPr id="16" name="ZoneTexte 15"/>
          <p:cNvSpPr txBox="1"/>
          <p:nvPr/>
        </p:nvSpPr>
        <p:spPr>
          <a:xfrm>
            <a:off x="420689" y="3989928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2- C’est dans ce groupe verbal que l’on va trouver les </a:t>
            </a:r>
            <a:r>
              <a:rPr lang="fr-FR" sz="2400" dirty="0" smtClean="0">
                <a:solidFill>
                  <a:srgbClr val="FF3399"/>
                </a:solidFill>
              </a:rPr>
              <a:t>compléments du verbe</a:t>
            </a:r>
            <a:r>
              <a:rPr lang="fr-FR" sz="2400" dirty="0" smtClean="0"/>
              <a:t>, c’est-à-dire les </a:t>
            </a:r>
            <a:r>
              <a:rPr lang="fr-FR" sz="2400" dirty="0" smtClean="0">
                <a:solidFill>
                  <a:srgbClr val="FF3399"/>
                </a:solidFill>
              </a:rPr>
              <a:t>compléments d’objet</a:t>
            </a:r>
            <a:r>
              <a:rPr lang="fr-FR" sz="2400" dirty="0"/>
              <a:t> </a:t>
            </a:r>
            <a:r>
              <a:rPr lang="fr-FR" sz="2400" dirty="0" smtClean="0"/>
              <a:t>! </a:t>
            </a:r>
            <a:endParaRPr lang="fr-FR" sz="2400" dirty="0"/>
          </a:p>
        </p:txBody>
      </p:sp>
      <p:sp>
        <p:nvSpPr>
          <p:cNvPr id="28" name="ZoneTexte 27"/>
          <p:cNvSpPr txBox="1"/>
          <p:nvPr/>
        </p:nvSpPr>
        <p:spPr>
          <a:xfrm>
            <a:off x="420689" y="4839031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3- Il ne reste qu’à poser les questions juste après le verbe. </a:t>
            </a:r>
            <a:endParaRPr lang="fr-FR" sz="2400" dirty="0"/>
          </a:p>
        </p:txBody>
      </p:sp>
      <p:sp>
        <p:nvSpPr>
          <p:cNvPr id="29" name="ZoneTexte 28"/>
          <p:cNvSpPr txBox="1"/>
          <p:nvPr/>
        </p:nvSpPr>
        <p:spPr>
          <a:xfrm>
            <a:off x="420689" y="5373216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4- Hector a acheté quoi ? </a:t>
            </a:r>
            <a:r>
              <a:rPr lang="fr-FR" sz="2400" dirty="0" smtClean="0">
                <a:sym typeface="Wingdings" panose="05000000000000000000" pitchFamily="2" charset="2"/>
              </a:rPr>
              <a:t> une bande-dessinée (COD)</a:t>
            </a:r>
            <a:endParaRPr lang="fr-FR" sz="2400" dirty="0"/>
          </a:p>
        </p:txBody>
      </p:sp>
      <p:sp>
        <p:nvSpPr>
          <p:cNvPr id="30" name="ZoneTexte 29"/>
          <p:cNvSpPr txBox="1"/>
          <p:nvPr/>
        </p:nvSpPr>
        <p:spPr>
          <a:xfrm>
            <a:off x="454218" y="5862463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5- Hector a acheté à qui  ? </a:t>
            </a:r>
            <a:r>
              <a:rPr lang="fr-FR" sz="2400" dirty="0" smtClean="0">
                <a:sym typeface="Wingdings" panose="05000000000000000000" pitchFamily="2" charset="2"/>
              </a:rPr>
              <a:t> à son frère (COI)</a:t>
            </a:r>
            <a:endParaRPr lang="fr-FR" sz="2400" dirty="0"/>
          </a:p>
        </p:txBody>
      </p:sp>
      <p:cxnSp>
        <p:nvCxnSpPr>
          <p:cNvPr id="31" name="Connecteur droit 30"/>
          <p:cNvCxnSpPr/>
          <p:nvPr/>
        </p:nvCxnSpPr>
        <p:spPr>
          <a:xfrm>
            <a:off x="4957193" y="3004007"/>
            <a:ext cx="2088232" cy="0"/>
          </a:xfrm>
          <a:prstGeom prst="line">
            <a:avLst/>
          </a:prstGeom>
          <a:ln w="571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space réservé du contenu 2"/>
          <p:cNvSpPr txBox="1">
            <a:spLocks/>
          </p:cNvSpPr>
          <p:nvPr/>
        </p:nvSpPr>
        <p:spPr>
          <a:xfrm>
            <a:off x="5461249" y="2896242"/>
            <a:ext cx="864096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baseline="-25000" dirty="0" smtClean="0">
                <a:solidFill>
                  <a:srgbClr val="FF3399"/>
                </a:solidFill>
              </a:rPr>
              <a:t>COD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dirty="0" smtClean="0">
              <a:solidFill>
                <a:srgbClr val="FF3399"/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fr-FR" dirty="0" smtClean="0">
              <a:solidFill>
                <a:srgbClr val="FF3399"/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fr-FR" dirty="0">
              <a:solidFill>
                <a:srgbClr val="FF3399"/>
              </a:solidFill>
            </a:endParaRPr>
          </a:p>
        </p:txBody>
      </p:sp>
      <p:cxnSp>
        <p:nvCxnSpPr>
          <p:cNvPr id="34" name="Connecteur droit 33"/>
          <p:cNvCxnSpPr/>
          <p:nvPr/>
        </p:nvCxnSpPr>
        <p:spPr>
          <a:xfrm>
            <a:off x="7117433" y="3004007"/>
            <a:ext cx="1080120" cy="0"/>
          </a:xfrm>
          <a:prstGeom prst="line">
            <a:avLst/>
          </a:prstGeom>
          <a:ln w="57150">
            <a:solidFill>
              <a:srgbClr val="FF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Espace réservé du contenu 2"/>
          <p:cNvSpPr txBox="1">
            <a:spLocks/>
          </p:cNvSpPr>
          <p:nvPr/>
        </p:nvSpPr>
        <p:spPr>
          <a:xfrm>
            <a:off x="7333457" y="2896242"/>
            <a:ext cx="864096" cy="64807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baseline="-25000" dirty="0" smtClean="0">
                <a:solidFill>
                  <a:srgbClr val="FF99CC"/>
                </a:solidFill>
              </a:rPr>
              <a:t>COI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dirty="0" smtClean="0">
              <a:solidFill>
                <a:srgbClr val="FF99CC"/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fr-FR" dirty="0" smtClean="0">
              <a:solidFill>
                <a:srgbClr val="FF99CC"/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fr-FR" dirty="0">
              <a:solidFill>
                <a:srgbClr val="FF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077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10" grpId="0"/>
      <p:bldP spid="13" grpId="0" animBg="1"/>
      <p:bldP spid="17" grpId="0" animBg="1"/>
      <p:bldP spid="18" grpId="0"/>
      <p:bldP spid="19" grpId="0" animBg="1"/>
      <p:bldP spid="21" grpId="0" animBg="1"/>
      <p:bldP spid="23" grpId="0"/>
      <p:bldP spid="24" grpId="0" animBg="1"/>
      <p:bldP spid="25" grpId="0" animBg="1"/>
      <p:bldP spid="26" grpId="0"/>
      <p:bldP spid="16" grpId="0"/>
      <p:bldP spid="28" grpId="0"/>
      <p:bldP spid="29" grpId="0"/>
      <p:bldP spid="30" grpId="0"/>
      <p:bldP spid="33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12241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4000" dirty="0" smtClean="0"/>
              <a:t>Le </a:t>
            </a:r>
            <a:r>
              <a:rPr lang="fr-FR" sz="4000" dirty="0" smtClean="0">
                <a:solidFill>
                  <a:srgbClr val="FF99CC"/>
                </a:solidFill>
              </a:rPr>
              <a:t>complément d’objet indirect </a:t>
            </a:r>
            <a:r>
              <a:rPr lang="fr-FR" sz="4000" dirty="0" smtClean="0"/>
              <a:t>est toujours introduit par une </a:t>
            </a:r>
            <a:r>
              <a:rPr lang="fr-FR" sz="4000" dirty="0" smtClean="0">
                <a:solidFill>
                  <a:srgbClr val="7030A0"/>
                </a:solidFill>
              </a:rPr>
              <a:t>préposition</a:t>
            </a:r>
            <a:r>
              <a:rPr lang="fr-FR" sz="4000" dirty="0" smtClean="0"/>
              <a:t>.</a:t>
            </a:r>
          </a:p>
          <a:p>
            <a:pPr marL="0" indent="0" algn="just">
              <a:buNone/>
            </a:pPr>
            <a:endParaRPr lang="fr-FR" sz="4000" dirty="0" smtClean="0"/>
          </a:p>
          <a:p>
            <a:pPr marL="0" indent="0" algn="just">
              <a:buNone/>
            </a:pPr>
            <a:endParaRPr lang="fr-FR" sz="4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457200" y="2204864"/>
            <a:ext cx="8219256" cy="39604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4000" i="1" dirty="0" smtClean="0"/>
              <a:t>Je discute </a:t>
            </a:r>
            <a:r>
              <a:rPr lang="fr-FR" sz="4000" i="1" dirty="0" smtClean="0">
                <a:solidFill>
                  <a:srgbClr val="7030A0"/>
                </a:solidFill>
              </a:rPr>
              <a:t>avec</a:t>
            </a:r>
            <a:r>
              <a:rPr lang="fr-FR" sz="4000" i="1" dirty="0" smtClean="0"/>
              <a:t> </a:t>
            </a:r>
            <a:r>
              <a:rPr lang="fr-FR" sz="4000" i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mon</a:t>
            </a:r>
            <a:r>
              <a:rPr lang="fr-FR" sz="4000" i="1" dirty="0" smtClean="0">
                <a:solidFill>
                  <a:srgbClr val="FF99CC"/>
                </a:solidFill>
              </a:rPr>
              <a:t> </a:t>
            </a:r>
            <a:r>
              <a:rPr lang="fr-FR" sz="4000" i="1" dirty="0" smtClean="0">
                <a:solidFill>
                  <a:srgbClr val="0070C0"/>
                </a:solidFill>
              </a:rPr>
              <a:t>frère</a:t>
            </a:r>
            <a:r>
              <a:rPr lang="fr-FR" sz="4000" i="1" dirty="0" smtClean="0"/>
              <a:t>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4000" i="1" dirty="0" smtClean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fr-FR" sz="4000" i="1" dirty="0" smtClean="0"/>
              <a:t>Ce train part </a:t>
            </a:r>
            <a:r>
              <a:rPr lang="fr-FR" sz="4000" i="1" dirty="0" smtClean="0">
                <a:solidFill>
                  <a:srgbClr val="7030A0"/>
                </a:solidFill>
              </a:rPr>
              <a:t>pour</a:t>
            </a:r>
            <a:r>
              <a:rPr lang="fr-FR" sz="4000" i="1" dirty="0" smtClean="0"/>
              <a:t> </a:t>
            </a:r>
            <a:r>
              <a:rPr lang="fr-FR" sz="4000" i="1" dirty="0" smtClean="0">
                <a:solidFill>
                  <a:srgbClr val="0070C0"/>
                </a:solidFill>
              </a:rPr>
              <a:t>Paris</a:t>
            </a:r>
            <a:r>
              <a:rPr lang="fr-FR" sz="4000" i="1" dirty="0" smtClean="0"/>
              <a:t>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4000" i="1" dirty="0" smtClean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fr-FR" sz="4000" i="1" dirty="0" smtClean="0"/>
              <a:t>Je reviens </a:t>
            </a:r>
            <a:r>
              <a:rPr lang="fr-FR" sz="4000" i="1" dirty="0" smtClean="0">
                <a:solidFill>
                  <a:srgbClr val="7030A0"/>
                </a:solidFill>
              </a:rPr>
              <a:t>de</a:t>
            </a:r>
            <a:r>
              <a:rPr lang="fr-FR" sz="4000" i="1" dirty="0" smtClean="0"/>
              <a:t> </a:t>
            </a:r>
            <a:r>
              <a:rPr lang="fr-FR" sz="4000" i="1" dirty="0" smtClean="0">
                <a:solidFill>
                  <a:srgbClr val="0070C0"/>
                </a:solidFill>
              </a:rPr>
              <a:t>New-York</a:t>
            </a:r>
            <a:r>
              <a:rPr lang="fr-FR" sz="4000" i="1" dirty="0" smtClean="0"/>
              <a:t>.</a:t>
            </a:r>
            <a:endParaRPr lang="fr-FR" sz="4000" i="1" dirty="0"/>
          </a:p>
        </p:txBody>
      </p:sp>
      <p:cxnSp>
        <p:nvCxnSpPr>
          <p:cNvPr id="10" name="Connecteur droit 9"/>
          <p:cNvCxnSpPr/>
          <p:nvPr/>
        </p:nvCxnSpPr>
        <p:spPr>
          <a:xfrm>
            <a:off x="2627784" y="2924944"/>
            <a:ext cx="3096344" cy="0"/>
          </a:xfrm>
          <a:prstGeom prst="line">
            <a:avLst/>
          </a:prstGeom>
          <a:ln w="57150">
            <a:solidFill>
              <a:srgbClr val="FF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3203848" y="4437112"/>
            <a:ext cx="2088232" cy="0"/>
          </a:xfrm>
          <a:prstGeom prst="line">
            <a:avLst/>
          </a:prstGeom>
          <a:ln w="57150">
            <a:solidFill>
              <a:srgbClr val="FF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2627784" y="5877272"/>
            <a:ext cx="2664296" cy="0"/>
          </a:xfrm>
          <a:prstGeom prst="line">
            <a:avLst/>
          </a:prstGeom>
          <a:ln w="57150">
            <a:solidFill>
              <a:srgbClr val="FF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209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1316</TotalTime>
  <Words>363</Words>
  <Application>Microsoft Office PowerPoint</Application>
  <PresentationFormat>Affichage à l'écran (4:3)</PresentationFormat>
  <Paragraphs>45</Paragraphs>
  <Slides>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grammaire </vt:lpstr>
      <vt:lpstr>Aujourd’hui, nous allons travailler en grammaire. Nous allons nous intéresser à la fonction des groupes de mots dans la phrase. Nous allons apprendre à identifier  et à distinguer les compléments du verbe. On les appelle aussi les compléments essentiels ou les compléments d’objet. </vt:lpstr>
      <vt:lpstr>Qu’est-ce qu’un complément du verbe ?</vt:lpstr>
      <vt:lpstr>Les deux types de compléments du verbe</vt:lpstr>
      <vt:lpstr>Identifier les compléments du verbe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102</cp:revision>
  <dcterms:created xsi:type="dcterms:W3CDTF">2020-05-20T07:22:41Z</dcterms:created>
  <dcterms:modified xsi:type="dcterms:W3CDTF">2021-03-13T09:09:42Z</dcterms:modified>
</cp:coreProperties>
</file>