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358" r:id="rId4"/>
    <p:sldId id="359" r:id="rId5"/>
    <p:sldId id="360" r:id="rId6"/>
    <p:sldId id="3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0000"/>
    <a:srgbClr val="996633"/>
    <a:srgbClr val="FFCC00"/>
    <a:srgbClr val="F2DCDB"/>
    <a:srgbClr val="FF3399"/>
    <a:srgbClr val="D6A300"/>
    <a:srgbClr val="FFFFFF"/>
    <a:srgbClr val="FF99CC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37" autoAdjust="0"/>
  </p:normalViewPr>
  <p:slideViewPr>
    <p:cSldViewPr>
      <p:cViewPr varScale="1">
        <p:scale>
          <a:sx n="107" d="100"/>
          <a:sy n="107" d="100"/>
        </p:scale>
        <p:origin x="-108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F8DF33-1EAD-4743-BCBF-5CC8DC610223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FA9424-D615-4F82-AD0D-848B01D6EF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0159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FA9424-D615-4F82-AD0D-848B01D6EFC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021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84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63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56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06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98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68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97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9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5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1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28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93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2118097"/>
          </a:xfrm>
        </p:spPr>
        <p:txBody>
          <a:bodyPr/>
          <a:lstStyle/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grammaire</a:t>
            </a:r>
            <a:r>
              <a:rPr lang="fr-FR" dirty="0" smtClean="0">
                <a:solidFill>
                  <a:srgbClr val="FFFFFF"/>
                </a:solidFill>
                <a:latin typeface="Cursif" panose="020B0603050302020204" pitchFamily="34" charset="0"/>
              </a:rPr>
              <a:t> 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344816" cy="2135088"/>
          </a:xfrm>
        </p:spPr>
        <p:txBody>
          <a:bodyPr>
            <a:noAutofit/>
          </a:bodyPr>
          <a:lstStyle/>
          <a:p>
            <a:r>
              <a:rPr lang="fr-FR" sz="4400" dirty="0" smtClean="0">
                <a:solidFill>
                  <a:schemeClr val="bg1"/>
                </a:solidFill>
              </a:rPr>
              <a:t>Le sujet et le verbe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611560" y="620688"/>
            <a:ext cx="1440160" cy="144016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G10 et G11</a:t>
            </a:r>
            <a:endParaRPr lang="fr-F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7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9552" y="1149802"/>
            <a:ext cx="7988424" cy="4824536"/>
          </a:xfrm>
          <a:ln>
            <a:noFill/>
          </a:ln>
        </p:spPr>
        <p:txBody>
          <a:bodyPr>
            <a:noAutofit/>
          </a:bodyPr>
          <a:lstStyle/>
          <a:p>
            <a:r>
              <a:rPr lang="fr-FR" sz="4000" b="1" dirty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Aujourd’hui, nous allons travailler en </a:t>
            </a:r>
            <a:r>
              <a:rPr lang="fr-FR" sz="4000" b="1" dirty="0">
                <a:solidFill>
                  <a:srgbClr val="FFFF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grammaire</a:t>
            </a:r>
            <a:r>
              <a:rPr lang="fr-FR" sz="4000" b="1" dirty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 Nous allons </a:t>
            </a:r>
            <a:r>
              <a:rPr lang="fr-FR" sz="40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revoir comment fonctionne </a:t>
            </a:r>
            <a:r>
              <a:rPr lang="fr-FR" sz="4000" b="1" dirty="0" smtClean="0">
                <a:solidFill>
                  <a:srgbClr val="FFFF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l’accord </a:t>
            </a:r>
            <a:r>
              <a:rPr lang="fr-FR" sz="4000" b="1" dirty="0" smtClean="0">
                <a:solidFill>
                  <a:srgbClr val="FFFF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sujet-verbe</a:t>
            </a:r>
            <a:r>
              <a:rPr lang="fr-FR" sz="40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, notamment</a:t>
            </a:r>
            <a:r>
              <a:rPr lang="fr-FR" sz="40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 </a:t>
            </a:r>
            <a:r>
              <a:rPr lang="fr-FR" sz="40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dans </a:t>
            </a:r>
            <a:r>
              <a:rPr lang="fr-FR" sz="40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les </a:t>
            </a:r>
            <a:r>
              <a:rPr lang="fr-FR" sz="40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cas difficiles.</a:t>
            </a:r>
            <a:endParaRPr lang="fr-FR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02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L’accord sujet-verbe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12777"/>
            <a:ext cx="8229600" cy="1152128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Le verbe s’accorde toujours avec son sujet. La plupart du temps cela ne pose pas de problème.</a:t>
            </a:r>
          </a:p>
          <a:p>
            <a:pPr marL="0" indent="0">
              <a:buNone/>
            </a:pPr>
            <a:endParaRPr lang="fr-FR" dirty="0">
              <a:solidFill>
                <a:srgbClr val="FF3399"/>
              </a:solidFill>
            </a:endParaRPr>
          </a:p>
          <a:p>
            <a:pPr marL="0" indent="0" algn="just">
              <a:buNone/>
            </a:pPr>
            <a:endParaRPr lang="fr-FR" dirty="0" smtClean="0"/>
          </a:p>
          <a:p>
            <a:pPr marL="0" indent="0" algn="just">
              <a:buNone/>
            </a:pP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467544" y="2801833"/>
            <a:ext cx="302433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3200" i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La </a:t>
            </a:r>
            <a:r>
              <a:rPr lang="fr-FR" sz="3200" i="1" dirty="0" smtClean="0">
                <a:solidFill>
                  <a:srgbClr val="0070C0"/>
                </a:solidFill>
              </a:rPr>
              <a:t>marée</a:t>
            </a:r>
            <a:r>
              <a:rPr lang="fr-FR" sz="3200" i="1" dirty="0" smtClean="0">
                <a:solidFill>
                  <a:srgbClr val="FFFF00"/>
                </a:solidFill>
              </a:rPr>
              <a:t> </a:t>
            </a:r>
            <a:r>
              <a:rPr lang="fr-FR" sz="3200" i="1" dirty="0" smtClean="0">
                <a:solidFill>
                  <a:srgbClr val="F20000"/>
                </a:solidFill>
              </a:rPr>
              <a:t>monte</a:t>
            </a:r>
            <a:r>
              <a:rPr lang="fr-FR" sz="3200" i="1" dirty="0" smtClean="0"/>
              <a:t>.</a:t>
            </a:r>
            <a:endParaRPr lang="fr-FR" sz="3200" i="1" dirty="0"/>
          </a:p>
        </p:txBody>
      </p:sp>
      <p:sp>
        <p:nvSpPr>
          <p:cNvPr id="16" name="ZoneTexte 15"/>
          <p:cNvSpPr txBox="1"/>
          <p:nvPr/>
        </p:nvSpPr>
        <p:spPr>
          <a:xfrm>
            <a:off x="441856" y="3918779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>
                <a:solidFill>
                  <a:srgbClr val="996633"/>
                </a:solidFill>
              </a:rPr>
              <a:t> </a:t>
            </a:r>
            <a:r>
              <a:rPr lang="fr-FR" sz="2400" i="1" dirty="0" smtClean="0"/>
              <a:t>le verbe « monte » s’accorde avec le sujet « La marée ».</a:t>
            </a:r>
            <a:endParaRPr lang="fr-FR" sz="2400" i="1" dirty="0"/>
          </a:p>
        </p:txBody>
      </p:sp>
      <p:cxnSp>
        <p:nvCxnSpPr>
          <p:cNvPr id="5" name="Connecteur droit 4"/>
          <p:cNvCxnSpPr/>
          <p:nvPr/>
        </p:nvCxnSpPr>
        <p:spPr>
          <a:xfrm>
            <a:off x="539552" y="3333899"/>
            <a:ext cx="158417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2195736" y="3333899"/>
            <a:ext cx="114374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1111424" y="3358526"/>
            <a:ext cx="440432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S</a:t>
            </a:r>
            <a:endParaRPr lang="fr-FR" sz="3200" i="1" dirty="0"/>
          </a:p>
        </p:txBody>
      </p:sp>
      <p:sp>
        <p:nvSpPr>
          <p:cNvPr id="12" name="ZoneTexte 11"/>
          <p:cNvSpPr txBox="1"/>
          <p:nvPr/>
        </p:nvSpPr>
        <p:spPr>
          <a:xfrm>
            <a:off x="2475384" y="3356992"/>
            <a:ext cx="440432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3200" i="1" dirty="0" smtClean="0">
                <a:solidFill>
                  <a:srgbClr val="FF0000"/>
                </a:solidFill>
              </a:rPr>
              <a:t>V</a:t>
            </a:r>
            <a:endParaRPr lang="fr-FR" sz="3200" i="1" dirty="0"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51540" y="4760326"/>
            <a:ext cx="452451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3200" i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Les </a:t>
            </a:r>
            <a:r>
              <a:rPr lang="fr-FR" sz="3200" i="1" dirty="0" smtClean="0">
                <a:solidFill>
                  <a:srgbClr val="0070C0"/>
                </a:solidFill>
              </a:rPr>
              <a:t>vagues </a:t>
            </a:r>
            <a:r>
              <a:rPr lang="fr-FR" sz="3200" i="1" dirty="0" smtClean="0">
                <a:solidFill>
                  <a:srgbClr val="FFFF00"/>
                </a:solidFill>
              </a:rPr>
              <a:t> </a:t>
            </a:r>
            <a:r>
              <a:rPr lang="fr-FR" sz="3200" i="1" dirty="0" smtClean="0">
                <a:solidFill>
                  <a:srgbClr val="F20000"/>
                </a:solidFill>
              </a:rPr>
              <a:t>déferlent</a:t>
            </a:r>
            <a:r>
              <a:rPr lang="fr-FR" sz="3200" i="1" dirty="0" smtClean="0"/>
              <a:t>.</a:t>
            </a:r>
            <a:endParaRPr lang="fr-FR" sz="3200" i="1" dirty="0"/>
          </a:p>
        </p:txBody>
      </p:sp>
      <p:sp>
        <p:nvSpPr>
          <p:cNvPr id="14" name="ZoneTexte 13"/>
          <p:cNvSpPr txBox="1"/>
          <p:nvPr/>
        </p:nvSpPr>
        <p:spPr>
          <a:xfrm>
            <a:off x="525852" y="5877272"/>
            <a:ext cx="7718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>
                <a:solidFill>
                  <a:srgbClr val="996633"/>
                </a:solidFill>
              </a:rPr>
              <a:t> </a:t>
            </a:r>
            <a:r>
              <a:rPr lang="fr-FR" sz="2400" i="1" dirty="0" smtClean="0"/>
              <a:t>le verbe « déferlent » s’accorde avec le sujet « Les vagues ».</a:t>
            </a:r>
            <a:endParaRPr lang="fr-FR" sz="2400" i="1" dirty="0"/>
          </a:p>
        </p:txBody>
      </p:sp>
      <p:cxnSp>
        <p:nvCxnSpPr>
          <p:cNvPr id="17" name="Connecteur droit 16"/>
          <p:cNvCxnSpPr/>
          <p:nvPr/>
        </p:nvCxnSpPr>
        <p:spPr>
          <a:xfrm>
            <a:off x="623548" y="5292392"/>
            <a:ext cx="185183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2559380" y="5292392"/>
            <a:ext cx="163888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1395264" y="5317019"/>
            <a:ext cx="440432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S</a:t>
            </a:r>
            <a:endParaRPr lang="fr-FR" sz="3200" i="1" dirty="0"/>
          </a:p>
        </p:txBody>
      </p:sp>
      <p:sp>
        <p:nvSpPr>
          <p:cNvPr id="20" name="ZoneTexte 19"/>
          <p:cNvSpPr txBox="1"/>
          <p:nvPr/>
        </p:nvSpPr>
        <p:spPr>
          <a:xfrm>
            <a:off x="3123456" y="5315485"/>
            <a:ext cx="440432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3200" i="1" dirty="0" smtClean="0">
                <a:solidFill>
                  <a:srgbClr val="FF0000"/>
                </a:solidFill>
              </a:rPr>
              <a:t>V</a:t>
            </a:r>
            <a:endParaRPr lang="fr-FR" sz="32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690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5" grpId="0"/>
      <p:bldP spid="16" grpId="0"/>
      <p:bldP spid="11" grpId="0"/>
      <p:bldP spid="12" grpId="0"/>
      <p:bldP spid="13" grpId="0"/>
      <p:bldP spid="14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Le sujet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12777"/>
            <a:ext cx="8229600" cy="1152128"/>
          </a:xfrm>
          <a:ln>
            <a:noFill/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2800" dirty="0" smtClean="0"/>
              <a:t>La plupart du temps, le sujet est un groupe nominal.</a:t>
            </a:r>
          </a:p>
          <a:p>
            <a:pPr marL="0" indent="0">
              <a:buNone/>
            </a:pPr>
            <a:endParaRPr lang="fr-FR" sz="2800" dirty="0">
              <a:solidFill>
                <a:srgbClr val="FF3399"/>
              </a:solidFill>
            </a:endParaRPr>
          </a:p>
          <a:p>
            <a:pPr marL="0" indent="0" algn="just">
              <a:buNone/>
            </a:pPr>
            <a:endParaRPr lang="fr-FR" sz="2800" dirty="0" smtClean="0"/>
          </a:p>
          <a:p>
            <a:pPr marL="0" indent="0" algn="just">
              <a:buNone/>
            </a:pPr>
            <a:endParaRPr lang="fr-FR" sz="2800" dirty="0"/>
          </a:p>
        </p:txBody>
      </p:sp>
      <p:sp>
        <p:nvSpPr>
          <p:cNvPr id="15" name="ZoneTexte 14"/>
          <p:cNvSpPr txBox="1"/>
          <p:nvPr/>
        </p:nvSpPr>
        <p:spPr>
          <a:xfrm>
            <a:off x="467544" y="1916832"/>
            <a:ext cx="302433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3200" i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La </a:t>
            </a:r>
            <a:r>
              <a:rPr lang="fr-FR" sz="3200" i="1" dirty="0" smtClean="0">
                <a:solidFill>
                  <a:srgbClr val="0070C0"/>
                </a:solidFill>
              </a:rPr>
              <a:t>marée</a:t>
            </a:r>
            <a:r>
              <a:rPr lang="fr-FR" sz="3200" i="1" dirty="0" smtClean="0">
                <a:solidFill>
                  <a:srgbClr val="FFFF00"/>
                </a:solidFill>
              </a:rPr>
              <a:t> </a:t>
            </a:r>
            <a:r>
              <a:rPr lang="fr-FR" sz="3200" i="1" dirty="0" smtClean="0">
                <a:solidFill>
                  <a:srgbClr val="F20000"/>
                </a:solidFill>
              </a:rPr>
              <a:t>monte</a:t>
            </a:r>
            <a:r>
              <a:rPr lang="fr-FR" sz="3200" i="1" dirty="0" smtClean="0"/>
              <a:t>.</a:t>
            </a:r>
            <a:endParaRPr lang="fr-FR" sz="3200" i="1" dirty="0"/>
          </a:p>
        </p:txBody>
      </p:sp>
      <p:sp>
        <p:nvSpPr>
          <p:cNvPr id="16" name="ZoneTexte 15"/>
          <p:cNvSpPr txBox="1"/>
          <p:nvPr/>
        </p:nvSpPr>
        <p:spPr>
          <a:xfrm>
            <a:off x="441856" y="3054151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>
                <a:solidFill>
                  <a:srgbClr val="996633"/>
                </a:solidFill>
              </a:rPr>
              <a:t> </a:t>
            </a:r>
            <a:r>
              <a:rPr lang="fr-FR" sz="2400" i="1" dirty="0" smtClean="0"/>
              <a:t>Mais le sujet peut également être :</a:t>
            </a:r>
            <a:endParaRPr lang="fr-FR" sz="2400" i="1" dirty="0"/>
          </a:p>
        </p:txBody>
      </p:sp>
      <p:cxnSp>
        <p:nvCxnSpPr>
          <p:cNvPr id="5" name="Connecteur droit 4"/>
          <p:cNvCxnSpPr/>
          <p:nvPr/>
        </p:nvCxnSpPr>
        <p:spPr>
          <a:xfrm>
            <a:off x="486275" y="2497501"/>
            <a:ext cx="158417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1058147" y="2501607"/>
            <a:ext cx="440432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S</a:t>
            </a:r>
            <a:endParaRPr lang="fr-FR" sz="3200" i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4114264" y="1916831"/>
            <a:ext cx="452451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3200" i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Les </a:t>
            </a:r>
            <a:r>
              <a:rPr lang="fr-FR" sz="3200" i="1" dirty="0" smtClean="0">
                <a:solidFill>
                  <a:srgbClr val="0070C0"/>
                </a:solidFill>
              </a:rPr>
              <a:t>vagues </a:t>
            </a:r>
            <a:r>
              <a:rPr lang="fr-FR" sz="3200" i="1" dirty="0" smtClean="0">
                <a:solidFill>
                  <a:srgbClr val="FFFF00"/>
                </a:solidFill>
              </a:rPr>
              <a:t> </a:t>
            </a:r>
            <a:r>
              <a:rPr lang="fr-FR" sz="3200" i="1" dirty="0" smtClean="0">
                <a:solidFill>
                  <a:srgbClr val="F20000"/>
                </a:solidFill>
              </a:rPr>
              <a:t>déferlent</a:t>
            </a:r>
            <a:r>
              <a:rPr lang="fr-FR" sz="3200" i="1" dirty="0" smtClean="0"/>
              <a:t>.</a:t>
            </a:r>
            <a:endParaRPr lang="fr-FR" sz="3200" i="1" dirty="0"/>
          </a:p>
        </p:txBody>
      </p:sp>
      <p:cxnSp>
        <p:nvCxnSpPr>
          <p:cNvPr id="17" name="Connecteur droit 16"/>
          <p:cNvCxnSpPr/>
          <p:nvPr/>
        </p:nvCxnSpPr>
        <p:spPr>
          <a:xfrm>
            <a:off x="4114264" y="2420888"/>
            <a:ext cx="185183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4716016" y="2501607"/>
            <a:ext cx="440432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S</a:t>
            </a:r>
            <a:endParaRPr lang="fr-FR" sz="3200" i="1" dirty="0"/>
          </a:p>
        </p:txBody>
      </p:sp>
      <p:sp>
        <p:nvSpPr>
          <p:cNvPr id="21" name="ZoneTexte 20"/>
          <p:cNvSpPr txBox="1"/>
          <p:nvPr/>
        </p:nvSpPr>
        <p:spPr>
          <a:xfrm>
            <a:off x="395536" y="3668216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/>
              <a:t>- un</a:t>
            </a:r>
            <a:r>
              <a:rPr lang="fr-FR" sz="2400" i="1" dirty="0" smtClean="0">
                <a:solidFill>
                  <a:srgbClr val="996633"/>
                </a:solidFill>
              </a:rPr>
              <a:t> pronom personnel : </a:t>
            </a:r>
            <a:r>
              <a:rPr lang="fr-FR" sz="2400" i="1" u="sng" dirty="0" smtClean="0">
                <a:solidFill>
                  <a:srgbClr val="996633"/>
                </a:solidFill>
              </a:rPr>
              <a:t>Elle</a:t>
            </a:r>
            <a:r>
              <a:rPr lang="fr-FR" sz="2400" i="1" dirty="0" smtClean="0">
                <a:solidFill>
                  <a:srgbClr val="996633"/>
                </a:solidFill>
              </a:rPr>
              <a:t> </a:t>
            </a:r>
            <a:r>
              <a:rPr lang="fr-FR" sz="2400" i="1" dirty="0" smtClean="0"/>
              <a:t>est arrivée en avance.</a:t>
            </a:r>
            <a:endParaRPr lang="fr-FR" sz="2400" i="1" dirty="0"/>
          </a:p>
        </p:txBody>
      </p:sp>
      <p:sp>
        <p:nvSpPr>
          <p:cNvPr id="23" name="ZoneTexte 22"/>
          <p:cNvSpPr txBox="1"/>
          <p:nvPr/>
        </p:nvSpPr>
        <p:spPr>
          <a:xfrm>
            <a:off x="323528" y="4797152"/>
            <a:ext cx="856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>
                <a:solidFill>
                  <a:srgbClr val="996633"/>
                </a:solidFill>
              </a:rPr>
              <a:t> </a:t>
            </a:r>
            <a:r>
              <a:rPr lang="fr-FR" sz="2400" i="1" dirty="0" smtClean="0"/>
              <a:t>- un </a:t>
            </a:r>
            <a:r>
              <a:rPr lang="fr-FR" sz="2400" i="1" dirty="0" smtClean="0">
                <a:solidFill>
                  <a:srgbClr val="FF0000"/>
                </a:solidFill>
              </a:rPr>
              <a:t>verbe à l’infinitif </a:t>
            </a:r>
            <a:r>
              <a:rPr lang="fr-FR" sz="2400" i="1" dirty="0" smtClean="0"/>
              <a:t>: </a:t>
            </a:r>
            <a:r>
              <a:rPr lang="fr-FR" sz="2400" i="1" u="sng" dirty="0" smtClean="0">
                <a:solidFill>
                  <a:srgbClr val="FF0000"/>
                </a:solidFill>
              </a:rPr>
              <a:t>Manger</a:t>
            </a:r>
            <a:r>
              <a:rPr lang="fr-FR" sz="2400" i="1" dirty="0" smtClean="0"/>
              <a:t> est indispensable à la vie.</a:t>
            </a:r>
            <a:endParaRPr lang="fr-FR" sz="2400" i="1" dirty="0"/>
          </a:p>
        </p:txBody>
      </p:sp>
      <p:sp>
        <p:nvSpPr>
          <p:cNvPr id="24" name="ZoneTexte 23"/>
          <p:cNvSpPr txBox="1"/>
          <p:nvPr/>
        </p:nvSpPr>
        <p:spPr>
          <a:xfrm>
            <a:off x="395536" y="4221088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/>
              <a:t>- un</a:t>
            </a:r>
            <a:r>
              <a:rPr lang="fr-FR" sz="2400" i="1" dirty="0" smtClean="0">
                <a:solidFill>
                  <a:srgbClr val="996633"/>
                </a:solidFill>
              </a:rPr>
              <a:t> </a:t>
            </a:r>
            <a:r>
              <a:rPr lang="fr-FR" sz="2400" i="1" dirty="0" smtClean="0">
                <a:solidFill>
                  <a:srgbClr val="0070C0"/>
                </a:solidFill>
              </a:rPr>
              <a:t>nom propre : </a:t>
            </a:r>
            <a:r>
              <a:rPr lang="fr-FR" sz="2400" i="1" u="sng" dirty="0" smtClean="0">
                <a:solidFill>
                  <a:srgbClr val="0070C0"/>
                </a:solidFill>
              </a:rPr>
              <a:t>Marianne</a:t>
            </a:r>
            <a:r>
              <a:rPr lang="fr-FR" sz="2400" i="1" dirty="0" smtClean="0">
                <a:solidFill>
                  <a:srgbClr val="996633"/>
                </a:solidFill>
              </a:rPr>
              <a:t> </a:t>
            </a:r>
            <a:r>
              <a:rPr lang="fr-FR" sz="2400" i="1" dirty="0" smtClean="0"/>
              <a:t>est un symbole de la France.</a:t>
            </a:r>
            <a:endParaRPr lang="fr-FR" sz="2400" i="1" dirty="0"/>
          </a:p>
        </p:txBody>
      </p:sp>
    </p:spTree>
    <p:extLst>
      <p:ext uri="{BB962C8B-B14F-4D97-AF65-F5344CB8AC3E}">
        <p14:creationId xmlns:p14="http://schemas.microsoft.com/office/powerpoint/2010/main" val="2966866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5" grpId="0"/>
      <p:bldP spid="16" grpId="0"/>
      <p:bldP spid="11" grpId="0"/>
      <p:bldP spid="13" grpId="0"/>
      <p:bldP spid="19" grpId="0"/>
      <p:bldP spid="21" grpId="0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La place du sujet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12777"/>
            <a:ext cx="8229600" cy="1152128"/>
          </a:xfrm>
          <a:ln>
            <a:noFill/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2800" dirty="0" smtClean="0"/>
              <a:t>La plupart du temps, le sujet est juste avant le verbe.</a:t>
            </a:r>
          </a:p>
          <a:p>
            <a:pPr marL="0" indent="0">
              <a:buNone/>
            </a:pPr>
            <a:endParaRPr lang="fr-FR" sz="2800" dirty="0">
              <a:solidFill>
                <a:srgbClr val="FF3399"/>
              </a:solidFill>
            </a:endParaRPr>
          </a:p>
          <a:p>
            <a:pPr marL="0" indent="0" algn="just">
              <a:buNone/>
            </a:pPr>
            <a:endParaRPr lang="fr-FR" sz="2800" dirty="0" smtClean="0"/>
          </a:p>
          <a:p>
            <a:pPr marL="0" indent="0" algn="just">
              <a:buNone/>
            </a:pPr>
            <a:endParaRPr lang="fr-FR" sz="2800" dirty="0"/>
          </a:p>
        </p:txBody>
      </p:sp>
      <p:sp>
        <p:nvSpPr>
          <p:cNvPr id="15" name="ZoneTexte 14"/>
          <p:cNvSpPr txBox="1"/>
          <p:nvPr/>
        </p:nvSpPr>
        <p:spPr>
          <a:xfrm>
            <a:off x="467544" y="1916832"/>
            <a:ext cx="302433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3200" i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La </a:t>
            </a:r>
            <a:r>
              <a:rPr lang="fr-FR" sz="3200" i="1" dirty="0" smtClean="0">
                <a:solidFill>
                  <a:srgbClr val="0070C0"/>
                </a:solidFill>
              </a:rPr>
              <a:t>marée</a:t>
            </a:r>
            <a:r>
              <a:rPr lang="fr-FR" sz="3200" i="1" dirty="0" smtClean="0">
                <a:solidFill>
                  <a:srgbClr val="FFFF00"/>
                </a:solidFill>
              </a:rPr>
              <a:t> </a:t>
            </a:r>
            <a:r>
              <a:rPr lang="fr-FR" sz="3200" i="1" dirty="0" smtClean="0">
                <a:solidFill>
                  <a:srgbClr val="F20000"/>
                </a:solidFill>
              </a:rPr>
              <a:t>monte</a:t>
            </a:r>
            <a:r>
              <a:rPr lang="fr-FR" sz="3200" i="1" dirty="0" smtClean="0"/>
              <a:t>.</a:t>
            </a:r>
            <a:endParaRPr lang="fr-FR" sz="3200" i="1" dirty="0"/>
          </a:p>
        </p:txBody>
      </p:sp>
      <p:sp>
        <p:nvSpPr>
          <p:cNvPr id="16" name="ZoneTexte 15"/>
          <p:cNvSpPr txBox="1"/>
          <p:nvPr/>
        </p:nvSpPr>
        <p:spPr>
          <a:xfrm>
            <a:off x="441856" y="3054151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>
                <a:solidFill>
                  <a:srgbClr val="996633"/>
                </a:solidFill>
              </a:rPr>
              <a:t> </a:t>
            </a:r>
            <a:r>
              <a:rPr lang="fr-FR" sz="2400" i="1" dirty="0" smtClean="0"/>
              <a:t>Mais le sujet peut également être :</a:t>
            </a:r>
            <a:endParaRPr lang="fr-FR" sz="2400" i="1" dirty="0"/>
          </a:p>
        </p:txBody>
      </p:sp>
      <p:cxnSp>
        <p:nvCxnSpPr>
          <p:cNvPr id="5" name="Connecteur droit 4"/>
          <p:cNvCxnSpPr/>
          <p:nvPr/>
        </p:nvCxnSpPr>
        <p:spPr>
          <a:xfrm>
            <a:off x="486275" y="2497501"/>
            <a:ext cx="158417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1058147" y="2501607"/>
            <a:ext cx="440432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S</a:t>
            </a:r>
            <a:endParaRPr lang="fr-FR" sz="3200" i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4144841" y="1912726"/>
            <a:ext cx="452451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3200" i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Les </a:t>
            </a:r>
            <a:r>
              <a:rPr lang="fr-FR" sz="3200" i="1" dirty="0" smtClean="0">
                <a:solidFill>
                  <a:srgbClr val="0070C0"/>
                </a:solidFill>
              </a:rPr>
              <a:t>vagues </a:t>
            </a:r>
            <a:r>
              <a:rPr lang="fr-FR" sz="3200" i="1" dirty="0" smtClean="0">
                <a:solidFill>
                  <a:srgbClr val="FFFF00"/>
                </a:solidFill>
              </a:rPr>
              <a:t> </a:t>
            </a:r>
            <a:r>
              <a:rPr lang="fr-FR" sz="3200" i="1" dirty="0" smtClean="0">
                <a:solidFill>
                  <a:srgbClr val="F20000"/>
                </a:solidFill>
              </a:rPr>
              <a:t>déferlent</a:t>
            </a:r>
            <a:r>
              <a:rPr lang="fr-FR" sz="3200" i="1" dirty="0" smtClean="0"/>
              <a:t>.</a:t>
            </a:r>
            <a:endParaRPr lang="fr-FR" sz="3200" i="1" dirty="0"/>
          </a:p>
        </p:txBody>
      </p:sp>
      <p:cxnSp>
        <p:nvCxnSpPr>
          <p:cNvPr id="17" name="Connecteur droit 16"/>
          <p:cNvCxnSpPr/>
          <p:nvPr/>
        </p:nvCxnSpPr>
        <p:spPr>
          <a:xfrm>
            <a:off x="4114264" y="2420888"/>
            <a:ext cx="185183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4716016" y="2501607"/>
            <a:ext cx="440432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S</a:t>
            </a:r>
            <a:endParaRPr lang="fr-FR" sz="3200" i="1" dirty="0"/>
          </a:p>
        </p:txBody>
      </p:sp>
      <p:sp>
        <p:nvSpPr>
          <p:cNvPr id="21" name="ZoneTexte 20"/>
          <p:cNvSpPr txBox="1"/>
          <p:nvPr/>
        </p:nvSpPr>
        <p:spPr>
          <a:xfrm>
            <a:off x="395536" y="3443516"/>
            <a:ext cx="73448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fr-FR" sz="2400" i="1" dirty="0" smtClean="0"/>
              <a:t>éloigné du verbe:</a:t>
            </a:r>
          </a:p>
          <a:p>
            <a:pPr algn="just"/>
            <a:r>
              <a:rPr lang="fr-FR" sz="2400" i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Le</a:t>
            </a:r>
            <a:r>
              <a:rPr lang="fr-FR" sz="2400" i="1" dirty="0" smtClean="0"/>
              <a:t> </a:t>
            </a:r>
            <a:r>
              <a:rPr lang="fr-FR" sz="2400" i="1" dirty="0" smtClean="0">
                <a:solidFill>
                  <a:srgbClr val="0070C0"/>
                </a:solidFill>
              </a:rPr>
              <a:t>pêcheur</a:t>
            </a:r>
            <a:r>
              <a:rPr lang="fr-FR" sz="2400" i="1" dirty="0" smtClean="0"/>
              <a:t>, englué dans les fonds vaseux de la rivière, </a:t>
            </a:r>
            <a:r>
              <a:rPr lang="fr-FR" sz="2400" i="1" dirty="0" smtClean="0">
                <a:solidFill>
                  <a:srgbClr val="F20000"/>
                </a:solidFill>
              </a:rPr>
              <a:t>peinait</a:t>
            </a:r>
            <a:r>
              <a:rPr lang="fr-FR" sz="2400" i="1" dirty="0" smtClean="0"/>
              <a:t> à regagner la berge.</a:t>
            </a:r>
          </a:p>
          <a:p>
            <a:pPr marL="342900" indent="-342900">
              <a:buFontTx/>
              <a:buChar char="-"/>
            </a:pPr>
            <a:endParaRPr lang="fr-FR" sz="2400" i="1" dirty="0"/>
          </a:p>
        </p:txBody>
      </p:sp>
      <p:cxnSp>
        <p:nvCxnSpPr>
          <p:cNvPr id="14" name="Connecteur droit 13"/>
          <p:cNvCxnSpPr/>
          <p:nvPr/>
        </p:nvCxnSpPr>
        <p:spPr>
          <a:xfrm>
            <a:off x="467544" y="4228346"/>
            <a:ext cx="129614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395536" y="4941168"/>
            <a:ext cx="73448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fr-FR" sz="2400" i="1" dirty="0" smtClean="0"/>
              <a:t>Derrière le verbe :</a:t>
            </a:r>
          </a:p>
          <a:p>
            <a:pPr algn="just"/>
            <a:r>
              <a:rPr lang="fr-FR" sz="2400" i="1" dirty="0" smtClean="0"/>
              <a:t>Sur les hauts sommets enneigés du massif, s’</a:t>
            </a:r>
            <a:r>
              <a:rPr lang="fr-FR" sz="2400" i="1" dirty="0" smtClean="0">
                <a:solidFill>
                  <a:srgbClr val="F20000"/>
                </a:solidFill>
              </a:rPr>
              <a:t>amoncelaient</a:t>
            </a:r>
            <a:r>
              <a:rPr lang="fr-FR" sz="2400" i="1" dirty="0" smtClean="0"/>
              <a:t> </a:t>
            </a:r>
            <a:r>
              <a:rPr lang="fr-FR" sz="2400" i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des</a:t>
            </a:r>
            <a:r>
              <a:rPr lang="fr-FR" sz="2400" i="1" dirty="0" smtClean="0"/>
              <a:t> </a:t>
            </a:r>
            <a:r>
              <a:rPr lang="fr-FR" sz="2400" i="1" dirty="0" smtClean="0">
                <a:solidFill>
                  <a:srgbClr val="0070C0"/>
                </a:solidFill>
              </a:rPr>
              <a:t>nuages</a:t>
            </a:r>
            <a:r>
              <a:rPr lang="fr-FR" sz="2400" i="1" dirty="0" smtClean="0"/>
              <a:t> </a:t>
            </a:r>
            <a:r>
              <a:rPr lang="fr-FR" sz="2400" i="1" dirty="0" smtClean="0">
                <a:solidFill>
                  <a:srgbClr val="00B050"/>
                </a:solidFill>
              </a:rPr>
              <a:t>menaçants</a:t>
            </a:r>
            <a:r>
              <a:rPr lang="fr-FR" sz="2400" i="1" dirty="0" smtClean="0"/>
              <a:t>.</a:t>
            </a:r>
          </a:p>
          <a:p>
            <a:pPr marL="342900" indent="-342900">
              <a:buFontTx/>
              <a:buChar char="-"/>
            </a:pPr>
            <a:endParaRPr lang="fr-FR" sz="2400" i="1" dirty="0"/>
          </a:p>
        </p:txBody>
      </p:sp>
      <p:cxnSp>
        <p:nvCxnSpPr>
          <p:cNvPr id="20" name="Connecteur droit 19"/>
          <p:cNvCxnSpPr/>
          <p:nvPr/>
        </p:nvCxnSpPr>
        <p:spPr>
          <a:xfrm>
            <a:off x="410075" y="6093296"/>
            <a:ext cx="293778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352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5" grpId="0"/>
      <p:bldP spid="16" grpId="0"/>
      <p:bldP spid="11" grpId="0"/>
      <p:bldP spid="13" grpId="0"/>
      <p:bldP spid="19" grpId="0"/>
      <p:bldP spid="21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>
                <a:solidFill>
                  <a:srgbClr val="0070C0"/>
                </a:solidFill>
              </a:rPr>
              <a:t>Accorder le verbe avec son sujet.</a:t>
            </a:r>
            <a:endParaRPr lang="fr-FR" sz="3600" dirty="0">
              <a:solidFill>
                <a:srgbClr val="0070C0"/>
              </a:solidFill>
            </a:endParaRPr>
          </a:p>
        </p:txBody>
      </p:sp>
      <p:sp>
        <p:nvSpPr>
          <p:cNvPr id="22" name="Espace réservé du contenu 2"/>
          <p:cNvSpPr>
            <a:spLocks noGrp="1"/>
          </p:cNvSpPr>
          <p:nvPr>
            <p:ph idx="1"/>
          </p:nvPr>
        </p:nvSpPr>
        <p:spPr>
          <a:xfrm>
            <a:off x="498147" y="1268760"/>
            <a:ext cx="8229600" cy="1080119"/>
          </a:xfrm>
          <a:ln>
            <a:noFill/>
          </a:ln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fr-FR" sz="2800" dirty="0" smtClean="0"/>
              <a:t>Quelque soit la nature du sujet et sa place dans la phrase, on doit toujours appliquer la même démarche pour accorder le verbe : </a:t>
            </a:r>
            <a:endParaRPr lang="fr-FR" sz="2800" dirty="0"/>
          </a:p>
        </p:txBody>
      </p:sp>
      <p:sp>
        <p:nvSpPr>
          <p:cNvPr id="23" name="Zone de texte 2"/>
          <p:cNvSpPr txBox="1">
            <a:spLocks noChangeArrowheads="1"/>
          </p:cNvSpPr>
          <p:nvPr/>
        </p:nvSpPr>
        <p:spPr bwMode="auto">
          <a:xfrm>
            <a:off x="395536" y="2276872"/>
            <a:ext cx="8136904" cy="81851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fr-FR" sz="2000" b="1" dirty="0">
                <a:effectLst/>
                <a:latin typeface="Calibri"/>
                <a:ea typeface="Calibri"/>
                <a:cs typeface="Times New Roman"/>
              </a:rPr>
              <a:t>On cherche le verbe en s’aidant de la négation.</a:t>
            </a:r>
            <a:endParaRPr lang="fr-FR" dirty="0">
              <a:effectLst/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fr-FR" sz="2000" i="1" dirty="0">
                <a:effectLst/>
                <a:latin typeface="Calibri"/>
                <a:ea typeface="Calibri"/>
                <a:cs typeface="Times New Roman"/>
              </a:rPr>
              <a:t>Des nuages </a:t>
            </a:r>
            <a:r>
              <a:rPr lang="fr-FR" sz="2000" b="1" i="1" dirty="0">
                <a:effectLst/>
                <a:latin typeface="Calibri"/>
                <a:ea typeface="Calibri"/>
                <a:cs typeface="Times New Roman"/>
              </a:rPr>
              <a:t>n’</a:t>
            </a:r>
            <a:r>
              <a:rPr lang="fr-FR" sz="2000" i="1" u="dbl" dirty="0">
                <a:solidFill>
                  <a:srgbClr val="FF0000"/>
                </a:solidFill>
                <a:effectLst/>
                <a:latin typeface="Calibri"/>
                <a:ea typeface="Calibri"/>
                <a:cs typeface="Times New Roman"/>
              </a:rPr>
              <a:t>assombrissent</a:t>
            </a:r>
            <a:r>
              <a:rPr lang="fr-FR" sz="2000" i="1" dirty="0"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fr-FR" sz="2000" b="1" i="1" dirty="0">
                <a:effectLst/>
                <a:latin typeface="Calibri"/>
                <a:ea typeface="Calibri"/>
                <a:cs typeface="Times New Roman"/>
              </a:rPr>
              <a:t>pas</a:t>
            </a:r>
            <a:r>
              <a:rPr lang="fr-FR" sz="2000" i="1" dirty="0">
                <a:effectLst/>
                <a:latin typeface="Calibri"/>
                <a:ea typeface="Calibri"/>
                <a:cs typeface="Times New Roman"/>
              </a:rPr>
              <a:t> le ciel.</a:t>
            </a:r>
            <a:endParaRPr lang="fr-FR" dirty="0">
              <a:effectLst/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fr-FR" sz="1200" dirty="0">
                <a:effectLst/>
                <a:latin typeface="Calibri"/>
                <a:ea typeface="Calibri"/>
                <a:cs typeface="Times New Roman"/>
              </a:rPr>
              <a:t>		       V</a:t>
            </a:r>
            <a:endParaRPr lang="fr-FR" sz="1100" dirty="0">
              <a:effectLst/>
              <a:latin typeface="Calibri"/>
              <a:ea typeface="Calibri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fr-FR" sz="1100" dirty="0">
                <a:effectLst/>
                <a:latin typeface="Calibri"/>
                <a:ea typeface="Calibri"/>
                <a:cs typeface="Times New Roman"/>
              </a:rPr>
              <a:t> </a:t>
            </a:r>
          </a:p>
        </p:txBody>
      </p:sp>
      <p:sp>
        <p:nvSpPr>
          <p:cNvPr id="24" name="Zone de texte 2"/>
          <p:cNvSpPr txBox="1">
            <a:spLocks noChangeArrowheads="1"/>
          </p:cNvSpPr>
          <p:nvPr/>
        </p:nvSpPr>
        <p:spPr bwMode="auto">
          <a:xfrm>
            <a:off x="395536" y="3212976"/>
            <a:ext cx="8173226" cy="18717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342900" lvl="0" indent="-342900" algn="just">
              <a:spcAft>
                <a:spcPts val="0"/>
              </a:spcAft>
              <a:buFont typeface="+mj-lt"/>
              <a:buAutoNum type="arabicPeriod" startAt="2"/>
            </a:pPr>
            <a:r>
              <a:rPr lang="fr-FR" sz="2400" b="1" dirty="0">
                <a:effectLst/>
                <a:latin typeface="Calibri"/>
                <a:ea typeface="Calibri"/>
                <a:cs typeface="Times New Roman"/>
              </a:rPr>
              <a:t>On cherche le sujet du verbe.</a:t>
            </a:r>
            <a:endParaRPr lang="fr-FR" sz="2000" dirty="0">
              <a:effectLst/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fr-FR" sz="2400" b="1" dirty="0">
                <a:effectLst/>
                <a:latin typeface="Calibri"/>
                <a:ea typeface="Calibri"/>
                <a:cs typeface="Times New Roman"/>
              </a:rPr>
              <a:t>Qui est-ce qui + verbe ?</a:t>
            </a:r>
            <a:endParaRPr lang="fr-FR" sz="2000" dirty="0">
              <a:effectLst/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fr-FR" sz="2000" i="1" dirty="0">
                <a:effectLst/>
                <a:latin typeface="Calibri"/>
                <a:ea typeface="Calibri"/>
                <a:cs typeface="Times New Roman"/>
              </a:rPr>
              <a:t>Qui est-ce qui assombrissent ?  </a:t>
            </a:r>
            <a:r>
              <a:rPr lang="fr-FR" sz="2000" i="1" dirty="0">
                <a:effectLst/>
                <a:latin typeface="Calibri"/>
                <a:ea typeface="Calibri"/>
                <a:cs typeface="Times New Roman"/>
                <a:sym typeface="Wingdings"/>
              </a:rPr>
              <a:t></a:t>
            </a:r>
            <a:r>
              <a:rPr lang="fr-FR" sz="2000" i="1" dirty="0">
                <a:effectLst/>
                <a:latin typeface="Calibri"/>
                <a:ea typeface="Calibri"/>
                <a:cs typeface="Times New Roman"/>
              </a:rPr>
              <a:t> Des nuages </a:t>
            </a:r>
            <a:endParaRPr lang="fr-FR" sz="2000" dirty="0">
              <a:effectLst/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fr-FR" sz="2400" i="1" u="sng" dirty="0">
                <a:effectLst/>
                <a:latin typeface="Calibri"/>
                <a:ea typeface="Calibri"/>
                <a:cs typeface="Times New Roman"/>
              </a:rPr>
              <a:t>Des nuages</a:t>
            </a:r>
            <a:r>
              <a:rPr lang="fr-FR" sz="2400" i="1" dirty="0"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fr-FR" sz="2400" i="1" dirty="0">
                <a:solidFill>
                  <a:srgbClr val="FF0000"/>
                </a:solidFill>
                <a:effectLst/>
                <a:latin typeface="Calibri"/>
                <a:ea typeface="Calibri"/>
                <a:cs typeface="Times New Roman"/>
              </a:rPr>
              <a:t>assombr</a:t>
            </a:r>
            <a:r>
              <a:rPr lang="fr-FR" sz="2400" b="1" i="1" dirty="0">
                <a:solidFill>
                  <a:srgbClr val="FF0000"/>
                </a:solidFill>
                <a:effectLst/>
                <a:latin typeface="Calibri"/>
                <a:ea typeface="Calibri"/>
                <a:cs typeface="Times New Roman"/>
              </a:rPr>
              <a:t>issent</a:t>
            </a:r>
            <a:r>
              <a:rPr lang="fr-FR" sz="2400" i="1" dirty="0">
                <a:effectLst/>
                <a:latin typeface="Calibri"/>
                <a:ea typeface="Calibri"/>
                <a:cs typeface="Times New Roman"/>
              </a:rPr>
              <a:t> le ciel.</a:t>
            </a:r>
            <a:endParaRPr lang="fr-FR" sz="2000" dirty="0">
              <a:effectLst/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fr-FR" sz="2400" i="1" dirty="0">
                <a:effectLst/>
                <a:latin typeface="Calibri"/>
                <a:ea typeface="Calibri"/>
                <a:cs typeface="Times New Roman"/>
              </a:rPr>
              <a:t>         GS	    V</a:t>
            </a:r>
            <a:endParaRPr lang="fr-FR" sz="2000" dirty="0">
              <a:effectLst/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fr-FR" sz="1200" dirty="0">
                <a:effectLst/>
                <a:latin typeface="Calibri"/>
                <a:ea typeface="Calibri"/>
                <a:cs typeface="Times New Roman"/>
              </a:rPr>
              <a:t>       </a:t>
            </a:r>
            <a:endParaRPr lang="fr-FR" sz="1100" dirty="0">
              <a:effectLst/>
              <a:latin typeface="Calibri"/>
              <a:ea typeface="Calibri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fr-FR" sz="1100" dirty="0">
                <a:effectLst/>
                <a:latin typeface="Calibri"/>
                <a:ea typeface="Calibri"/>
                <a:cs typeface="Times New Roman"/>
              </a:rPr>
              <a:t> </a:t>
            </a:r>
          </a:p>
        </p:txBody>
      </p:sp>
      <p:sp>
        <p:nvSpPr>
          <p:cNvPr id="25" name="Zone de texte 2"/>
          <p:cNvSpPr txBox="1">
            <a:spLocks noChangeArrowheads="1"/>
          </p:cNvSpPr>
          <p:nvPr/>
        </p:nvSpPr>
        <p:spPr bwMode="auto">
          <a:xfrm>
            <a:off x="395536" y="5182687"/>
            <a:ext cx="8173226" cy="127064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spcAft>
                <a:spcPts val="0"/>
              </a:spcAft>
            </a:pPr>
            <a:r>
              <a:rPr lang="fr-FR" sz="2400" b="1" dirty="0">
                <a:effectLst/>
                <a:latin typeface="Calibri"/>
                <a:ea typeface="Calibri"/>
                <a:cs typeface="Times New Roman"/>
              </a:rPr>
              <a:t>3- Je remplace le GS par le pronom qui correspond et j’accorde.</a:t>
            </a:r>
            <a:endParaRPr lang="fr-FR" sz="2000" dirty="0">
              <a:effectLst/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fr-FR" sz="2400" i="1" dirty="0">
                <a:effectLst/>
                <a:latin typeface="Calibri"/>
                <a:ea typeface="Calibri"/>
                <a:cs typeface="Times New Roman"/>
              </a:rPr>
              <a:t>Des nuages </a:t>
            </a:r>
            <a:r>
              <a:rPr lang="fr-FR" sz="2400" i="1" dirty="0">
                <a:effectLst/>
                <a:latin typeface="Calibri"/>
                <a:ea typeface="Calibri"/>
                <a:cs typeface="Times New Roman"/>
                <a:sym typeface="Wingdings"/>
              </a:rPr>
              <a:t></a:t>
            </a:r>
            <a:r>
              <a:rPr lang="fr-FR" sz="2400" i="1" dirty="0">
                <a:effectLst/>
                <a:latin typeface="Calibri"/>
                <a:ea typeface="Calibri"/>
                <a:cs typeface="Times New Roman"/>
              </a:rPr>
              <a:t> ils </a:t>
            </a:r>
            <a:endParaRPr lang="fr-FR" sz="2000" dirty="0">
              <a:effectLst/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fr-FR" sz="2400" i="1" dirty="0">
                <a:effectLst/>
                <a:latin typeface="Calibri"/>
                <a:ea typeface="Calibri"/>
                <a:cs typeface="Times New Roman"/>
              </a:rPr>
              <a:t>Ils </a:t>
            </a:r>
            <a:r>
              <a:rPr lang="fr-FR" sz="2400" i="1" dirty="0">
                <a:solidFill>
                  <a:srgbClr val="FF0000"/>
                </a:solidFill>
                <a:effectLst/>
                <a:latin typeface="Calibri"/>
                <a:ea typeface="Calibri"/>
                <a:cs typeface="Times New Roman"/>
              </a:rPr>
              <a:t>assombr</a:t>
            </a:r>
            <a:r>
              <a:rPr lang="fr-FR" sz="2400" b="1" i="1" dirty="0">
                <a:solidFill>
                  <a:srgbClr val="FF0000"/>
                </a:solidFill>
                <a:effectLst/>
                <a:latin typeface="Calibri"/>
                <a:ea typeface="Calibri"/>
                <a:cs typeface="Times New Roman"/>
              </a:rPr>
              <a:t>issent</a:t>
            </a:r>
            <a:r>
              <a:rPr lang="fr-FR" sz="2400" i="1" dirty="0">
                <a:effectLst/>
                <a:latin typeface="Calibri"/>
                <a:ea typeface="Calibri"/>
                <a:cs typeface="Times New Roman"/>
              </a:rPr>
              <a:t> le ciel.</a:t>
            </a:r>
            <a:endParaRPr lang="fr-FR" sz="2000" dirty="0">
              <a:effectLst/>
              <a:latin typeface="Calibri"/>
              <a:ea typeface="Calibri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fr-FR" sz="1100" dirty="0">
                <a:effectLst/>
                <a:latin typeface="Calibri"/>
                <a:ea typeface="Calibri"/>
                <a:cs typeface="Times New Roman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99514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/>
      <p:bldP spid="23" grpId="0" animBg="1"/>
      <p:bldP spid="24" grpId="0" animBg="1"/>
      <p:bldP spid="25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1507</TotalTime>
  <Words>300</Words>
  <Application>Microsoft Office PowerPoint</Application>
  <PresentationFormat>Affichage à l'écran (4:3)</PresentationFormat>
  <Paragraphs>56</Paragraphs>
  <Slides>6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grammaire </vt:lpstr>
      <vt:lpstr>Aujourd’hui, nous allons travailler en grammaire. Nous allons revoir comment fonctionne l’accord sujet-verbe, notamment dans les cas difficiles.</vt:lpstr>
      <vt:lpstr>L’accord sujet-verbe</vt:lpstr>
      <vt:lpstr>Le sujet</vt:lpstr>
      <vt:lpstr>La place du sujet</vt:lpstr>
      <vt:lpstr>Accorder le verbe avec son sujet.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grammaire</dc:title>
  <dc:creator>Utilisateur</dc:creator>
  <cp:lastModifiedBy>Utilisateur</cp:lastModifiedBy>
  <cp:revision>101</cp:revision>
  <dcterms:created xsi:type="dcterms:W3CDTF">2020-05-20T07:22:41Z</dcterms:created>
  <dcterms:modified xsi:type="dcterms:W3CDTF">2021-03-13T09:03:56Z</dcterms:modified>
</cp:coreProperties>
</file>