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58" r:id="rId4"/>
    <p:sldId id="359" r:id="rId5"/>
    <p:sldId id="360" r:id="rId6"/>
    <p:sldId id="3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996633"/>
    <a:srgbClr val="FFCC00"/>
    <a:srgbClr val="F2DCDB"/>
    <a:srgbClr val="FF3399"/>
    <a:srgbClr val="D6A300"/>
    <a:srgbClr val="FFFFFF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107" d="100"/>
          <a:sy n="107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8DF33-1EAD-4743-BCBF-5CC8DC610223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A9424-D615-4F82-AD0D-848B01D6E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15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A9424-D615-4F82-AD0D-848B01D6EF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2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 sujet et le verbe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11560" y="620688"/>
            <a:ext cx="1440160" cy="144016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G10 et G11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4000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Nous allons </a:t>
            </a:r>
            <a:r>
              <a:rPr lang="fr-FR" sz="40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revoir comment fonctionne </a:t>
            </a:r>
            <a:r>
              <a:rPr lang="fr-FR" sz="40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l’accord </a:t>
            </a:r>
            <a:r>
              <a:rPr lang="fr-FR" sz="40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sujet-verbe</a:t>
            </a:r>
            <a:r>
              <a:rPr lang="fr-FR" sz="40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, notamment</a:t>
            </a:r>
            <a:r>
              <a:rPr lang="fr-FR" sz="40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40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 </a:t>
            </a:r>
            <a:r>
              <a:rPr lang="fr-FR" sz="40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</a:t>
            </a:r>
            <a:r>
              <a:rPr lang="fr-FR" sz="40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cas difficiles.</a:t>
            </a:r>
            <a:endParaRPr lang="fr-F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L’accord sujet-verbe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1152128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Le verbe s’accorde toujours avec son sujet. La plupart du temps cela ne pose pas de problème.</a:t>
            </a:r>
          </a:p>
          <a:p>
            <a:pPr marL="0" indent="0">
              <a:buNone/>
            </a:pPr>
            <a:endParaRPr lang="fr-FR" dirty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67544" y="2801833"/>
            <a:ext cx="30243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La </a:t>
            </a:r>
            <a:r>
              <a:rPr lang="fr-FR" sz="3200" i="1" dirty="0" smtClean="0">
                <a:solidFill>
                  <a:srgbClr val="0070C0"/>
                </a:solidFill>
              </a:rPr>
              <a:t>marée</a:t>
            </a:r>
            <a:r>
              <a:rPr lang="fr-FR" sz="3200" i="1" dirty="0" smtClean="0">
                <a:solidFill>
                  <a:srgbClr val="FFFF00"/>
                </a:solidFill>
              </a:rPr>
              <a:t> </a:t>
            </a:r>
            <a:r>
              <a:rPr lang="fr-FR" sz="3200" i="1" dirty="0" smtClean="0">
                <a:solidFill>
                  <a:srgbClr val="F20000"/>
                </a:solidFill>
              </a:rPr>
              <a:t>monte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441856" y="3918779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996633"/>
                </a:solidFill>
              </a:rPr>
              <a:t> </a:t>
            </a:r>
            <a:r>
              <a:rPr lang="fr-FR" sz="2400" i="1" dirty="0" smtClean="0"/>
              <a:t>le verbe « monte » s’accorde avec le sujet « La marée ».</a:t>
            </a:r>
            <a:endParaRPr lang="fr-FR" sz="2400" i="1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39552" y="3333899"/>
            <a:ext cx="15841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195736" y="3333899"/>
            <a:ext cx="11437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111424" y="3358526"/>
            <a:ext cx="4404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S</a:t>
            </a:r>
            <a:endParaRPr lang="fr-FR" sz="3200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475384" y="3356992"/>
            <a:ext cx="4404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FF0000"/>
                </a:solidFill>
              </a:rPr>
              <a:t>V</a:t>
            </a:r>
            <a:endParaRPr lang="fr-FR" sz="3200" i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51540" y="4760326"/>
            <a:ext cx="45245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</a:t>
            </a:r>
            <a:r>
              <a:rPr lang="fr-FR" sz="3200" i="1" dirty="0" smtClean="0">
                <a:solidFill>
                  <a:srgbClr val="0070C0"/>
                </a:solidFill>
              </a:rPr>
              <a:t>vagues </a:t>
            </a:r>
            <a:r>
              <a:rPr lang="fr-FR" sz="3200" i="1" dirty="0" smtClean="0">
                <a:solidFill>
                  <a:srgbClr val="FFFF00"/>
                </a:solidFill>
              </a:rPr>
              <a:t> </a:t>
            </a:r>
            <a:r>
              <a:rPr lang="fr-FR" sz="3200" i="1" dirty="0" smtClean="0">
                <a:solidFill>
                  <a:srgbClr val="F20000"/>
                </a:solidFill>
              </a:rPr>
              <a:t>déferlent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25852" y="5877272"/>
            <a:ext cx="7718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996633"/>
                </a:solidFill>
              </a:rPr>
              <a:t> </a:t>
            </a:r>
            <a:r>
              <a:rPr lang="fr-FR" sz="2400" i="1" dirty="0" smtClean="0"/>
              <a:t>le verbe « déferlent » s’accorde avec le sujet « Les vagues ».</a:t>
            </a:r>
            <a:endParaRPr lang="fr-FR" sz="2400" i="1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623548" y="5292392"/>
            <a:ext cx="18518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559380" y="5292392"/>
            <a:ext cx="16388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395264" y="5317019"/>
            <a:ext cx="4404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S</a:t>
            </a:r>
            <a:endParaRPr lang="fr-FR" sz="32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3123456" y="5315485"/>
            <a:ext cx="4404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FF0000"/>
                </a:solidFill>
              </a:rPr>
              <a:t>V</a:t>
            </a:r>
            <a:endParaRPr lang="fr-FR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  <p:bldP spid="11" grpId="0"/>
      <p:bldP spid="12" grpId="0"/>
      <p:bldP spid="13" grpId="0"/>
      <p:bldP spid="14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Le sujet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1152128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dirty="0" smtClean="0"/>
              <a:t>La plupart du temps, le sujet est un groupe nominal.</a:t>
            </a:r>
          </a:p>
          <a:p>
            <a:pPr marL="0" indent="0">
              <a:buNone/>
            </a:pPr>
            <a:endParaRPr lang="fr-FR" sz="2800" dirty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67544" y="1916832"/>
            <a:ext cx="30243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La </a:t>
            </a:r>
            <a:r>
              <a:rPr lang="fr-FR" sz="3200" i="1" dirty="0" smtClean="0">
                <a:solidFill>
                  <a:srgbClr val="0070C0"/>
                </a:solidFill>
              </a:rPr>
              <a:t>marée</a:t>
            </a:r>
            <a:r>
              <a:rPr lang="fr-FR" sz="3200" i="1" dirty="0" smtClean="0">
                <a:solidFill>
                  <a:srgbClr val="FFFF00"/>
                </a:solidFill>
              </a:rPr>
              <a:t> </a:t>
            </a:r>
            <a:r>
              <a:rPr lang="fr-FR" sz="3200" i="1" dirty="0" smtClean="0">
                <a:solidFill>
                  <a:srgbClr val="F20000"/>
                </a:solidFill>
              </a:rPr>
              <a:t>monte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441856" y="3054151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996633"/>
                </a:solidFill>
              </a:rPr>
              <a:t> </a:t>
            </a:r>
            <a:r>
              <a:rPr lang="fr-FR" sz="2400" i="1" dirty="0" smtClean="0"/>
              <a:t>Mais le sujet peut également être :</a:t>
            </a:r>
            <a:endParaRPr lang="fr-FR" sz="2400" i="1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86275" y="2497501"/>
            <a:ext cx="15841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058147" y="2501607"/>
            <a:ext cx="4404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S</a:t>
            </a:r>
            <a:endParaRPr lang="fr-FR" sz="32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114264" y="1916831"/>
            <a:ext cx="45245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</a:t>
            </a:r>
            <a:r>
              <a:rPr lang="fr-FR" sz="3200" i="1" dirty="0" smtClean="0">
                <a:solidFill>
                  <a:srgbClr val="0070C0"/>
                </a:solidFill>
              </a:rPr>
              <a:t>vagues </a:t>
            </a:r>
            <a:r>
              <a:rPr lang="fr-FR" sz="3200" i="1" dirty="0" smtClean="0">
                <a:solidFill>
                  <a:srgbClr val="FFFF00"/>
                </a:solidFill>
              </a:rPr>
              <a:t> </a:t>
            </a:r>
            <a:r>
              <a:rPr lang="fr-FR" sz="3200" i="1" dirty="0" smtClean="0">
                <a:solidFill>
                  <a:srgbClr val="F20000"/>
                </a:solidFill>
              </a:rPr>
              <a:t>déferlent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4114264" y="2420888"/>
            <a:ext cx="18518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716016" y="2501607"/>
            <a:ext cx="4404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S</a:t>
            </a:r>
            <a:endParaRPr lang="fr-FR" sz="32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395536" y="366821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- un</a:t>
            </a:r>
            <a:r>
              <a:rPr lang="fr-FR" sz="2400" i="1" dirty="0" smtClean="0">
                <a:solidFill>
                  <a:srgbClr val="996633"/>
                </a:solidFill>
              </a:rPr>
              <a:t> pronom personnel : </a:t>
            </a:r>
            <a:r>
              <a:rPr lang="fr-FR" sz="2400" i="1" u="sng" dirty="0" smtClean="0">
                <a:solidFill>
                  <a:srgbClr val="996633"/>
                </a:solidFill>
              </a:rPr>
              <a:t>Elle</a:t>
            </a:r>
            <a:r>
              <a:rPr lang="fr-FR" sz="2400" i="1" dirty="0" smtClean="0">
                <a:solidFill>
                  <a:srgbClr val="996633"/>
                </a:solidFill>
              </a:rPr>
              <a:t> </a:t>
            </a:r>
            <a:r>
              <a:rPr lang="fr-FR" sz="2400" i="1" dirty="0" smtClean="0"/>
              <a:t>est arrivée en avance.</a:t>
            </a:r>
            <a:endParaRPr lang="fr-FR" sz="2400" i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23528" y="479715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996633"/>
                </a:solidFill>
              </a:rPr>
              <a:t> </a:t>
            </a:r>
            <a:r>
              <a:rPr lang="fr-FR" sz="2400" i="1" dirty="0" smtClean="0"/>
              <a:t>- un </a:t>
            </a:r>
            <a:r>
              <a:rPr lang="fr-FR" sz="2400" i="1" dirty="0" smtClean="0">
                <a:solidFill>
                  <a:srgbClr val="FF0000"/>
                </a:solidFill>
              </a:rPr>
              <a:t>verbe à l’infinitif </a:t>
            </a:r>
            <a:r>
              <a:rPr lang="fr-FR" sz="2400" i="1" dirty="0" smtClean="0"/>
              <a:t>: </a:t>
            </a:r>
            <a:r>
              <a:rPr lang="fr-FR" sz="2400" i="1" u="sng" dirty="0" smtClean="0">
                <a:solidFill>
                  <a:srgbClr val="FF0000"/>
                </a:solidFill>
              </a:rPr>
              <a:t>Manger</a:t>
            </a:r>
            <a:r>
              <a:rPr lang="fr-FR" sz="2400" i="1" dirty="0" smtClean="0"/>
              <a:t> est indispensable à la vie.</a:t>
            </a:r>
            <a:endParaRPr lang="fr-FR" sz="24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395536" y="422108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- un</a:t>
            </a:r>
            <a:r>
              <a:rPr lang="fr-FR" sz="2400" i="1" dirty="0" smtClean="0">
                <a:solidFill>
                  <a:srgbClr val="996633"/>
                </a:solidFill>
              </a:rPr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nom propre : </a:t>
            </a:r>
            <a:r>
              <a:rPr lang="fr-FR" sz="2400" i="1" u="sng" dirty="0" smtClean="0">
                <a:solidFill>
                  <a:srgbClr val="0070C0"/>
                </a:solidFill>
              </a:rPr>
              <a:t>Marianne</a:t>
            </a:r>
            <a:r>
              <a:rPr lang="fr-FR" sz="2400" i="1" dirty="0" smtClean="0">
                <a:solidFill>
                  <a:srgbClr val="996633"/>
                </a:solidFill>
              </a:rPr>
              <a:t> </a:t>
            </a:r>
            <a:r>
              <a:rPr lang="fr-FR" sz="2400" i="1" dirty="0" smtClean="0"/>
              <a:t>est un symbole de la France.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96686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  <p:bldP spid="11" grpId="0"/>
      <p:bldP spid="13" grpId="0"/>
      <p:bldP spid="19" grpId="0"/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La place du sujet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1152128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dirty="0" smtClean="0"/>
              <a:t>La plupart du temps, le sujet est juste avant le verbe.</a:t>
            </a:r>
          </a:p>
          <a:p>
            <a:pPr marL="0" indent="0">
              <a:buNone/>
            </a:pPr>
            <a:endParaRPr lang="fr-FR" sz="2800" dirty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67544" y="1916832"/>
            <a:ext cx="30243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La </a:t>
            </a:r>
            <a:r>
              <a:rPr lang="fr-FR" sz="3200" i="1" dirty="0" smtClean="0">
                <a:solidFill>
                  <a:srgbClr val="0070C0"/>
                </a:solidFill>
              </a:rPr>
              <a:t>marée</a:t>
            </a:r>
            <a:r>
              <a:rPr lang="fr-FR" sz="3200" i="1" dirty="0" smtClean="0">
                <a:solidFill>
                  <a:srgbClr val="FFFF00"/>
                </a:solidFill>
              </a:rPr>
              <a:t> </a:t>
            </a:r>
            <a:r>
              <a:rPr lang="fr-FR" sz="3200" i="1" dirty="0" smtClean="0">
                <a:solidFill>
                  <a:srgbClr val="F20000"/>
                </a:solidFill>
              </a:rPr>
              <a:t>monte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441856" y="3054151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996633"/>
                </a:solidFill>
              </a:rPr>
              <a:t> </a:t>
            </a:r>
            <a:r>
              <a:rPr lang="fr-FR" sz="2400" i="1" dirty="0" smtClean="0"/>
              <a:t>Mais le sujet peut également être :</a:t>
            </a:r>
            <a:endParaRPr lang="fr-FR" sz="2400" i="1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86275" y="2497501"/>
            <a:ext cx="15841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058147" y="2501607"/>
            <a:ext cx="4404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S</a:t>
            </a:r>
            <a:endParaRPr lang="fr-FR" sz="32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144841" y="1912726"/>
            <a:ext cx="45245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</a:t>
            </a:r>
            <a:r>
              <a:rPr lang="fr-FR" sz="3200" i="1" dirty="0" smtClean="0">
                <a:solidFill>
                  <a:srgbClr val="0070C0"/>
                </a:solidFill>
              </a:rPr>
              <a:t>vagues </a:t>
            </a:r>
            <a:r>
              <a:rPr lang="fr-FR" sz="3200" i="1" dirty="0" smtClean="0">
                <a:solidFill>
                  <a:srgbClr val="FFFF00"/>
                </a:solidFill>
              </a:rPr>
              <a:t> </a:t>
            </a:r>
            <a:r>
              <a:rPr lang="fr-FR" sz="3200" i="1" dirty="0" smtClean="0">
                <a:solidFill>
                  <a:srgbClr val="F20000"/>
                </a:solidFill>
              </a:rPr>
              <a:t>déferlent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4114264" y="2420888"/>
            <a:ext cx="18518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716016" y="2501607"/>
            <a:ext cx="4404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S</a:t>
            </a:r>
            <a:endParaRPr lang="fr-FR" sz="32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395536" y="3443516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400" i="1" dirty="0" smtClean="0"/>
              <a:t>éloigné du verbe:</a:t>
            </a:r>
          </a:p>
          <a:p>
            <a:pPr algn="just"/>
            <a:r>
              <a:rPr lang="fr-FR" sz="2400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pêcheur</a:t>
            </a:r>
            <a:r>
              <a:rPr lang="fr-FR" sz="2400" i="1" dirty="0" smtClean="0"/>
              <a:t>, englué dans les fonds vaseux de la rivière, </a:t>
            </a:r>
            <a:r>
              <a:rPr lang="fr-FR" sz="2400" i="1" dirty="0" smtClean="0">
                <a:solidFill>
                  <a:srgbClr val="F20000"/>
                </a:solidFill>
              </a:rPr>
              <a:t>peinait</a:t>
            </a:r>
            <a:r>
              <a:rPr lang="fr-FR" sz="2400" i="1" dirty="0" smtClean="0"/>
              <a:t> à regagner la berge.</a:t>
            </a:r>
          </a:p>
          <a:p>
            <a:pPr marL="342900" indent="-342900">
              <a:buFontTx/>
              <a:buChar char="-"/>
            </a:pPr>
            <a:endParaRPr lang="fr-FR" sz="2400" i="1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67544" y="4228346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395536" y="494116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400" i="1" dirty="0" smtClean="0"/>
              <a:t>Derrière le verbe :</a:t>
            </a:r>
          </a:p>
          <a:p>
            <a:pPr algn="just"/>
            <a:r>
              <a:rPr lang="fr-FR" sz="2400" i="1" dirty="0" smtClean="0"/>
              <a:t>Sur les hauts sommets enneigés du massif, s’</a:t>
            </a:r>
            <a:r>
              <a:rPr lang="fr-FR" sz="2400" i="1" dirty="0" smtClean="0">
                <a:solidFill>
                  <a:srgbClr val="F20000"/>
                </a:solidFill>
              </a:rPr>
              <a:t>amoncelaient</a:t>
            </a:r>
            <a:r>
              <a:rPr lang="fr-FR" sz="2400" i="1" dirty="0" smtClean="0"/>
              <a:t> </a:t>
            </a:r>
            <a:r>
              <a:rPr lang="fr-FR" sz="24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des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nuages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B050"/>
                </a:solidFill>
              </a:rPr>
              <a:t>menaçants</a:t>
            </a:r>
            <a:r>
              <a:rPr lang="fr-FR" sz="2400" i="1" dirty="0" smtClean="0"/>
              <a:t>.</a:t>
            </a:r>
          </a:p>
          <a:p>
            <a:pPr marL="342900" indent="-342900">
              <a:buFontTx/>
              <a:buChar char="-"/>
            </a:pPr>
            <a:endParaRPr lang="fr-FR" sz="2400" i="1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10075" y="6093296"/>
            <a:ext cx="29377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35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  <p:bldP spid="11" grpId="0"/>
      <p:bldP spid="13" grpId="0"/>
      <p:bldP spid="19" grpId="0"/>
      <p:bldP spid="21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Accorder le verbe avec son sujet.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22" name="Espace réservé du contenu 2"/>
          <p:cNvSpPr>
            <a:spLocks noGrp="1"/>
          </p:cNvSpPr>
          <p:nvPr>
            <p:ph idx="1"/>
          </p:nvPr>
        </p:nvSpPr>
        <p:spPr>
          <a:xfrm>
            <a:off x="498147" y="1268760"/>
            <a:ext cx="8229600" cy="1080119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2800" dirty="0" smtClean="0"/>
              <a:t>Quelque soit la nature du sujet et sa place dans la phrase, on doit toujours appliquer la même démarche pour accorder le verbe : </a:t>
            </a:r>
            <a:endParaRPr lang="fr-FR" sz="2800" dirty="0"/>
          </a:p>
        </p:txBody>
      </p:sp>
      <p:sp>
        <p:nvSpPr>
          <p:cNvPr id="23" name="Zone de texte 2"/>
          <p:cNvSpPr txBox="1">
            <a:spLocks noChangeArrowheads="1"/>
          </p:cNvSpPr>
          <p:nvPr/>
        </p:nvSpPr>
        <p:spPr bwMode="auto">
          <a:xfrm>
            <a:off x="395536" y="2276872"/>
            <a:ext cx="8136904" cy="81851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fr-FR" sz="2000" b="1" dirty="0">
                <a:effectLst/>
                <a:latin typeface="Calibri"/>
                <a:ea typeface="Calibri"/>
                <a:cs typeface="Times New Roman"/>
              </a:rPr>
              <a:t>On cherche le verbe en s’aidant de la négation.</a:t>
            </a:r>
            <a:endParaRPr lang="fr-FR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000" i="1" dirty="0">
                <a:effectLst/>
                <a:latin typeface="Calibri"/>
                <a:ea typeface="Calibri"/>
                <a:cs typeface="Times New Roman"/>
              </a:rPr>
              <a:t>Des nuages </a:t>
            </a:r>
            <a:r>
              <a:rPr lang="fr-FR" sz="2000" b="1" i="1" dirty="0">
                <a:effectLst/>
                <a:latin typeface="Calibri"/>
                <a:ea typeface="Calibri"/>
                <a:cs typeface="Times New Roman"/>
              </a:rPr>
              <a:t>n’</a:t>
            </a:r>
            <a:r>
              <a:rPr lang="fr-FR" sz="2000" i="1" u="dbl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assombrissent</a:t>
            </a:r>
            <a:r>
              <a:rPr lang="fr-FR" sz="2000" i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fr-FR" sz="2000" b="1" i="1" dirty="0">
                <a:effectLst/>
                <a:latin typeface="Calibri"/>
                <a:ea typeface="Calibri"/>
                <a:cs typeface="Times New Roman"/>
              </a:rPr>
              <a:t>pas</a:t>
            </a:r>
            <a:r>
              <a:rPr lang="fr-FR" sz="2000" i="1" dirty="0">
                <a:effectLst/>
                <a:latin typeface="Calibri"/>
                <a:ea typeface="Calibri"/>
                <a:cs typeface="Times New Roman"/>
              </a:rPr>
              <a:t> le ciel.</a:t>
            </a:r>
            <a:endParaRPr lang="fr-FR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1200" dirty="0">
                <a:effectLst/>
                <a:latin typeface="Calibri"/>
                <a:ea typeface="Calibri"/>
                <a:cs typeface="Times New Roman"/>
              </a:rPr>
              <a:t>		       V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24" name="Zone de texte 2"/>
          <p:cNvSpPr txBox="1">
            <a:spLocks noChangeArrowheads="1"/>
          </p:cNvSpPr>
          <p:nvPr/>
        </p:nvSpPr>
        <p:spPr bwMode="auto">
          <a:xfrm>
            <a:off x="395536" y="3212976"/>
            <a:ext cx="8173226" cy="18717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 startAt="2"/>
            </a:pPr>
            <a:r>
              <a:rPr lang="fr-FR" sz="2400" b="1" dirty="0">
                <a:effectLst/>
                <a:latin typeface="Calibri"/>
                <a:ea typeface="Calibri"/>
                <a:cs typeface="Times New Roman"/>
              </a:rPr>
              <a:t>On cherche le sujet du verbe.</a:t>
            </a:r>
            <a:endParaRPr lang="fr-FR" sz="20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400" b="1" dirty="0">
                <a:effectLst/>
                <a:latin typeface="Calibri"/>
                <a:ea typeface="Calibri"/>
                <a:cs typeface="Times New Roman"/>
              </a:rPr>
              <a:t>Qui est-ce qui + verbe ?</a:t>
            </a:r>
            <a:endParaRPr lang="fr-FR" sz="20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000" i="1" dirty="0">
                <a:effectLst/>
                <a:latin typeface="Calibri"/>
                <a:ea typeface="Calibri"/>
                <a:cs typeface="Times New Roman"/>
              </a:rPr>
              <a:t>Qui est-ce qui assombrissent ?  </a:t>
            </a:r>
            <a:r>
              <a:rPr lang="fr-FR" sz="2000" i="1" dirty="0">
                <a:effectLst/>
                <a:latin typeface="Calibri"/>
                <a:ea typeface="Calibri"/>
                <a:cs typeface="Times New Roman"/>
                <a:sym typeface="Wingdings"/>
              </a:rPr>
              <a:t></a:t>
            </a:r>
            <a:r>
              <a:rPr lang="fr-FR" sz="2000" i="1" dirty="0">
                <a:effectLst/>
                <a:latin typeface="Calibri"/>
                <a:ea typeface="Calibri"/>
                <a:cs typeface="Times New Roman"/>
              </a:rPr>
              <a:t> Des nuages </a:t>
            </a:r>
            <a:endParaRPr lang="fr-FR" sz="20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400" i="1" u="sng" dirty="0">
                <a:effectLst/>
                <a:latin typeface="Calibri"/>
                <a:ea typeface="Calibri"/>
                <a:cs typeface="Times New Roman"/>
              </a:rPr>
              <a:t>Des nuages</a:t>
            </a:r>
            <a:r>
              <a:rPr lang="fr-FR" sz="2400" i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fr-FR" sz="2400" i="1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assombr</a:t>
            </a:r>
            <a:r>
              <a:rPr lang="fr-FR" sz="2400" b="1" i="1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issent</a:t>
            </a:r>
            <a:r>
              <a:rPr lang="fr-FR" sz="2400" i="1" dirty="0">
                <a:effectLst/>
                <a:latin typeface="Calibri"/>
                <a:ea typeface="Calibri"/>
                <a:cs typeface="Times New Roman"/>
              </a:rPr>
              <a:t> le ciel.</a:t>
            </a:r>
            <a:endParaRPr lang="fr-FR" sz="20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400" i="1" dirty="0">
                <a:effectLst/>
                <a:latin typeface="Calibri"/>
                <a:ea typeface="Calibri"/>
                <a:cs typeface="Times New Roman"/>
              </a:rPr>
              <a:t>         GS	    V</a:t>
            </a:r>
            <a:endParaRPr lang="fr-FR" sz="20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1200" dirty="0">
                <a:effectLst/>
                <a:latin typeface="Calibri"/>
                <a:ea typeface="Calibri"/>
                <a:cs typeface="Times New Roman"/>
              </a:rPr>
              <a:t>       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25" name="Zone de texte 2"/>
          <p:cNvSpPr txBox="1">
            <a:spLocks noChangeArrowheads="1"/>
          </p:cNvSpPr>
          <p:nvPr/>
        </p:nvSpPr>
        <p:spPr bwMode="auto">
          <a:xfrm>
            <a:off x="395536" y="5182687"/>
            <a:ext cx="8173226" cy="12706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fr-FR" sz="2400" b="1" dirty="0">
                <a:effectLst/>
                <a:latin typeface="Calibri"/>
                <a:ea typeface="Calibri"/>
                <a:cs typeface="Times New Roman"/>
              </a:rPr>
              <a:t>3- Je remplace le GS par le pronom qui correspond et j’accorde.</a:t>
            </a:r>
            <a:endParaRPr lang="fr-FR" sz="20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400" i="1" dirty="0">
                <a:effectLst/>
                <a:latin typeface="Calibri"/>
                <a:ea typeface="Calibri"/>
                <a:cs typeface="Times New Roman"/>
              </a:rPr>
              <a:t>Des nuages </a:t>
            </a:r>
            <a:r>
              <a:rPr lang="fr-FR" sz="2400" i="1" dirty="0">
                <a:effectLst/>
                <a:latin typeface="Calibri"/>
                <a:ea typeface="Calibri"/>
                <a:cs typeface="Times New Roman"/>
                <a:sym typeface="Wingdings"/>
              </a:rPr>
              <a:t></a:t>
            </a:r>
            <a:r>
              <a:rPr lang="fr-FR" sz="2400" i="1" dirty="0">
                <a:effectLst/>
                <a:latin typeface="Calibri"/>
                <a:ea typeface="Calibri"/>
                <a:cs typeface="Times New Roman"/>
              </a:rPr>
              <a:t> ils </a:t>
            </a:r>
            <a:endParaRPr lang="fr-FR" sz="20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400" i="1" dirty="0">
                <a:effectLst/>
                <a:latin typeface="Calibri"/>
                <a:ea typeface="Calibri"/>
                <a:cs typeface="Times New Roman"/>
              </a:rPr>
              <a:t>Ils </a:t>
            </a:r>
            <a:r>
              <a:rPr lang="fr-FR" sz="2400" i="1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assombr</a:t>
            </a:r>
            <a:r>
              <a:rPr lang="fr-FR" sz="2400" b="1" i="1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issent</a:t>
            </a:r>
            <a:r>
              <a:rPr lang="fr-FR" sz="2400" i="1" dirty="0">
                <a:effectLst/>
                <a:latin typeface="Calibri"/>
                <a:ea typeface="Calibri"/>
                <a:cs typeface="Times New Roman"/>
              </a:rPr>
              <a:t> le ciel.</a:t>
            </a:r>
            <a:endParaRPr lang="fr-FR" sz="20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951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300</Words>
  <Application>Microsoft Office PowerPoint</Application>
  <PresentationFormat>Affichage à l'écran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grammaire </vt:lpstr>
      <vt:lpstr>Aujourd’hui, nous allons travailler en grammaire. Nous allons revoir comment fonctionne l’accord sujet-verbe, notamment dans les cas difficiles.</vt:lpstr>
      <vt:lpstr>L’accord sujet-verbe</vt:lpstr>
      <vt:lpstr>Le sujet</vt:lpstr>
      <vt:lpstr>La place du sujet</vt:lpstr>
      <vt:lpstr>Accorder le verbe avec son sujet.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101</cp:revision>
  <dcterms:created xsi:type="dcterms:W3CDTF">2020-05-20T07:22:41Z</dcterms:created>
  <dcterms:modified xsi:type="dcterms:W3CDTF">2021-03-13T09:03:56Z</dcterms:modified>
</cp:coreProperties>
</file>