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32" autoAdjust="0"/>
  </p:normalViewPr>
  <p:slideViewPr>
    <p:cSldViewPr>
      <p:cViewPr varScale="1">
        <p:scale>
          <a:sx n="86" d="100"/>
          <a:sy n="86" d="100"/>
        </p:scale>
        <p:origin x="-90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Calcul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La division par un nombre à </a:t>
            </a:r>
            <a:r>
              <a:rPr lang="fr-FR" sz="6000" dirty="0" smtClean="0">
                <a:solidFill>
                  <a:schemeClr val="bg1"/>
                </a:solidFill>
              </a:rPr>
              <a:t>plusieurs chiffres.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152128" cy="115212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Ca5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bis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74588">
            <a:off x="332753" y="433138"/>
            <a:ext cx="5230066" cy="16402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522703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09741"/>
                <a:gridCol w="409741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771800" y="2492896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732240" y="260177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 soustrais et je baisse le 4.</a:t>
            </a: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3635896" y="3501008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393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74588">
            <a:off x="332753" y="433138"/>
            <a:ext cx="5230066" cy="16402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40382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09741"/>
                <a:gridCol w="409741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771800" y="2492896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732240" y="2601778"/>
            <a:ext cx="21602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 194 combien de fois 23 ?</a:t>
            </a:r>
          </a:p>
          <a:p>
            <a:endParaRPr lang="fr-FR" dirty="0" smtClean="0"/>
          </a:p>
          <a:p>
            <a:r>
              <a:rPr lang="fr-FR" dirty="0" smtClean="0"/>
              <a:t>Je cherche dans la table de 23, ce qui se rapproche le plus de 194 sans le dépasser.</a:t>
            </a:r>
          </a:p>
          <a:p>
            <a:endParaRPr lang="fr-FR" dirty="0" smtClean="0"/>
          </a:p>
          <a:p>
            <a:r>
              <a:rPr lang="fr-FR" dirty="0" smtClean="0"/>
              <a:t>C’est 23 x 8 = 184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3635896" y="3501008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394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74588">
            <a:off x="332753" y="433138"/>
            <a:ext cx="5230066" cy="16402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586531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09741"/>
                <a:gridCol w="409741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771800" y="2492896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732240" y="2601778"/>
            <a:ext cx="21602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 soustrais.</a:t>
            </a:r>
          </a:p>
          <a:p>
            <a:endParaRPr lang="fr-FR" dirty="0"/>
          </a:p>
          <a:p>
            <a:r>
              <a:rPr lang="fr-FR" dirty="0" smtClean="0"/>
              <a:t>Résultat : </a:t>
            </a:r>
          </a:p>
          <a:p>
            <a:r>
              <a:rPr lang="fr-FR" dirty="0" smtClean="0"/>
              <a:t>654 : 23 ?</a:t>
            </a:r>
          </a:p>
          <a:p>
            <a:r>
              <a:rPr lang="fr-FR" dirty="0" smtClean="0"/>
              <a:t>Quotient = 28</a:t>
            </a:r>
          </a:p>
          <a:p>
            <a:r>
              <a:rPr lang="fr-FR" dirty="0" smtClean="0"/>
              <a:t>Reste = 10</a:t>
            </a:r>
          </a:p>
          <a:p>
            <a:endParaRPr lang="fr-FR" dirty="0"/>
          </a:p>
          <a:p>
            <a:r>
              <a:rPr lang="fr-FR" dirty="0" smtClean="0"/>
              <a:t>654 = (23 x 28) + 10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3635896" y="3501008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082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b="1" dirty="0" smtClean="0"/>
              <a:t>Jusque là, c’est facile !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 smtClean="0"/>
              <a:t>D’ailleurs, les CM1, vous vous arrêtez là.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 smtClean="0"/>
              <a:t>Les CM2, on continue…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9302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Le problème, avec la méthode que je viens d’expliquer, c’est que c’est long de construire la table.</a:t>
            </a:r>
          </a:p>
          <a:p>
            <a:pPr marL="0" indent="0" algn="ctr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On va donc apprendre une méthode plus experte.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Mais là, il faut travailler </a:t>
            </a:r>
            <a:r>
              <a:rPr lang="fr-FR" u="sng" dirty="0" smtClean="0"/>
              <a:t>absolument</a:t>
            </a:r>
            <a:r>
              <a:rPr lang="fr-FR" dirty="0" smtClean="0"/>
              <a:t> avec…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7184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78778" y="2132856"/>
            <a:ext cx="1890585" cy="189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02069">
            <a:off x="901812" y="1126965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899592" y="4653136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Un crayon à papier et une gomme !</a:t>
            </a:r>
          </a:p>
          <a:p>
            <a:pPr algn="ctr"/>
            <a:r>
              <a:rPr lang="fr-FR" sz="2400" dirty="0" smtClean="0"/>
              <a:t>Eh oui, il va falloir faire des essais et accepter de se tromper et de recommencer.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897793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88170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52008"/>
                <a:gridCol w="367474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195736" y="2492896"/>
            <a:ext cx="1152128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1" name="Triangle isocèle 10"/>
          <p:cNvSpPr/>
          <p:nvPr/>
        </p:nvSpPr>
        <p:spPr>
          <a:xfrm>
            <a:off x="6156177" y="390636"/>
            <a:ext cx="2785026" cy="2449356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isocèle 12"/>
          <p:cNvSpPr/>
          <p:nvPr/>
        </p:nvSpPr>
        <p:spPr>
          <a:xfrm>
            <a:off x="6479963" y="693997"/>
            <a:ext cx="2137454" cy="2014923"/>
          </a:xfrm>
          <a:prstGeom prst="triangl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/>
                </a:solidFill>
              </a:rPr>
              <a:t>Très important !</a:t>
            </a:r>
          </a:p>
          <a:p>
            <a:pPr algn="ctr"/>
            <a:r>
              <a:rPr lang="fr-FR" sz="1050" dirty="0" smtClean="0">
                <a:solidFill>
                  <a:schemeClr val="tx1"/>
                </a:solidFill>
              </a:rPr>
              <a:t>Bien placer les points au quotients comme pour la division à 1 seul chiffre !</a:t>
            </a:r>
          </a:p>
          <a:p>
            <a:pPr algn="ctr"/>
            <a:endParaRPr lang="fr-FR" sz="1050" dirty="0">
              <a:solidFill>
                <a:schemeClr val="tx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693997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Effectuons la division suivante :</a:t>
            </a:r>
          </a:p>
          <a:p>
            <a:r>
              <a:rPr lang="fr-FR" dirty="0" smtClean="0"/>
              <a:t>2 762 : 34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8752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968897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52008"/>
                <a:gridCol w="367474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195736" y="2492896"/>
            <a:ext cx="1152128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693997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Effectuons la division suivante :</a:t>
            </a:r>
          </a:p>
          <a:p>
            <a:r>
              <a:rPr lang="fr-FR" dirty="0" smtClean="0"/>
              <a:t>2 762 : 34 ?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6372200" y="1772816"/>
            <a:ext cx="23762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 276, combien de fois 34 ?</a:t>
            </a:r>
          </a:p>
          <a:p>
            <a:r>
              <a:rPr lang="fr-FR" dirty="0" smtClean="0"/>
              <a:t>C’est trop dur, alors </a:t>
            </a:r>
            <a:r>
              <a:rPr lang="fr-FR" dirty="0" smtClean="0">
                <a:solidFill>
                  <a:srgbClr val="0070C0"/>
                </a:solidFill>
              </a:rPr>
              <a:t>j’enlève le dernier chiffre de chaque nombre.</a:t>
            </a:r>
          </a:p>
          <a:p>
            <a:r>
              <a:rPr lang="fr-FR" dirty="0" smtClean="0"/>
              <a:t>Ce qui donne 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En 27, combien de fois 3 ?</a:t>
            </a:r>
          </a:p>
          <a:p>
            <a:r>
              <a:rPr lang="fr-FR" dirty="0" smtClean="0"/>
              <a:t>Là, je connais bien la table de 3, alors c’est facile !</a:t>
            </a:r>
          </a:p>
          <a:p>
            <a:r>
              <a:rPr lang="fr-FR" dirty="0" smtClean="0"/>
              <a:t>27 = 3 x 9</a:t>
            </a:r>
          </a:p>
          <a:p>
            <a:r>
              <a:rPr lang="fr-FR" dirty="0" smtClean="0"/>
              <a:t>Je place 9 au quotient.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8" name="Arc 7"/>
          <p:cNvSpPr/>
          <p:nvPr/>
        </p:nvSpPr>
        <p:spPr>
          <a:xfrm>
            <a:off x="2267744" y="2564904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4716016" y="3060633"/>
            <a:ext cx="216024" cy="216024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331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177530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52008"/>
                <a:gridCol w="367474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0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195736" y="2492896"/>
            <a:ext cx="1152128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693997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Effectuons la division suivante :</a:t>
            </a:r>
          </a:p>
          <a:p>
            <a:r>
              <a:rPr lang="fr-FR" dirty="0" smtClean="0"/>
              <a:t>2 762 : 34 ?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6372200" y="1772816"/>
            <a:ext cx="23762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 reviens à 34 et je le multiplie par 9.</a:t>
            </a:r>
          </a:p>
          <a:p>
            <a:endParaRPr lang="fr-FR" dirty="0" smtClean="0"/>
          </a:p>
          <a:p>
            <a:r>
              <a:rPr lang="fr-FR" dirty="0" smtClean="0"/>
              <a:t>9 x 4 = 36</a:t>
            </a:r>
          </a:p>
          <a:p>
            <a:endParaRPr lang="fr-FR" dirty="0"/>
          </a:p>
          <a:p>
            <a:r>
              <a:rPr lang="fr-FR" dirty="0" smtClean="0"/>
              <a:t>J’écris 6 sous le 6 de 276 et je retiens 3 dans ma tête.</a:t>
            </a:r>
          </a:p>
          <a:p>
            <a:endParaRPr lang="fr-FR" dirty="0" smtClean="0"/>
          </a:p>
          <a:p>
            <a:r>
              <a:rPr lang="fr-FR" dirty="0" smtClean="0"/>
              <a:t>9 x 3 = 27</a:t>
            </a:r>
          </a:p>
          <a:p>
            <a:r>
              <a:rPr lang="fr-FR" dirty="0" smtClean="0"/>
              <a:t>Plus ma retenue, ça fait 30</a:t>
            </a:r>
          </a:p>
          <a:p>
            <a:endParaRPr lang="fr-FR" dirty="0"/>
          </a:p>
        </p:txBody>
      </p:sp>
      <p:sp>
        <p:nvSpPr>
          <p:cNvPr id="8" name="Arc 7"/>
          <p:cNvSpPr/>
          <p:nvPr/>
        </p:nvSpPr>
        <p:spPr>
          <a:xfrm>
            <a:off x="2267744" y="2564904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4716016" y="3060633"/>
            <a:ext cx="216024" cy="216024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40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197859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52008"/>
                <a:gridCol w="367474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0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195736" y="2492896"/>
            <a:ext cx="1152128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693997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Effectuons la division suivante :</a:t>
            </a:r>
          </a:p>
          <a:p>
            <a:r>
              <a:rPr lang="fr-FR" dirty="0" smtClean="0"/>
              <a:t>2 762 : 34 ?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6372200" y="1772816"/>
            <a:ext cx="2376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PROBLEME !</a:t>
            </a:r>
          </a:p>
          <a:p>
            <a:endParaRPr lang="fr-FR" dirty="0"/>
          </a:p>
          <a:p>
            <a:r>
              <a:rPr lang="fr-FR" dirty="0" smtClean="0"/>
              <a:t>Je ne peux pas faire la soustraction car le nombre du haut est plus petit que le nombre du bas.</a:t>
            </a:r>
          </a:p>
          <a:p>
            <a:endParaRPr lang="fr-FR" dirty="0"/>
          </a:p>
        </p:txBody>
      </p:sp>
      <p:sp>
        <p:nvSpPr>
          <p:cNvPr id="8" name="Arc 7"/>
          <p:cNvSpPr/>
          <p:nvPr/>
        </p:nvSpPr>
        <p:spPr>
          <a:xfrm>
            <a:off x="2267744" y="2564904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4716016" y="3060633"/>
            <a:ext cx="216024" cy="216024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559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1149802"/>
            <a:ext cx="7988424" cy="4367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0000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calcul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revoir comment 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diviser </a:t>
            </a:r>
            <a:r>
              <a:rPr lang="fr-FR" b="1" dirty="0" smtClean="0">
                <a:solidFill>
                  <a:srgbClr val="FFFF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un nombre par un nombre à </a:t>
            </a:r>
            <a:r>
              <a:rPr lang="fr-FR" b="1" dirty="0" smtClean="0">
                <a:solidFill>
                  <a:srgbClr val="FFFF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plusieurs chiffres.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577414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52008"/>
                <a:gridCol w="367474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0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195736" y="2492896"/>
            <a:ext cx="1152128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693997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Effectuons la division suivante :</a:t>
            </a:r>
          </a:p>
          <a:p>
            <a:r>
              <a:rPr lang="fr-FR" dirty="0" smtClean="0"/>
              <a:t>2 762 : 34 ?</a:t>
            </a:r>
            <a:endParaRPr lang="fr-FR" dirty="0"/>
          </a:p>
        </p:txBody>
      </p:sp>
      <p:sp>
        <p:nvSpPr>
          <p:cNvPr id="8" name="Arc 7"/>
          <p:cNvSpPr/>
          <p:nvPr/>
        </p:nvSpPr>
        <p:spPr>
          <a:xfrm>
            <a:off x="2267744" y="2564904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4716016" y="3060633"/>
            <a:ext cx="216024" cy="216024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979587"/>
            <a:ext cx="1890713" cy="189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372200" y="1772816"/>
            <a:ext cx="23762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PROBLEME !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Alors, ce n’était pas 9, il faut donc que j’efface !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7840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489214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52008"/>
                <a:gridCol w="367474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195736" y="2492896"/>
            <a:ext cx="1152128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693997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Effectuons la division suivante :</a:t>
            </a:r>
          </a:p>
          <a:p>
            <a:r>
              <a:rPr lang="fr-FR" dirty="0" smtClean="0"/>
              <a:t>2 762 : 34 ?</a:t>
            </a:r>
            <a:endParaRPr lang="fr-FR" dirty="0"/>
          </a:p>
        </p:txBody>
      </p:sp>
      <p:sp>
        <p:nvSpPr>
          <p:cNvPr id="8" name="Arc 7"/>
          <p:cNvSpPr/>
          <p:nvPr/>
        </p:nvSpPr>
        <p:spPr>
          <a:xfrm>
            <a:off x="2267744" y="2564904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4716016" y="3060633"/>
            <a:ext cx="216024" cy="216024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979587"/>
            <a:ext cx="1890713" cy="189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372200" y="1772816"/>
            <a:ext cx="23762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PROBLEME !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Alors, ce n’était pas 9, il faut donc que j’efface !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3330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158424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52008"/>
                <a:gridCol w="367474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195736" y="2492896"/>
            <a:ext cx="1152128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693997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Effectuons la division suivante :</a:t>
            </a:r>
          </a:p>
          <a:p>
            <a:r>
              <a:rPr lang="fr-FR" dirty="0" smtClean="0"/>
              <a:t>2 762 : 34 ?</a:t>
            </a:r>
            <a:endParaRPr lang="fr-FR" dirty="0"/>
          </a:p>
        </p:txBody>
      </p:sp>
      <p:sp>
        <p:nvSpPr>
          <p:cNvPr id="8" name="Arc 7"/>
          <p:cNvSpPr/>
          <p:nvPr/>
        </p:nvSpPr>
        <p:spPr>
          <a:xfrm>
            <a:off x="2267744" y="2564904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4716016" y="3060633"/>
            <a:ext cx="216024" cy="216024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414338" y="21138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bon sens voudrait donc que j’essaie avec 8…</a:t>
            </a:r>
          </a:p>
          <a:p>
            <a:r>
              <a:rPr lang="fr-FR" dirty="0" smtClean="0"/>
              <a:t>Mais je vais essayer d’abord par 7 pour vous montrer ce que ça fait.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17701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514395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52008"/>
                <a:gridCol w="367474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8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195736" y="2492896"/>
            <a:ext cx="1152128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693997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Effectuons la division suivante :</a:t>
            </a:r>
          </a:p>
          <a:p>
            <a:r>
              <a:rPr lang="fr-FR" dirty="0" smtClean="0"/>
              <a:t>2 762 : 34 ?</a:t>
            </a:r>
            <a:endParaRPr lang="fr-FR" dirty="0"/>
          </a:p>
        </p:txBody>
      </p:sp>
      <p:sp>
        <p:nvSpPr>
          <p:cNvPr id="8" name="Arc 7"/>
          <p:cNvSpPr/>
          <p:nvPr/>
        </p:nvSpPr>
        <p:spPr>
          <a:xfrm>
            <a:off x="2267744" y="2564904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4716016" y="3060633"/>
            <a:ext cx="216024" cy="216024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372200" y="1772816"/>
            <a:ext cx="23762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 multiplie 34 par 7.</a:t>
            </a:r>
          </a:p>
          <a:p>
            <a:endParaRPr lang="fr-FR" dirty="0" smtClean="0"/>
          </a:p>
          <a:p>
            <a:r>
              <a:rPr lang="fr-FR" dirty="0" smtClean="0"/>
              <a:t>7 x 4 = 28</a:t>
            </a:r>
          </a:p>
          <a:p>
            <a:endParaRPr lang="fr-FR" dirty="0"/>
          </a:p>
          <a:p>
            <a:r>
              <a:rPr lang="fr-FR" dirty="0" smtClean="0"/>
              <a:t>J’écris 8 sous le 6 de 276 et je retiens 2 dans ma tête.</a:t>
            </a:r>
          </a:p>
          <a:p>
            <a:endParaRPr lang="fr-FR" dirty="0" smtClean="0"/>
          </a:p>
          <a:p>
            <a:r>
              <a:rPr lang="fr-FR" dirty="0" smtClean="0"/>
              <a:t>7 x 3 = 21</a:t>
            </a:r>
          </a:p>
          <a:p>
            <a:r>
              <a:rPr lang="fr-FR" dirty="0" smtClean="0"/>
              <a:t>Plus ma retenue, ça fait 23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9183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393114"/>
              </p:ext>
            </p:extLst>
          </p:nvPr>
        </p:nvGraphicFramePr>
        <p:xfrm>
          <a:off x="1763688" y="2742406"/>
          <a:ext cx="4521631" cy="32774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52008"/>
                <a:gridCol w="367474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7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8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195736" y="2492896"/>
            <a:ext cx="1152128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693997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Effectuons la division suivante :</a:t>
            </a:r>
          </a:p>
          <a:p>
            <a:r>
              <a:rPr lang="fr-FR" dirty="0" smtClean="0"/>
              <a:t>2 762 : 34 ?</a:t>
            </a:r>
            <a:endParaRPr lang="fr-FR" dirty="0"/>
          </a:p>
        </p:txBody>
      </p:sp>
      <p:sp>
        <p:nvSpPr>
          <p:cNvPr id="8" name="Arc 7"/>
          <p:cNvSpPr/>
          <p:nvPr/>
        </p:nvSpPr>
        <p:spPr>
          <a:xfrm>
            <a:off x="2267744" y="2564904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4716016" y="3060633"/>
            <a:ext cx="216024" cy="216024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232412" y="693997"/>
            <a:ext cx="25202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 fais ma soustraction :</a:t>
            </a:r>
          </a:p>
          <a:p>
            <a:r>
              <a:rPr lang="fr-FR" dirty="0" smtClean="0"/>
              <a:t>276 – 238 = 38</a:t>
            </a:r>
          </a:p>
          <a:p>
            <a:endParaRPr lang="fr-FR" dirty="0"/>
          </a:p>
          <a:p>
            <a:r>
              <a:rPr lang="fr-FR" dirty="0" smtClean="0"/>
              <a:t>C’est là qu’il faut être très vigilant !</a:t>
            </a:r>
          </a:p>
          <a:p>
            <a:endParaRPr lang="fr-FR" dirty="0" smtClean="0"/>
          </a:p>
          <a:p>
            <a:r>
              <a:rPr lang="fr-FR" dirty="0" smtClean="0"/>
              <a:t>S’il me reste 38, cela veut dire que j’aurais pu faire un paquet de 34 en plus !</a:t>
            </a:r>
          </a:p>
          <a:p>
            <a:endParaRPr lang="fr-FR" dirty="0"/>
          </a:p>
          <a:p>
            <a:r>
              <a:rPr lang="fr-FR" dirty="0" smtClean="0">
                <a:solidFill>
                  <a:srgbClr val="FF0000"/>
                </a:solidFill>
              </a:rPr>
              <a:t>Le reste doit toujours être plus petit que le diviseur !</a:t>
            </a:r>
          </a:p>
          <a:p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>
                <a:solidFill>
                  <a:srgbClr val="FF0000"/>
                </a:solidFill>
              </a:rPr>
              <a:t>A chaque fois que je fais une soustraction, je dois donc vérifier si le reste est plus petit que le diviseur (ici 34).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0698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930948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52008"/>
                <a:gridCol w="367474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195736" y="2492896"/>
            <a:ext cx="1152128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693997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Effectuons la division suivante :</a:t>
            </a:r>
          </a:p>
          <a:p>
            <a:r>
              <a:rPr lang="fr-FR" dirty="0" smtClean="0"/>
              <a:t>2 762 : 34 ?</a:t>
            </a:r>
            <a:endParaRPr lang="fr-FR" dirty="0"/>
          </a:p>
        </p:txBody>
      </p:sp>
      <p:sp>
        <p:nvSpPr>
          <p:cNvPr id="8" name="Arc 7"/>
          <p:cNvSpPr/>
          <p:nvPr/>
        </p:nvSpPr>
        <p:spPr>
          <a:xfrm>
            <a:off x="2267744" y="2564904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4716016" y="3060633"/>
            <a:ext cx="216024" cy="216024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979587"/>
            <a:ext cx="1890713" cy="189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372200" y="1772816"/>
            <a:ext cx="23762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PROBLEME !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Ce n’était donc pas 7, il faut donc que j’efface !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44920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28343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52008"/>
                <a:gridCol w="367474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195736" y="2492896"/>
            <a:ext cx="1152128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693997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Effectuons la division suivante :</a:t>
            </a:r>
          </a:p>
          <a:p>
            <a:r>
              <a:rPr lang="fr-FR" dirty="0" smtClean="0"/>
              <a:t>2 762 : 34 ?</a:t>
            </a:r>
            <a:endParaRPr lang="fr-FR" dirty="0"/>
          </a:p>
        </p:txBody>
      </p:sp>
      <p:sp>
        <p:nvSpPr>
          <p:cNvPr id="8" name="Arc 7"/>
          <p:cNvSpPr/>
          <p:nvPr/>
        </p:nvSpPr>
        <p:spPr>
          <a:xfrm>
            <a:off x="2267744" y="2564904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4716016" y="3060633"/>
            <a:ext cx="216024" cy="216024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372200" y="1772816"/>
            <a:ext cx="23762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 multiplie donc  34 par 8.</a:t>
            </a:r>
          </a:p>
          <a:p>
            <a:endParaRPr lang="fr-FR" dirty="0" smtClean="0"/>
          </a:p>
          <a:p>
            <a:r>
              <a:rPr lang="fr-FR" dirty="0" smtClean="0"/>
              <a:t>8 x 4 = 32</a:t>
            </a:r>
          </a:p>
          <a:p>
            <a:endParaRPr lang="fr-FR" dirty="0"/>
          </a:p>
          <a:p>
            <a:r>
              <a:rPr lang="fr-FR" dirty="0" smtClean="0"/>
              <a:t>J’écris 2 sous le 6 de 276 et je retiens 3 dans ma tête.</a:t>
            </a:r>
          </a:p>
          <a:p>
            <a:endParaRPr lang="fr-FR" dirty="0" smtClean="0"/>
          </a:p>
          <a:p>
            <a:r>
              <a:rPr lang="fr-FR" dirty="0" smtClean="0"/>
              <a:t>8 x 3 = 24</a:t>
            </a:r>
          </a:p>
          <a:p>
            <a:r>
              <a:rPr lang="fr-FR" dirty="0" smtClean="0"/>
              <a:t>Plus ma retenue, ça fait 27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52136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246848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52008"/>
                <a:gridCol w="367474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195736" y="2492896"/>
            <a:ext cx="1152128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693997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Effectuons la division suivante :</a:t>
            </a:r>
          </a:p>
          <a:p>
            <a:r>
              <a:rPr lang="fr-FR" dirty="0" smtClean="0"/>
              <a:t>2 762 : 34 ?</a:t>
            </a:r>
            <a:endParaRPr lang="fr-FR" dirty="0"/>
          </a:p>
        </p:txBody>
      </p:sp>
      <p:sp>
        <p:nvSpPr>
          <p:cNvPr id="8" name="Arc 7"/>
          <p:cNvSpPr/>
          <p:nvPr/>
        </p:nvSpPr>
        <p:spPr>
          <a:xfrm>
            <a:off x="2267744" y="2564904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4716016" y="3060633"/>
            <a:ext cx="216024" cy="216024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300192" y="1772816"/>
            <a:ext cx="25922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 fais ma soustraction :</a:t>
            </a:r>
          </a:p>
          <a:p>
            <a:r>
              <a:rPr lang="fr-FR" dirty="0" smtClean="0"/>
              <a:t>276 – 272 = 4</a:t>
            </a:r>
          </a:p>
          <a:p>
            <a:r>
              <a:rPr lang="fr-FR" dirty="0" smtClean="0"/>
              <a:t>Ici, le reste est plus petit que le diviseur (34). </a:t>
            </a:r>
          </a:p>
          <a:p>
            <a:endParaRPr lang="fr-FR" dirty="0"/>
          </a:p>
          <a:p>
            <a:r>
              <a:rPr lang="fr-FR" dirty="0" smtClean="0"/>
              <a:t>C’est bon, je continue !</a:t>
            </a:r>
          </a:p>
          <a:p>
            <a:endParaRPr lang="fr-FR" dirty="0"/>
          </a:p>
          <a:p>
            <a:r>
              <a:rPr lang="fr-FR" dirty="0" smtClean="0"/>
              <a:t>Je baisse le 2.</a:t>
            </a:r>
          </a:p>
          <a:p>
            <a:endParaRPr lang="fr-FR" dirty="0" smtClean="0"/>
          </a:p>
          <a:p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3635896" y="3501008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1953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616410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52008"/>
                <a:gridCol w="367474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195736" y="2492896"/>
            <a:ext cx="1152128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693997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Effectuons la division suivante :</a:t>
            </a:r>
          </a:p>
          <a:p>
            <a:r>
              <a:rPr lang="fr-FR" dirty="0" smtClean="0"/>
              <a:t>2 762 : 34 ?</a:t>
            </a:r>
            <a:endParaRPr lang="fr-FR" dirty="0"/>
          </a:p>
        </p:txBody>
      </p:sp>
      <p:sp>
        <p:nvSpPr>
          <p:cNvPr id="8" name="Arc 7"/>
          <p:cNvSpPr/>
          <p:nvPr/>
        </p:nvSpPr>
        <p:spPr>
          <a:xfrm>
            <a:off x="2267744" y="2564904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4716016" y="3060633"/>
            <a:ext cx="216024" cy="216024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300192" y="1772816"/>
            <a:ext cx="25922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 42 combien de fois 34 ?</a:t>
            </a:r>
          </a:p>
          <a:p>
            <a:r>
              <a:rPr lang="fr-FR" dirty="0" smtClean="0"/>
              <a:t>Ou, en 4 combien de fois 3 ?</a:t>
            </a:r>
          </a:p>
          <a:p>
            <a:r>
              <a:rPr lang="fr-FR" dirty="0" smtClean="0"/>
              <a:t>(Comme au début, j’enlève le dernier chiffre de chaque nombre).</a:t>
            </a:r>
          </a:p>
          <a:p>
            <a:endParaRPr lang="fr-FR" dirty="0"/>
          </a:p>
          <a:p>
            <a:r>
              <a:rPr lang="fr-FR" dirty="0" smtClean="0"/>
              <a:t>Je peux faire un seul paquet.</a:t>
            </a:r>
          </a:p>
          <a:p>
            <a:r>
              <a:rPr lang="fr-FR" dirty="0" smtClean="0"/>
              <a:t>J’écris 1 au quotient.</a:t>
            </a:r>
          </a:p>
          <a:p>
            <a:endParaRPr lang="fr-FR" dirty="0" smtClean="0"/>
          </a:p>
          <a:p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3635896" y="3501008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3131840" y="3789040"/>
            <a:ext cx="288032" cy="324036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0989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145853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52008"/>
                <a:gridCol w="367474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195736" y="2492896"/>
            <a:ext cx="1152128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693997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Effectuons la division suivante :</a:t>
            </a:r>
          </a:p>
          <a:p>
            <a:r>
              <a:rPr lang="fr-FR" dirty="0" smtClean="0"/>
              <a:t>2 762 : 34 ?</a:t>
            </a:r>
            <a:endParaRPr lang="fr-FR" dirty="0"/>
          </a:p>
        </p:txBody>
      </p:sp>
      <p:sp>
        <p:nvSpPr>
          <p:cNvPr id="8" name="Arc 7"/>
          <p:cNvSpPr/>
          <p:nvPr/>
        </p:nvSpPr>
        <p:spPr>
          <a:xfrm>
            <a:off x="2267744" y="2564904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4716016" y="3060633"/>
            <a:ext cx="216024" cy="216024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156176" y="961851"/>
            <a:ext cx="25922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 x 34 = 34</a:t>
            </a:r>
          </a:p>
          <a:p>
            <a:r>
              <a:rPr lang="fr-FR" dirty="0" smtClean="0"/>
              <a:t>J’écris 34 sous le 42.</a:t>
            </a:r>
          </a:p>
          <a:p>
            <a:endParaRPr lang="fr-FR" dirty="0" smtClean="0"/>
          </a:p>
          <a:p>
            <a:r>
              <a:rPr lang="fr-FR" dirty="0" smtClean="0"/>
              <a:t>42 est plus grand que 34, je peux donc faire la soustraction.</a:t>
            </a:r>
          </a:p>
          <a:p>
            <a:endParaRPr lang="fr-FR" dirty="0"/>
          </a:p>
          <a:p>
            <a:r>
              <a:rPr lang="fr-FR" dirty="0" smtClean="0"/>
              <a:t>42 – 34 = 8</a:t>
            </a:r>
          </a:p>
          <a:p>
            <a:r>
              <a:rPr lang="fr-FR" dirty="0" smtClean="0"/>
              <a:t>Le reste est bien plus petit que le diviseur (34).</a:t>
            </a:r>
          </a:p>
          <a:p>
            <a:endParaRPr lang="fr-FR" dirty="0"/>
          </a:p>
          <a:p>
            <a:r>
              <a:rPr lang="fr-FR" dirty="0" smtClean="0"/>
              <a:t>Mon opération est finie !</a:t>
            </a:r>
          </a:p>
          <a:p>
            <a:endParaRPr lang="fr-FR" dirty="0"/>
          </a:p>
          <a:p>
            <a:r>
              <a:rPr lang="fr-FR" dirty="0" smtClean="0"/>
              <a:t>Résultat 2 762 : 34 ?</a:t>
            </a:r>
          </a:p>
          <a:p>
            <a:r>
              <a:rPr lang="fr-FR" dirty="0" smtClean="0"/>
              <a:t>Quotient = 81</a:t>
            </a:r>
          </a:p>
          <a:p>
            <a:r>
              <a:rPr lang="fr-FR" dirty="0" smtClean="0"/>
              <a:t>Reste = 8</a:t>
            </a:r>
          </a:p>
          <a:p>
            <a:endParaRPr lang="fr-FR" dirty="0" smtClean="0"/>
          </a:p>
          <a:p>
            <a:r>
              <a:rPr lang="fr-FR" dirty="0" smtClean="0"/>
              <a:t>2 762 = (34 x 81) + 8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3635896" y="3501008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3131840" y="3789040"/>
            <a:ext cx="288032" cy="324036"/>
          </a:xfrm>
          <a:prstGeom prst="arc">
            <a:avLst>
              <a:gd name="adj1" fmla="val 10793512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122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5157192"/>
            <a:ext cx="8229600" cy="1359024"/>
          </a:xfrm>
        </p:spPr>
        <p:txBody>
          <a:bodyPr>
            <a:noAutofit/>
          </a:bodyPr>
          <a:lstStyle/>
          <a:p>
            <a:r>
              <a:rPr lang="fr-FR" sz="2800" dirty="0" smtClean="0"/>
              <a:t>C’est pas facile au début, c’est pourquoi il faut bien suivre toutes les étapes ! </a:t>
            </a:r>
            <a:endParaRPr lang="fr-FR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764704"/>
            <a:ext cx="2523963" cy="25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2945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Pour résumer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  <a:alpha val="12000"/>
            </a:schemeClr>
          </a:solidFill>
        </p:spPr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J’utilise une gomme et un crayon à papier, car je vais me tromper de temps en temps.</a:t>
            </a:r>
          </a:p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Pour faciliter mes calculs, j’enlève le dernier chiffre de chaque nombre pour tomber sur une table que je connais.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 chaque fois que je dois soustraire, je vérifie que la soustraction est possible.</a:t>
            </a:r>
          </a:p>
          <a:p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Après chaque soustraction, je vérifie que le reste est plus petit que le diviseur.</a:t>
            </a:r>
            <a:endParaRPr lang="fr-F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154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 smtClean="0"/>
              <a:t>Mais c’est comme tout, avec un peu d’entrainement, on y arrive très bien 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40968"/>
            <a:ext cx="8336167" cy="3498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0495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txBody>
          <a:bodyPr>
            <a:noAutofit/>
          </a:bodyPr>
          <a:lstStyle/>
          <a:p>
            <a:pPr algn="l"/>
            <a:r>
              <a:rPr lang="fr-FR" sz="2800" dirty="0" smtClean="0"/>
              <a:t>La technique pour diviser par un nombre à deux chiffres </a:t>
            </a:r>
            <a:r>
              <a:rPr lang="fr-FR" sz="2800" b="1" dirty="0" smtClean="0">
                <a:solidFill>
                  <a:srgbClr val="0070C0"/>
                </a:solidFill>
              </a:rPr>
              <a:t>est la même que lorsqu’on souhaite diviser par un nombre à un seul chiffre</a:t>
            </a:r>
            <a:r>
              <a:rPr lang="fr-FR" sz="2800" b="1" dirty="0" smtClean="0">
                <a:solidFill>
                  <a:srgbClr val="0070C0"/>
                </a:solidFill>
              </a:rPr>
              <a:t>.</a:t>
            </a:r>
            <a:br>
              <a:rPr lang="fr-FR" sz="2800" b="1" dirty="0" smtClean="0">
                <a:solidFill>
                  <a:srgbClr val="0070C0"/>
                </a:solidFill>
              </a:rPr>
            </a:br>
            <a:r>
              <a:rPr lang="fr-FR" sz="2800" b="1" dirty="0" smtClean="0">
                <a:solidFill>
                  <a:srgbClr val="0070C0"/>
                </a:solidFill>
              </a:rPr>
              <a:t/>
            </a:r>
            <a:br>
              <a:rPr lang="fr-FR" sz="2800" b="1" dirty="0" smtClean="0">
                <a:solidFill>
                  <a:srgbClr val="0070C0"/>
                </a:solidFill>
              </a:rPr>
            </a:br>
            <a:r>
              <a:rPr lang="fr-FR" sz="2800" dirty="0" smtClean="0"/>
              <a:t>On peut se simplifier le travail en </a:t>
            </a:r>
            <a:r>
              <a:rPr lang="fr-FR" sz="2800" b="1" dirty="0" smtClean="0">
                <a:solidFill>
                  <a:srgbClr val="0070C0"/>
                </a:solidFill>
              </a:rPr>
              <a:t>écrivant d’abord la table du nombre à deux chiffres par lequel on veut diviser.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559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 smtClean="0"/>
              <a:t>Si je veux diviser 654 par 23, je peux commencer par écrire ma table de 23 :</a:t>
            </a: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2026568" y="4869160"/>
            <a:ext cx="5021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23 x 1 = 23		23 x 6 = 138</a:t>
            </a:r>
          </a:p>
          <a:p>
            <a:r>
              <a:rPr lang="fr-FR" dirty="0" smtClean="0"/>
              <a:t>23 x 2 = 46		23 </a:t>
            </a:r>
            <a:r>
              <a:rPr lang="fr-FR" dirty="0"/>
              <a:t>x </a:t>
            </a:r>
            <a:r>
              <a:rPr lang="fr-FR" dirty="0" smtClean="0"/>
              <a:t>7 </a:t>
            </a:r>
            <a:r>
              <a:rPr lang="fr-FR" dirty="0"/>
              <a:t>= </a:t>
            </a:r>
            <a:r>
              <a:rPr lang="fr-FR" dirty="0" smtClean="0"/>
              <a:t>161</a:t>
            </a:r>
          </a:p>
          <a:p>
            <a:r>
              <a:rPr lang="fr-FR" dirty="0" smtClean="0"/>
              <a:t>23 x 3 = 69		23 x 8 = 184</a:t>
            </a:r>
          </a:p>
          <a:p>
            <a:r>
              <a:rPr lang="fr-FR" dirty="0" smtClean="0"/>
              <a:t>23 x 4 = 92		23 x 9 = 207</a:t>
            </a:r>
          </a:p>
          <a:p>
            <a:r>
              <a:rPr lang="fr-FR" dirty="0" smtClean="0"/>
              <a:t>23 x 5 = 115</a:t>
            </a:r>
          </a:p>
        </p:txBody>
      </p:sp>
    </p:spTree>
    <p:extLst>
      <p:ext uri="{BB962C8B-B14F-4D97-AF65-F5344CB8AC3E}">
        <p14:creationId xmlns:p14="http://schemas.microsoft.com/office/powerpoint/2010/main" val="345860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74588">
            <a:off x="332753" y="433138"/>
            <a:ext cx="5230066" cy="16402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487544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09741"/>
                <a:gridCol w="409741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771800" y="2492896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1" name="Triangle isocèle 10"/>
          <p:cNvSpPr/>
          <p:nvPr/>
        </p:nvSpPr>
        <p:spPr>
          <a:xfrm>
            <a:off x="6156177" y="390636"/>
            <a:ext cx="2785026" cy="2449356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isocèle 12"/>
          <p:cNvSpPr/>
          <p:nvPr/>
        </p:nvSpPr>
        <p:spPr>
          <a:xfrm>
            <a:off x="6479963" y="693997"/>
            <a:ext cx="2137454" cy="2014923"/>
          </a:xfrm>
          <a:prstGeom prst="triangl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/>
                </a:solidFill>
              </a:rPr>
              <a:t>Très important !</a:t>
            </a:r>
          </a:p>
          <a:p>
            <a:pPr algn="ctr"/>
            <a:r>
              <a:rPr lang="fr-FR" sz="1050" dirty="0" smtClean="0">
                <a:solidFill>
                  <a:schemeClr val="tx1"/>
                </a:solidFill>
              </a:rPr>
              <a:t>Bien placer les points au quotients comme pour la division à 1 seul chiffre !</a:t>
            </a:r>
          </a:p>
          <a:p>
            <a:pPr algn="ctr"/>
            <a:endParaRPr lang="fr-FR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684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74588">
            <a:off x="332753" y="433138"/>
            <a:ext cx="5230066" cy="16402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949926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09741"/>
                <a:gridCol w="409741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771800" y="2492896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732240" y="260177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 65 combien de fois 23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7564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74588">
            <a:off x="332753" y="433138"/>
            <a:ext cx="5230066" cy="16402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98567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09741"/>
                <a:gridCol w="409741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771800" y="2492896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732240" y="2601778"/>
            <a:ext cx="21602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 65 combien de fois 23 ?</a:t>
            </a:r>
          </a:p>
          <a:p>
            <a:endParaRPr lang="fr-FR" dirty="0"/>
          </a:p>
          <a:p>
            <a:r>
              <a:rPr lang="fr-FR" dirty="0" smtClean="0"/>
              <a:t>Je cherche dans la table de 23, ce qui se rapproche le plus de 65 sans le dépasser.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9337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74588">
            <a:off x="332753" y="433138"/>
            <a:ext cx="5230066" cy="16402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844095"/>
              </p:ext>
            </p:extLst>
          </p:nvPr>
        </p:nvGraphicFramePr>
        <p:xfrm>
          <a:off x="1763688" y="2742406"/>
          <a:ext cx="4521631" cy="3278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447447"/>
                <a:gridCol w="409741"/>
                <a:gridCol w="409741"/>
                <a:gridCol w="409741"/>
                <a:gridCol w="238806"/>
                <a:gridCol w="557450"/>
                <a:gridCol w="409741"/>
                <a:gridCol w="409741"/>
                <a:gridCol w="409741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2771800" y="2492896"/>
            <a:ext cx="576064" cy="432048"/>
          </a:xfrm>
          <a:prstGeom prst="arc">
            <a:avLst>
              <a:gd name="adj1" fmla="val 10793512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732240" y="2601778"/>
            <a:ext cx="21602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 65 combien de fois 23 ?</a:t>
            </a:r>
          </a:p>
          <a:p>
            <a:endParaRPr lang="fr-FR" dirty="0"/>
          </a:p>
          <a:p>
            <a:r>
              <a:rPr lang="fr-FR" dirty="0" smtClean="0"/>
              <a:t>Je cherche dans la table de 23, ce qui se rapproche le plus de 65 sans le dépasser.</a:t>
            </a:r>
          </a:p>
          <a:p>
            <a:endParaRPr lang="fr-FR" dirty="0"/>
          </a:p>
          <a:p>
            <a:r>
              <a:rPr lang="fr-FR" dirty="0" smtClean="0"/>
              <a:t>C’est 23 x 2 = 46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08146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1375</Words>
  <Application>Microsoft Office PowerPoint</Application>
  <PresentationFormat>Affichage à l'écran (4:3)</PresentationFormat>
  <Paragraphs>1746</Paragraphs>
  <Slides>30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Thème Office</vt:lpstr>
      <vt:lpstr>Présentation PowerPoint</vt:lpstr>
      <vt:lpstr>Présentation PowerPoint</vt:lpstr>
      <vt:lpstr>C’est pas facile au début, c’est pourquoi il faut bien suivre toutes les étapes ! </vt:lpstr>
      <vt:lpstr>Présentation PowerPoint</vt:lpstr>
      <vt:lpstr>La technique pour diviser par un nombre à deux chiffres est la même que lorsqu’on souhaite diviser par un nombre à un seul chiffre.  On peut se simplifier le travail en écrivant d’abord la table du nombre à deux chiffres par lequel on veut diviser.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Pour résumer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23</cp:revision>
  <dcterms:created xsi:type="dcterms:W3CDTF">2020-04-23T07:55:41Z</dcterms:created>
  <dcterms:modified xsi:type="dcterms:W3CDTF">2021-03-05T12:32:29Z</dcterms:modified>
</cp:coreProperties>
</file>