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87" r:id="rId4"/>
    <p:sldId id="286" r:id="rId5"/>
    <p:sldId id="288" r:id="rId6"/>
    <p:sldId id="292" r:id="rId7"/>
    <p:sldId id="293" r:id="rId8"/>
    <p:sldId id="29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0000FF"/>
    <a:srgbClr val="FF99CC"/>
    <a:srgbClr val="FFFFFF"/>
    <a:srgbClr val="FFCC00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89BE3-D22C-4FF0-BDA7-FDD66BDAD56A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5E520-C8E8-40A4-B327-2F6C137F6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7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02/01/2021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vocabulaire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suffixes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V4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vocabulaire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comprendre à quoi servent les suffixes et à les utiliser. 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: les familles de mots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48153" y="450216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i="1" dirty="0" smtClean="0">
                <a:solidFill>
                  <a:srgbClr val="00B050"/>
                </a:solidFill>
                <a:ea typeface="Microsoft YaHei" pitchFamily="2"/>
                <a:cs typeface="Mangal" pitchFamily="2"/>
              </a:rPr>
              <a:t>Exemple</a:t>
            </a:r>
            <a:r>
              <a:rPr lang="fr-FR" sz="3200" i="1" dirty="0" smtClean="0">
                <a:ea typeface="Microsoft YaHei" pitchFamily="2"/>
                <a:cs typeface="Mangal" pitchFamily="2"/>
              </a:rPr>
              <a:t> : </a:t>
            </a:r>
          </a:p>
          <a:p>
            <a:pPr>
              <a:defRPr/>
            </a:pPr>
            <a:r>
              <a:rPr lang="fr-FR" sz="3200" i="1" dirty="0" smtClean="0">
                <a:ea typeface="Microsoft YaHei" pitchFamily="2"/>
                <a:cs typeface="Mangal" pitchFamily="2"/>
              </a:rPr>
              <a:t>Dans </a:t>
            </a:r>
            <a:r>
              <a:rPr lang="fr-FR" sz="3200" i="1" dirty="0">
                <a:ea typeface="Microsoft YaHei" pitchFamily="2"/>
                <a:cs typeface="Mangal" pitchFamily="2"/>
              </a:rPr>
              <a:t>la famille de </a:t>
            </a:r>
            <a:r>
              <a:rPr lang="fr-FR" sz="3200" b="1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TERRE</a:t>
            </a:r>
            <a:r>
              <a:rPr lang="fr-FR" sz="3200" i="1" dirty="0">
                <a:ea typeface="Microsoft YaHei" pitchFamily="2"/>
                <a:cs typeface="Mangal" pitchFamily="2"/>
              </a:rPr>
              <a:t> on trouve : 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estre, 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ien, en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er...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48153" y="2780928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Les mots d’une même famille possèdent un même </a:t>
            </a:r>
            <a:r>
              <a:rPr lang="fr-FR" b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RADICAL</a:t>
            </a: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24907" y="162880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Une famille de mots contient tous les mots issus du même mot d’origine. </a:t>
            </a:r>
          </a:p>
        </p:txBody>
      </p:sp>
    </p:spTree>
    <p:extLst>
      <p:ext uri="{BB962C8B-B14F-4D97-AF65-F5344CB8AC3E}">
        <p14:creationId xmlns:p14="http://schemas.microsoft.com/office/powerpoint/2010/main" val="319614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Rappel : les familles de mots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67544" y="1655366"/>
            <a:ext cx="8229600" cy="11087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>
                <a:latin typeface="Calibri" charset="0"/>
                <a:ea typeface="Calibri" charset="0"/>
                <a:cs typeface="Calibri" charset="0"/>
              </a:rPr>
              <a:t>Tous les mots formés à partir du mots d’origine s’appellent les mots dérivés.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49445" y="263691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Comme avec les préfixes, à </a:t>
            </a:r>
            <a:r>
              <a:rPr lang="fr-FR" sz="2800" dirty="0"/>
              <a:t>partir d'un radical, on peut former un mot dérivé en </a:t>
            </a:r>
            <a:r>
              <a:rPr lang="fr-FR" sz="2800" dirty="0">
                <a:latin typeface="+mj-lt"/>
              </a:rPr>
              <a:t>ajoutant</a:t>
            </a:r>
            <a:r>
              <a:rPr lang="fr-FR" sz="2800" dirty="0"/>
              <a:t> </a:t>
            </a:r>
            <a:r>
              <a:rPr lang="fr-FR" sz="2800" dirty="0" smtClean="0"/>
              <a:t>un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suffixe</a:t>
            </a:r>
            <a:r>
              <a:rPr lang="fr-FR" sz="2800" dirty="0" smtClean="0"/>
              <a:t>.</a:t>
            </a:r>
            <a:r>
              <a:rPr lang="fr-FR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274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Qu’est-ce qu’un suffixe ?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Un suffixe, c’est un ensemble </a:t>
            </a:r>
            <a:r>
              <a:rPr lang="fr-FR" sz="2800" dirty="0"/>
              <a:t>de lettres situées </a:t>
            </a:r>
            <a:r>
              <a:rPr lang="fr-FR" sz="2800" dirty="0" smtClean="0"/>
              <a:t>après </a:t>
            </a:r>
            <a:r>
              <a:rPr lang="fr-FR" sz="2800" dirty="0"/>
              <a:t>le </a:t>
            </a:r>
            <a:r>
              <a:rPr lang="fr-FR" sz="2800" dirty="0" smtClean="0"/>
              <a:t>radical.</a:t>
            </a:r>
            <a:endParaRPr lang="fr-FR" sz="2800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467544" y="2541727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- Ils permettent de changer la nature grammaticale d’un mot.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47" y="342900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une </a:t>
            </a:r>
            <a:r>
              <a:rPr lang="fr-FR" sz="2800" i="1" dirty="0" smtClean="0">
                <a:solidFill>
                  <a:srgbClr val="0070C0"/>
                </a:solidFill>
              </a:rPr>
              <a:t>point</a:t>
            </a:r>
            <a:r>
              <a:rPr lang="fr-FR" sz="2800" i="1" u="sng" dirty="0" smtClean="0">
                <a:solidFill>
                  <a:srgbClr val="0070C0"/>
                </a:solidFill>
              </a:rPr>
              <a:t>e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933026" y="34290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FF0000"/>
                </a:solidFill>
              </a:rPr>
              <a:t>point</a:t>
            </a:r>
            <a:r>
              <a:rPr lang="fr-FR" sz="2800" i="1" u="sng" dirty="0" smtClean="0">
                <a:solidFill>
                  <a:srgbClr val="FF0000"/>
                </a:solidFill>
              </a:rPr>
              <a:t>er</a:t>
            </a:r>
            <a:endParaRPr lang="fr-FR" sz="2800" i="1" u="sng" dirty="0">
              <a:solidFill>
                <a:srgbClr val="FF000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701758" y="3429000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un</a:t>
            </a:r>
            <a:r>
              <a:rPr lang="fr-FR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800" i="1" dirty="0" smtClean="0">
                <a:solidFill>
                  <a:srgbClr val="0070C0"/>
                </a:solidFill>
              </a:rPr>
              <a:t>point</a:t>
            </a:r>
            <a:r>
              <a:rPr lang="fr-FR" sz="2800" i="1" u="sng" dirty="0" smtClean="0">
                <a:solidFill>
                  <a:srgbClr val="0070C0"/>
                </a:solidFill>
              </a:rPr>
              <a:t>eur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589206" y="3429000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>
                <a:solidFill>
                  <a:srgbClr val="00B050"/>
                </a:solidFill>
              </a:rPr>
              <a:t>point</a:t>
            </a:r>
            <a:r>
              <a:rPr lang="fr-FR" sz="2800" i="1" u="sng" dirty="0" smtClean="0">
                <a:solidFill>
                  <a:srgbClr val="00B050"/>
                </a:solidFill>
              </a:rPr>
              <a:t>u</a:t>
            </a:r>
            <a:r>
              <a:rPr lang="fr-FR" sz="2800" i="1" dirty="0" smtClean="0">
                <a:solidFill>
                  <a:srgbClr val="00B050"/>
                </a:solidFill>
              </a:rPr>
              <a:t> </a:t>
            </a:r>
            <a:endParaRPr lang="fr-FR" sz="2800" i="1" dirty="0">
              <a:solidFill>
                <a:srgbClr val="00B05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061597" y="4074563"/>
            <a:ext cx="9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nom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219624" y="4074563"/>
            <a:ext cx="9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nom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077038" y="4076717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verbe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589206" y="4074563"/>
            <a:ext cx="140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adjectif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457200" y="4597783"/>
            <a:ext cx="8229600" cy="559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- Ils permettent de changer le sens du mot d’origine.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63946" y="5151451"/>
            <a:ext cx="22958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une </a:t>
            </a:r>
            <a:r>
              <a:rPr lang="fr-FR" sz="2800" i="1" dirty="0" smtClean="0">
                <a:solidFill>
                  <a:srgbClr val="0070C0"/>
                </a:solidFill>
              </a:rPr>
              <a:t>affich</a:t>
            </a:r>
            <a:r>
              <a:rPr lang="fr-FR" sz="2800" i="1" u="sng" dirty="0" smtClean="0">
                <a:solidFill>
                  <a:srgbClr val="0070C0"/>
                </a:solidFill>
              </a:rPr>
              <a:t>ette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584824" y="5151451"/>
            <a:ext cx="27629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un</a:t>
            </a:r>
            <a:r>
              <a:rPr lang="fr-FR" sz="2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800" i="1" dirty="0" smtClean="0">
                <a:solidFill>
                  <a:srgbClr val="0070C0"/>
                </a:solidFill>
              </a:rPr>
              <a:t>répar</a:t>
            </a:r>
            <a:r>
              <a:rPr lang="fr-FR" sz="2800" i="1" u="sng" dirty="0" smtClean="0">
                <a:solidFill>
                  <a:srgbClr val="0070C0"/>
                </a:solidFill>
              </a:rPr>
              <a:t>ateur</a:t>
            </a:r>
            <a:endParaRPr lang="fr-FR" sz="2800" i="1" u="sng" dirty="0">
              <a:solidFill>
                <a:srgbClr val="0070C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72946" y="5656144"/>
            <a:ext cx="2277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Petite affiche</a:t>
            </a:r>
            <a:endParaRPr lang="fr-FR" sz="2400" i="1" u="sng" dirty="0">
              <a:solidFill>
                <a:srgbClr val="0070C0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582344" y="5682882"/>
            <a:ext cx="4382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Quelqu’un qui répare.</a:t>
            </a:r>
            <a:endParaRPr lang="fr-FR" sz="2400" i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2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" grpId="0"/>
      <p:bldP spid="22" grpId="0"/>
      <p:bldP spid="23" grpId="0"/>
      <p:bldP spid="13" grpId="0"/>
      <p:bldP spid="16" grpId="0"/>
      <p:bldP spid="17" grpId="0"/>
      <p:bldP spid="18" grpId="0"/>
      <p:bldP spid="19" grpId="0"/>
      <p:bldP spid="27" grpId="0"/>
      <p:bldP spid="28" grpId="0"/>
      <p:bldP spid="30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"/>
          <p:cNvSpPr txBox="1">
            <a:spLocks/>
          </p:cNvSpPr>
          <p:nvPr/>
        </p:nvSpPr>
        <p:spPr>
          <a:xfrm>
            <a:off x="467544" y="1772816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age</a:t>
            </a:r>
            <a:r>
              <a:rPr lang="fr-FR" dirty="0" smtClean="0">
                <a:solidFill>
                  <a:schemeClr val="accent6"/>
                </a:solidFill>
              </a:rPr>
              <a:t> : </a:t>
            </a:r>
            <a:r>
              <a:rPr lang="fr-FR" i="1" dirty="0" smtClean="0">
                <a:solidFill>
                  <a:srgbClr val="0070C0"/>
                </a:solidFill>
              </a:rPr>
              <a:t>un partage</a:t>
            </a:r>
            <a:r>
              <a:rPr lang="fr-FR" i="1" dirty="0">
                <a:solidFill>
                  <a:srgbClr val="0070C0"/>
                </a:solidFill>
              </a:rPr>
              <a:t>, un </a:t>
            </a:r>
            <a:r>
              <a:rPr lang="fr-FR" i="1" dirty="0" smtClean="0">
                <a:solidFill>
                  <a:srgbClr val="0070C0"/>
                </a:solidFill>
              </a:rPr>
              <a:t>sauvetage, un plumage…</a:t>
            </a:r>
            <a:endParaRPr lang="fr-FR" i="1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Les principaux suffixes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40405" y="126876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Pour les noms :</a:t>
            </a:r>
          </a:p>
        </p:txBody>
      </p:sp>
      <p:sp>
        <p:nvSpPr>
          <p:cNvPr id="12" name="Espace réservé du contenu 1"/>
          <p:cNvSpPr txBox="1">
            <a:spLocks/>
          </p:cNvSpPr>
          <p:nvPr/>
        </p:nvSpPr>
        <p:spPr>
          <a:xfrm>
            <a:off x="467544" y="2403857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eur</a:t>
            </a:r>
            <a:r>
              <a:rPr lang="fr-FR" dirty="0" smtClean="0">
                <a:solidFill>
                  <a:schemeClr val="accent6"/>
                </a:solidFill>
              </a:rPr>
              <a:t> (</a:t>
            </a:r>
            <a:r>
              <a:rPr lang="fr-FR" dirty="0" err="1" smtClean="0">
                <a:solidFill>
                  <a:schemeClr val="accent6"/>
                </a:solidFill>
              </a:rPr>
              <a:t>euse</a:t>
            </a:r>
            <a:r>
              <a:rPr lang="fr-FR" dirty="0" smtClean="0">
                <a:solidFill>
                  <a:schemeClr val="accent6"/>
                </a:solidFill>
              </a:rPr>
              <a:t>) : </a:t>
            </a:r>
            <a:r>
              <a:rPr lang="fr-FR" i="1" dirty="0" smtClean="0">
                <a:solidFill>
                  <a:srgbClr val="0070C0"/>
                </a:solidFill>
              </a:rPr>
              <a:t>une chanteuse, un coiffeur…</a:t>
            </a:r>
            <a:endParaRPr lang="fr-FR" i="1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5" name="Espace réservé du contenu 1"/>
          <p:cNvSpPr txBox="1">
            <a:spLocks/>
          </p:cNvSpPr>
          <p:nvPr/>
        </p:nvSpPr>
        <p:spPr>
          <a:xfrm>
            <a:off x="500088" y="3126668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teur</a:t>
            </a:r>
            <a:r>
              <a:rPr lang="fr-FR" dirty="0" smtClean="0">
                <a:solidFill>
                  <a:schemeClr val="accent6"/>
                </a:solidFill>
              </a:rPr>
              <a:t> (</a:t>
            </a:r>
            <a:r>
              <a:rPr lang="fr-FR" dirty="0" err="1" smtClean="0">
                <a:solidFill>
                  <a:schemeClr val="accent6"/>
                </a:solidFill>
              </a:rPr>
              <a:t>trice</a:t>
            </a:r>
            <a:r>
              <a:rPr lang="fr-FR" dirty="0" smtClean="0">
                <a:solidFill>
                  <a:schemeClr val="accent6"/>
                </a:solidFill>
              </a:rPr>
              <a:t>) : </a:t>
            </a:r>
            <a:r>
              <a:rPr lang="fr-FR" i="1" dirty="0" smtClean="0">
                <a:solidFill>
                  <a:srgbClr val="0070C0"/>
                </a:solidFill>
              </a:rPr>
              <a:t>un navigateur, une monitrice…</a:t>
            </a:r>
            <a:endParaRPr lang="fr-FR" i="1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6" name="Espace réservé du contenu 1"/>
          <p:cNvSpPr txBox="1">
            <a:spLocks/>
          </p:cNvSpPr>
          <p:nvPr/>
        </p:nvSpPr>
        <p:spPr>
          <a:xfrm>
            <a:off x="533617" y="3760440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iste</a:t>
            </a:r>
            <a:r>
              <a:rPr lang="fr-FR" dirty="0" smtClean="0">
                <a:solidFill>
                  <a:schemeClr val="accent6"/>
                </a:solidFill>
              </a:rPr>
              <a:t>: </a:t>
            </a:r>
            <a:r>
              <a:rPr lang="fr-FR" i="1" dirty="0" smtClean="0">
                <a:solidFill>
                  <a:srgbClr val="0070C0"/>
                </a:solidFill>
              </a:rPr>
              <a:t>un pianiste, une violoniste…</a:t>
            </a:r>
            <a:endParaRPr lang="fr-FR" i="1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7" name="Espace réservé du contenu 1"/>
          <p:cNvSpPr txBox="1">
            <a:spLocks/>
          </p:cNvSpPr>
          <p:nvPr/>
        </p:nvSpPr>
        <p:spPr>
          <a:xfrm>
            <a:off x="548410" y="4381629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et (</a:t>
            </a:r>
            <a:r>
              <a:rPr lang="fr-FR" dirty="0" err="1" smtClean="0">
                <a:solidFill>
                  <a:schemeClr val="accent6"/>
                </a:solidFill>
              </a:rPr>
              <a:t>ette</a:t>
            </a:r>
            <a:r>
              <a:rPr lang="fr-FR" dirty="0" smtClean="0">
                <a:solidFill>
                  <a:schemeClr val="accent6"/>
                </a:solidFill>
              </a:rPr>
              <a:t>): </a:t>
            </a:r>
            <a:r>
              <a:rPr lang="fr-FR" i="1" dirty="0" smtClean="0">
                <a:solidFill>
                  <a:srgbClr val="0070C0"/>
                </a:solidFill>
              </a:rPr>
              <a:t>un poulet, une fillette…</a:t>
            </a:r>
            <a:endParaRPr lang="fr-FR" i="1" dirty="0">
              <a:solidFill>
                <a:srgbClr val="0070C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99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"/>
          <p:cNvSpPr txBox="1">
            <a:spLocks/>
          </p:cNvSpPr>
          <p:nvPr/>
        </p:nvSpPr>
        <p:spPr>
          <a:xfrm>
            <a:off x="467544" y="1772816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ible</a:t>
            </a:r>
            <a:r>
              <a:rPr lang="fr-FR" dirty="0" smtClean="0">
                <a:solidFill>
                  <a:schemeClr val="accent6"/>
                </a:solidFill>
              </a:rPr>
              <a:t> : </a:t>
            </a:r>
            <a:r>
              <a:rPr lang="fr-FR" i="1" dirty="0" smtClean="0">
                <a:solidFill>
                  <a:srgbClr val="00B050"/>
                </a:solidFill>
              </a:rPr>
              <a:t>lisible, visible, transmissible…</a:t>
            </a:r>
            <a:endParaRPr lang="fr-FR" i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Les principaux suffixes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40405" y="126876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Pour les adjectifs :</a:t>
            </a:r>
          </a:p>
        </p:txBody>
      </p:sp>
      <p:sp>
        <p:nvSpPr>
          <p:cNvPr id="12" name="Espace réservé du contenu 1"/>
          <p:cNvSpPr txBox="1">
            <a:spLocks/>
          </p:cNvSpPr>
          <p:nvPr/>
        </p:nvSpPr>
        <p:spPr>
          <a:xfrm>
            <a:off x="467544" y="2403857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eux (</a:t>
            </a:r>
            <a:r>
              <a:rPr lang="fr-FR" dirty="0" err="1" smtClean="0">
                <a:solidFill>
                  <a:schemeClr val="accent6"/>
                </a:solidFill>
              </a:rPr>
              <a:t>euse</a:t>
            </a:r>
            <a:r>
              <a:rPr lang="fr-FR" dirty="0" smtClean="0">
                <a:solidFill>
                  <a:schemeClr val="accent6"/>
                </a:solidFill>
              </a:rPr>
              <a:t>) : </a:t>
            </a:r>
            <a:r>
              <a:rPr lang="fr-FR" i="1" dirty="0" smtClean="0">
                <a:solidFill>
                  <a:srgbClr val="00B050"/>
                </a:solidFill>
              </a:rPr>
              <a:t>honteux, heureuse, sinueux…</a:t>
            </a:r>
            <a:endParaRPr lang="fr-FR" i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5" name="Espace réservé du contenu 1"/>
          <p:cNvSpPr txBox="1">
            <a:spLocks/>
          </p:cNvSpPr>
          <p:nvPr/>
        </p:nvSpPr>
        <p:spPr>
          <a:xfrm>
            <a:off x="500088" y="3126668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ard</a:t>
            </a:r>
            <a:r>
              <a:rPr lang="fr-FR" dirty="0" smtClean="0">
                <a:solidFill>
                  <a:schemeClr val="accent6"/>
                </a:solidFill>
              </a:rPr>
              <a:t>(arde): </a:t>
            </a:r>
            <a:r>
              <a:rPr lang="fr-FR" i="1" dirty="0" smtClean="0">
                <a:solidFill>
                  <a:srgbClr val="00B050"/>
                </a:solidFill>
              </a:rPr>
              <a:t>vantard, montagnarde, bavard…</a:t>
            </a:r>
            <a:endParaRPr lang="fr-FR" i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6" name="Espace réservé du contenu 1"/>
          <p:cNvSpPr txBox="1">
            <a:spLocks/>
          </p:cNvSpPr>
          <p:nvPr/>
        </p:nvSpPr>
        <p:spPr>
          <a:xfrm>
            <a:off x="533617" y="3760440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âtre: </a:t>
            </a:r>
            <a:r>
              <a:rPr lang="fr-FR" i="1" dirty="0" smtClean="0">
                <a:solidFill>
                  <a:srgbClr val="00B050"/>
                </a:solidFill>
              </a:rPr>
              <a:t>verdâtre, rougeâtre…</a:t>
            </a:r>
            <a:endParaRPr lang="fr-FR" i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7" name="Espace réservé du contenu 1"/>
          <p:cNvSpPr txBox="1">
            <a:spLocks/>
          </p:cNvSpPr>
          <p:nvPr/>
        </p:nvSpPr>
        <p:spPr>
          <a:xfrm>
            <a:off x="548410" y="4381629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u : </a:t>
            </a:r>
            <a:r>
              <a:rPr lang="fr-FR" i="1" dirty="0" smtClean="0">
                <a:solidFill>
                  <a:srgbClr val="00B050"/>
                </a:solidFill>
              </a:rPr>
              <a:t>perdu, pointu, fichu…</a:t>
            </a:r>
            <a:endParaRPr lang="fr-FR" i="1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2281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"/>
          <p:cNvSpPr txBox="1">
            <a:spLocks/>
          </p:cNvSpPr>
          <p:nvPr/>
        </p:nvSpPr>
        <p:spPr>
          <a:xfrm>
            <a:off x="467544" y="1772816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er : </a:t>
            </a:r>
            <a:r>
              <a:rPr lang="fr-FR" i="1" dirty="0" smtClean="0">
                <a:solidFill>
                  <a:srgbClr val="FF0000"/>
                </a:solidFill>
              </a:rPr>
              <a:t>chanter, marcher, jouer…</a:t>
            </a:r>
            <a:endParaRPr lang="fr-FR" i="1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Les principaux suffixes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40405" y="1268760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Pour les verbes :</a:t>
            </a:r>
          </a:p>
        </p:txBody>
      </p:sp>
      <p:sp>
        <p:nvSpPr>
          <p:cNvPr id="12" name="Espace réservé du contenu 1"/>
          <p:cNvSpPr txBox="1">
            <a:spLocks/>
          </p:cNvSpPr>
          <p:nvPr/>
        </p:nvSpPr>
        <p:spPr>
          <a:xfrm>
            <a:off x="467544" y="2403857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ir</a:t>
            </a:r>
            <a:r>
              <a:rPr lang="fr-FR" dirty="0" smtClean="0">
                <a:solidFill>
                  <a:schemeClr val="accent6"/>
                </a:solidFill>
              </a:rPr>
              <a:t> : </a:t>
            </a:r>
            <a:r>
              <a:rPr lang="fr-FR" i="1" dirty="0" smtClean="0">
                <a:solidFill>
                  <a:srgbClr val="FF0000"/>
                </a:solidFill>
              </a:rPr>
              <a:t>finir, rougir, saisir…</a:t>
            </a:r>
            <a:endParaRPr lang="fr-FR" i="1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5" name="Espace réservé du contenu 1"/>
          <p:cNvSpPr txBox="1">
            <a:spLocks/>
          </p:cNvSpPr>
          <p:nvPr/>
        </p:nvSpPr>
        <p:spPr>
          <a:xfrm>
            <a:off x="493189" y="3155776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oir</a:t>
            </a:r>
            <a:r>
              <a:rPr lang="fr-FR" dirty="0" smtClean="0">
                <a:solidFill>
                  <a:schemeClr val="accent6"/>
                </a:solidFill>
              </a:rPr>
              <a:t>: </a:t>
            </a:r>
            <a:r>
              <a:rPr lang="fr-FR" i="1" dirty="0" smtClean="0">
                <a:solidFill>
                  <a:srgbClr val="FF0000"/>
                </a:solidFill>
              </a:rPr>
              <a:t>voir, pouvoir, savoir…</a:t>
            </a:r>
            <a:endParaRPr lang="fr-FR" i="1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6" name="Espace réservé du contenu 1"/>
          <p:cNvSpPr txBox="1">
            <a:spLocks/>
          </p:cNvSpPr>
          <p:nvPr/>
        </p:nvSpPr>
        <p:spPr>
          <a:xfrm>
            <a:off x="533617" y="3760440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re</a:t>
            </a:r>
            <a:r>
              <a:rPr lang="fr-FR" dirty="0" smtClean="0">
                <a:solidFill>
                  <a:schemeClr val="accent6"/>
                </a:solidFill>
              </a:rPr>
              <a:t>: </a:t>
            </a:r>
            <a:r>
              <a:rPr lang="fr-FR" i="1" dirty="0" smtClean="0">
                <a:solidFill>
                  <a:srgbClr val="FF0000"/>
                </a:solidFill>
              </a:rPr>
              <a:t>faire, mettre, lire …</a:t>
            </a:r>
            <a:endParaRPr lang="fr-FR" i="1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7" name="Espace réservé du contenu 1"/>
          <p:cNvSpPr txBox="1">
            <a:spLocks/>
          </p:cNvSpPr>
          <p:nvPr/>
        </p:nvSpPr>
        <p:spPr>
          <a:xfrm>
            <a:off x="548410" y="4381629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- </a:t>
            </a:r>
            <a:r>
              <a:rPr lang="fr-FR" dirty="0" err="1" smtClean="0">
                <a:solidFill>
                  <a:schemeClr val="accent6"/>
                </a:solidFill>
              </a:rPr>
              <a:t>dre</a:t>
            </a:r>
            <a:r>
              <a:rPr lang="fr-FR" dirty="0" smtClean="0">
                <a:solidFill>
                  <a:schemeClr val="accent6"/>
                </a:solidFill>
              </a:rPr>
              <a:t> : </a:t>
            </a:r>
            <a:r>
              <a:rPr lang="fr-FR" i="1" dirty="0" smtClean="0">
                <a:solidFill>
                  <a:srgbClr val="FF0000"/>
                </a:solidFill>
              </a:rPr>
              <a:t>prendre, surprendre, attendre…</a:t>
            </a:r>
            <a:endParaRPr lang="fr-FR" i="1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9" name="Espace réservé du contenu 1"/>
          <p:cNvSpPr txBox="1">
            <a:spLocks/>
          </p:cNvSpPr>
          <p:nvPr/>
        </p:nvSpPr>
        <p:spPr>
          <a:xfrm>
            <a:off x="545444" y="4993197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>
                <a:solidFill>
                  <a:schemeClr val="accent6"/>
                </a:solidFill>
              </a:rPr>
              <a:t>Et toutes les terminaisons de </a:t>
            </a:r>
            <a:r>
              <a:rPr lang="fr-FR" dirty="0" smtClean="0">
                <a:solidFill>
                  <a:schemeClr val="accent6"/>
                </a:solidFill>
              </a:rPr>
              <a:t>conjugaison…</a:t>
            </a:r>
            <a:endParaRPr lang="fr-FR" i="1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7947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323</Words>
  <Application>Microsoft Office PowerPoint</Application>
  <PresentationFormat>Affichage à l'écran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vocabulaire</vt:lpstr>
      <vt:lpstr>Aujourd’hui, nous allons travailler en vocabulaire. Nous allons apprendre à comprendre à quoi servent les suffixes et à les utiliser. </vt:lpstr>
      <vt:lpstr>Rappel : les familles de mots</vt:lpstr>
      <vt:lpstr>Rappel : les familles de mots</vt:lpstr>
      <vt:lpstr>Qu’est-ce qu’un suffixe ?</vt:lpstr>
      <vt:lpstr>Les principaux suffixes </vt:lpstr>
      <vt:lpstr>Les principaux suffixes </vt:lpstr>
      <vt:lpstr>Les principaux suffixes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53</cp:revision>
  <dcterms:created xsi:type="dcterms:W3CDTF">2020-05-20T07:22:41Z</dcterms:created>
  <dcterms:modified xsi:type="dcterms:W3CDTF">2021-01-02T15:32:57Z</dcterms:modified>
</cp:coreProperties>
</file>