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4" r:id="rId6"/>
    <p:sldId id="28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20000"/>
    <a:srgbClr val="FF3300"/>
    <a:srgbClr val="FF3399"/>
    <a:srgbClr val="FF99CC"/>
    <a:srgbClr val="FF61B0"/>
    <a:srgbClr val="009900"/>
    <a:srgbClr val="FFE89F"/>
    <a:srgbClr val="DAA600"/>
    <a:srgbClr val="FF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632848" cy="213508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Les homophones grammaticaux : </a:t>
            </a:r>
          </a:p>
          <a:p>
            <a:r>
              <a:rPr lang="fr-FR" sz="6000" dirty="0" smtClean="0">
                <a:solidFill>
                  <a:schemeClr val="bg1"/>
                </a:solidFill>
              </a:rPr>
              <a:t>ce </a:t>
            </a:r>
            <a:r>
              <a:rPr lang="fr-FR" sz="6000" dirty="0" smtClean="0">
                <a:solidFill>
                  <a:schemeClr val="bg1"/>
                </a:solidFill>
              </a:rPr>
              <a:t>et </a:t>
            </a:r>
            <a:r>
              <a:rPr lang="fr-FR" sz="6000" dirty="0" smtClean="0">
                <a:solidFill>
                  <a:schemeClr val="bg1"/>
                </a:solidFill>
              </a:rPr>
              <a:t>se</a:t>
            </a:r>
            <a:endParaRPr lang="fr-FR" sz="60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O18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comment choisir la bonne orthographe entre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ce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et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se.</a:t>
            </a:r>
            <a:endParaRPr lang="fr-FR" sz="4800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homophones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604270" y="980727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</a:t>
            </a:r>
            <a:r>
              <a:rPr lang="fr-FR" sz="3200" b="1" dirty="0" smtClean="0">
                <a:solidFill>
                  <a:srgbClr val="FF3399"/>
                </a:solidFill>
              </a:rPr>
              <a:t>homophones </a:t>
            </a:r>
            <a:r>
              <a:rPr lang="fr-FR" sz="3200" dirty="0" smtClean="0"/>
              <a:t>sont des mots </a:t>
            </a:r>
            <a:r>
              <a:rPr lang="fr-FR" sz="3200" dirty="0" smtClean="0">
                <a:solidFill>
                  <a:srgbClr val="FF3399"/>
                </a:solidFill>
              </a:rPr>
              <a:t>qui se prononcent de la même façon mais qui ont une orthographe différente.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ce </a:t>
            </a:r>
            <a:r>
              <a:rPr lang="fr-FR" b="1" dirty="0" smtClean="0">
                <a:solidFill>
                  <a:srgbClr val="FF0000"/>
                </a:solidFill>
              </a:rPr>
              <a:t>et </a:t>
            </a:r>
            <a:r>
              <a:rPr lang="fr-FR" b="1" dirty="0" smtClean="0">
                <a:solidFill>
                  <a:srgbClr val="FF0000"/>
                </a:solidFill>
              </a:rPr>
              <a:t>se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ce</a:t>
            </a:r>
            <a:r>
              <a:rPr lang="fr-FR" sz="3200" dirty="0" smtClean="0"/>
              <a:t> </a:t>
            </a:r>
            <a:r>
              <a:rPr lang="fr-FR" sz="3200" dirty="0" smtClean="0"/>
              <a:t>est </a:t>
            </a:r>
            <a:r>
              <a:rPr lang="fr-FR" sz="3200" dirty="0" smtClean="0"/>
              <a:t>un déterminant démonstratif. 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00125" y="2420888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Il </a:t>
            </a:r>
            <a:r>
              <a:rPr lang="fr-FR" sz="3200" dirty="0" smtClean="0"/>
              <a:t>est toujours suivi d’un </a:t>
            </a:r>
            <a:r>
              <a:rPr lang="fr-FR" sz="3200" dirty="0" smtClean="0">
                <a:solidFill>
                  <a:srgbClr val="0070C0"/>
                </a:solidFill>
              </a:rPr>
              <a:t>nom</a:t>
            </a:r>
            <a:r>
              <a:rPr lang="fr-FR" sz="3200" dirty="0" smtClean="0"/>
              <a:t> (ou d’un </a:t>
            </a:r>
            <a:r>
              <a:rPr lang="fr-FR" sz="3200" dirty="0" smtClean="0">
                <a:solidFill>
                  <a:srgbClr val="00B050"/>
                </a:solidFill>
              </a:rPr>
              <a:t>adjectif</a:t>
            </a:r>
            <a:r>
              <a:rPr lang="fr-FR" sz="3200" dirty="0" smtClean="0"/>
              <a:t>).</a:t>
            </a:r>
            <a:endParaRPr lang="fr-FR" sz="32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388246" y="3865984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Exemples</a:t>
            </a:r>
            <a:r>
              <a:rPr lang="fr-FR" sz="3200" dirty="0" smtClean="0"/>
              <a:t> </a:t>
            </a:r>
            <a:r>
              <a:rPr lang="fr-FR" sz="3200" dirty="0" smtClean="0"/>
              <a:t>: </a:t>
            </a:r>
          </a:p>
          <a:p>
            <a:pPr algn="just"/>
            <a:r>
              <a:rPr lang="fr-FR" sz="32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Ce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70C0"/>
                </a:solidFill>
              </a:rPr>
              <a:t>cargo</a:t>
            </a:r>
            <a:r>
              <a:rPr lang="fr-FR" sz="3200" i="1" dirty="0" smtClean="0"/>
              <a:t> emmène des voitures en Argentine.</a:t>
            </a:r>
            <a:endParaRPr lang="fr-FR" sz="3200" i="1" dirty="0" smtClean="0"/>
          </a:p>
          <a:p>
            <a:pPr algn="just"/>
            <a:r>
              <a:rPr lang="fr-FR" sz="3200" i="1" dirty="0" smtClean="0"/>
              <a:t>La réception aura lieu dans </a:t>
            </a:r>
            <a:r>
              <a:rPr lang="fr-FR" sz="32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ce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B050"/>
                </a:solidFill>
              </a:rPr>
              <a:t>vieux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0070C0"/>
                </a:solidFill>
              </a:rPr>
              <a:t>manoir</a:t>
            </a:r>
            <a:r>
              <a:rPr lang="fr-FR" sz="3200" i="1" dirty="0" smtClean="0"/>
              <a:t>.</a:t>
            </a:r>
            <a:endParaRPr lang="fr-FR" sz="3200" i="1" dirty="0"/>
          </a:p>
          <a:p>
            <a:pPr algn="just"/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25452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ce </a:t>
            </a:r>
            <a:r>
              <a:rPr lang="fr-FR" b="1" dirty="0" smtClean="0">
                <a:solidFill>
                  <a:srgbClr val="FF0000"/>
                </a:solidFill>
              </a:rPr>
              <a:t>et </a:t>
            </a:r>
            <a:r>
              <a:rPr lang="fr-FR" b="1" dirty="0" smtClean="0">
                <a:solidFill>
                  <a:srgbClr val="FF0000"/>
                </a:solidFill>
              </a:rPr>
              <a:t>se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996633"/>
                </a:solidFill>
              </a:rPr>
              <a:t>se</a:t>
            </a:r>
            <a:r>
              <a:rPr lang="fr-FR" sz="3200" dirty="0" smtClean="0"/>
              <a:t> (ou </a:t>
            </a:r>
            <a:r>
              <a:rPr lang="fr-FR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996633"/>
                </a:solidFill>
              </a:rPr>
              <a:t>s’</a:t>
            </a:r>
            <a:r>
              <a:rPr lang="fr-FR" sz="3200" dirty="0" smtClean="0"/>
              <a:t>)est un pronom personnel. 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00125" y="2420888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Il </a:t>
            </a:r>
            <a:r>
              <a:rPr lang="fr-FR" sz="3200" dirty="0" smtClean="0"/>
              <a:t>est toujours suivi d’un </a:t>
            </a:r>
            <a:r>
              <a:rPr lang="fr-FR" sz="3200" dirty="0" smtClean="0">
                <a:solidFill>
                  <a:srgbClr val="FF0000"/>
                </a:solidFill>
              </a:rPr>
              <a:t>verbe</a:t>
            </a:r>
            <a:r>
              <a:rPr lang="fr-FR" sz="3200" dirty="0" smtClean="0"/>
              <a:t>.</a:t>
            </a:r>
            <a:endParaRPr lang="fr-FR" sz="32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388246" y="3865984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Exemples</a:t>
            </a:r>
            <a:r>
              <a:rPr lang="fr-FR" sz="3200" dirty="0" smtClean="0"/>
              <a:t> </a:t>
            </a:r>
            <a:r>
              <a:rPr lang="fr-FR" sz="3200" dirty="0" smtClean="0"/>
              <a:t>: </a:t>
            </a:r>
          </a:p>
          <a:p>
            <a:pPr algn="just"/>
            <a:r>
              <a:rPr lang="fr-FR" sz="3200" i="1" dirty="0" smtClean="0"/>
              <a:t>Il faut qu’elle </a:t>
            </a:r>
            <a:r>
              <a:rPr lang="fr-FR" sz="3200" b="1" i="1" dirty="0" smtClean="0">
                <a:solidFill>
                  <a:srgbClr val="996633"/>
                </a:solidFill>
              </a:rPr>
              <a:t>se</a:t>
            </a:r>
            <a:r>
              <a:rPr lang="fr-FR" sz="3200" i="1" dirty="0" smtClean="0"/>
              <a:t> </a:t>
            </a:r>
            <a:r>
              <a:rPr lang="fr-FR" sz="3200" i="1" dirty="0" smtClean="0">
                <a:solidFill>
                  <a:srgbClr val="F20000"/>
                </a:solidFill>
              </a:rPr>
              <a:t>dépêche</a:t>
            </a:r>
            <a:r>
              <a:rPr lang="fr-FR" sz="3200" i="1" dirty="0" smtClean="0"/>
              <a:t>. .</a:t>
            </a:r>
            <a:endParaRPr lang="fr-FR" sz="3200" i="1" dirty="0" smtClean="0"/>
          </a:p>
          <a:p>
            <a:pPr algn="just"/>
            <a:r>
              <a:rPr lang="fr-FR" sz="3200" i="1" dirty="0" smtClean="0"/>
              <a:t>Le chanteur </a:t>
            </a:r>
            <a:r>
              <a:rPr lang="fr-FR" sz="3200" b="1" i="1" dirty="0" smtClean="0">
                <a:solidFill>
                  <a:srgbClr val="996633"/>
                </a:solidFill>
              </a:rPr>
              <a:t>s’</a:t>
            </a:r>
            <a:r>
              <a:rPr lang="fr-FR" sz="3200" i="1" dirty="0" smtClean="0">
                <a:solidFill>
                  <a:srgbClr val="FF0000"/>
                </a:solidFill>
              </a:rPr>
              <a:t>avance</a:t>
            </a:r>
            <a:r>
              <a:rPr lang="fr-FR" sz="3200" i="1" dirty="0" smtClean="0"/>
              <a:t> à l’avant de la scène..</a:t>
            </a:r>
            <a:endParaRPr lang="fr-FR" sz="3200" i="1" dirty="0"/>
          </a:p>
          <a:p>
            <a:pPr algn="just"/>
            <a:endParaRPr lang="fr-FR" sz="3200" i="1" dirty="0"/>
          </a:p>
        </p:txBody>
      </p:sp>
    </p:spTree>
    <p:extLst>
      <p:ext uri="{BB962C8B-B14F-4D97-AF65-F5344CB8AC3E}">
        <p14:creationId xmlns:p14="http://schemas.microsoft.com/office/powerpoint/2010/main" val="271985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s’entraîne ?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7966" y="1556792"/>
            <a:ext cx="8424514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Je ne comprends rien à       jeu.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98358" y="2203123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       chemin est trop boueux.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97732" y="2132856"/>
            <a:ext cx="1350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Ce</a:t>
            </a:r>
            <a:endParaRPr lang="fr-FR" sz="2000" b="1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98358" y="2807787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Il faut         rendre à la cantine, maintenant.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1650578" y="2780928"/>
            <a:ext cx="112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se</a:t>
            </a:r>
            <a:r>
              <a:rPr lang="fr-FR" sz="3600" dirty="0" smtClean="0"/>
              <a:t> 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427984" y="1518573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ce</a:t>
            </a:r>
            <a:endParaRPr lang="fr-FR" sz="2000" b="1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33457" y="3449935"/>
            <a:ext cx="8169292" cy="1356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Il         mouche sans arrêt.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899592" y="3412451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se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8427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  <p:bldP spid="11" grpId="0"/>
      <p:bldP spid="12" grpId="0" build="p"/>
      <p:bldP spid="13" grpId="0"/>
      <p:bldP spid="15" grpId="0"/>
      <p:bldP spid="14" grpId="0" build="p"/>
      <p:bldP spid="1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149</Words>
  <Application>Microsoft Office PowerPoint</Application>
  <PresentationFormat>Affichage à l'écran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Orthographe</vt:lpstr>
      <vt:lpstr>Aujourd’hui, nous allons travailler en orthographe.  Nous allons apprendre comment choisir la bonne orthographe entre ce et se.</vt:lpstr>
      <vt:lpstr>Les homophones</vt:lpstr>
      <vt:lpstr>ce et se</vt:lpstr>
      <vt:lpstr>ce et se</vt:lpstr>
      <vt:lpstr>On s’entraîne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76</cp:revision>
  <dcterms:created xsi:type="dcterms:W3CDTF">2020-05-20T07:22:41Z</dcterms:created>
  <dcterms:modified xsi:type="dcterms:W3CDTF">2021-01-16T15:39:53Z</dcterms:modified>
</cp:coreProperties>
</file>