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9" r:id="rId4"/>
    <p:sldId id="280" r:id="rId5"/>
    <p:sldId id="284" r:id="rId6"/>
    <p:sldId id="283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  <a:srgbClr val="F20000"/>
    <a:srgbClr val="FF3300"/>
    <a:srgbClr val="FF3399"/>
    <a:srgbClr val="FF99CC"/>
    <a:srgbClr val="FF61B0"/>
    <a:srgbClr val="009900"/>
    <a:srgbClr val="FFE89F"/>
    <a:srgbClr val="DAA600"/>
    <a:srgbClr val="FFD4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860" y="-2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16/01/2021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9842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16/01/2021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2632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16/01/2021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2569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16/01/2021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5066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16/01/2021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4981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16/01/2021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7686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16/01/2021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0976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16/01/2021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693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16/01/2021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155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16/01/2021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0910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16/01/2021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5281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A3491-DB03-4EA5-A9F0-ADF1BB90FAC6}" type="datetimeFigureOut">
              <a:rPr lang="fr-FR" smtClean="0"/>
              <a:t>16/01/2021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1936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2118097"/>
          </a:xfrm>
        </p:spPr>
        <p:txBody>
          <a:bodyPr/>
          <a:lstStyle/>
          <a:p>
            <a:r>
              <a:rPr lang="fr-FR" sz="5400" dirty="0" smtClean="0">
                <a:solidFill>
                  <a:srgbClr val="FFFFFF"/>
                </a:solidFill>
                <a:latin typeface="Cursif" panose="020B0603050302020204" pitchFamily="34" charset="0"/>
              </a:rPr>
              <a:t>Orthographe</a:t>
            </a:r>
            <a:endParaRPr lang="fr-FR" dirty="0">
              <a:solidFill>
                <a:srgbClr val="FFFFFF"/>
              </a:solidFill>
              <a:latin typeface="Cursif" panose="020B06030503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99592" y="3886200"/>
            <a:ext cx="7632848" cy="2135088"/>
          </a:xfrm>
        </p:spPr>
        <p:txBody>
          <a:bodyPr>
            <a:noAutofit/>
          </a:bodyPr>
          <a:lstStyle/>
          <a:p>
            <a:r>
              <a:rPr lang="fr-FR" sz="4000" dirty="0" smtClean="0">
                <a:solidFill>
                  <a:schemeClr val="bg1"/>
                </a:solidFill>
              </a:rPr>
              <a:t>Les homophones grammaticaux : </a:t>
            </a:r>
          </a:p>
          <a:p>
            <a:r>
              <a:rPr lang="fr-FR" sz="6000" dirty="0" smtClean="0">
                <a:solidFill>
                  <a:schemeClr val="bg1"/>
                </a:solidFill>
              </a:rPr>
              <a:t>ce </a:t>
            </a:r>
            <a:r>
              <a:rPr lang="fr-FR" sz="6000" dirty="0" smtClean="0">
                <a:solidFill>
                  <a:schemeClr val="bg1"/>
                </a:solidFill>
              </a:rPr>
              <a:t>et </a:t>
            </a:r>
            <a:r>
              <a:rPr lang="fr-FR" sz="6000" dirty="0" smtClean="0">
                <a:solidFill>
                  <a:schemeClr val="bg1"/>
                </a:solidFill>
              </a:rPr>
              <a:t>se</a:t>
            </a:r>
            <a:endParaRPr lang="fr-FR" sz="6000" dirty="0" smtClean="0">
              <a:solidFill>
                <a:schemeClr val="bg1"/>
              </a:solidFill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5" name="Ellipse 4"/>
          <p:cNvSpPr/>
          <p:nvPr/>
        </p:nvSpPr>
        <p:spPr>
          <a:xfrm>
            <a:off x="683568" y="764704"/>
            <a:ext cx="1152128" cy="1152128"/>
          </a:xfrm>
          <a:prstGeom prst="ellipse">
            <a:avLst/>
          </a:prstGeom>
          <a:solidFill>
            <a:srgbClr val="FF99CC"/>
          </a:solidFill>
          <a:ln>
            <a:solidFill>
              <a:srgbClr val="FF99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O18</a:t>
            </a:r>
            <a:endParaRPr lang="fr-F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27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539552" y="1149802"/>
            <a:ext cx="7988424" cy="4824536"/>
          </a:xfrm>
        </p:spPr>
        <p:txBody>
          <a:bodyPr>
            <a:noAutofit/>
          </a:bodyPr>
          <a:lstStyle/>
          <a:p>
            <a:r>
              <a:rPr lang="fr-FR" sz="4000" b="1" dirty="0" smtClean="0">
                <a:solidFill>
                  <a:schemeClr val="bg1"/>
                </a:solidFill>
                <a:latin typeface="+mn-lt"/>
                <a:ea typeface="Script Ecole 2" panose="02000400000000000000" pitchFamily="2" charset="0"/>
              </a:rPr>
              <a:t>Aujourd’hui, nous allons travailler en </a:t>
            </a:r>
            <a:r>
              <a:rPr lang="fr-FR" sz="4000" b="1" dirty="0" smtClean="0">
                <a:solidFill>
                  <a:srgbClr val="FF99CC"/>
                </a:solidFill>
                <a:latin typeface="+mn-lt"/>
                <a:ea typeface="Script Ecole 2" panose="02000400000000000000" pitchFamily="2" charset="0"/>
              </a:rPr>
              <a:t>orthographe</a:t>
            </a:r>
            <a:r>
              <a:rPr lang="fr-FR" sz="4000" b="1" dirty="0" smtClean="0">
                <a:solidFill>
                  <a:schemeClr val="bg1"/>
                </a:solidFill>
                <a:latin typeface="+mn-lt"/>
                <a:ea typeface="Script Ecole 2" panose="02000400000000000000" pitchFamily="2" charset="0"/>
              </a:rPr>
              <a:t>. </a:t>
            </a:r>
            <a:br>
              <a:rPr lang="fr-FR" sz="4000" b="1" dirty="0" smtClean="0">
                <a:solidFill>
                  <a:schemeClr val="bg1"/>
                </a:solidFill>
                <a:latin typeface="+mn-lt"/>
                <a:ea typeface="Script Ecole 2" panose="02000400000000000000" pitchFamily="2" charset="0"/>
              </a:rPr>
            </a:br>
            <a:r>
              <a:rPr lang="fr-FR" sz="4000" b="1" dirty="0" smtClean="0">
                <a:solidFill>
                  <a:schemeClr val="bg1"/>
                </a:solidFill>
                <a:latin typeface="+mn-lt"/>
                <a:ea typeface="Script Ecole 2" panose="02000400000000000000" pitchFamily="2" charset="0"/>
              </a:rPr>
              <a:t>Nous allons apprendre </a:t>
            </a:r>
            <a:r>
              <a:rPr lang="fr-FR" sz="4000" b="1" dirty="0" smtClean="0">
                <a:solidFill>
                  <a:srgbClr val="FF3399"/>
                </a:solidFill>
                <a:latin typeface="+mn-lt"/>
                <a:ea typeface="Script Ecole 2" panose="02000400000000000000" pitchFamily="2" charset="0"/>
              </a:rPr>
              <a:t>comment choisir la bonne orthographe entre </a:t>
            </a:r>
            <a:r>
              <a:rPr lang="fr-FR" sz="4000" b="1" dirty="0" smtClean="0">
                <a:solidFill>
                  <a:srgbClr val="FF3399"/>
                </a:solidFill>
                <a:latin typeface="+mn-lt"/>
                <a:ea typeface="Script Ecole 2" panose="02000400000000000000" pitchFamily="2" charset="0"/>
              </a:rPr>
              <a:t>ce </a:t>
            </a:r>
            <a:r>
              <a:rPr lang="fr-FR" sz="4000" b="1" dirty="0" smtClean="0">
                <a:solidFill>
                  <a:srgbClr val="FF3399"/>
                </a:solidFill>
                <a:latin typeface="+mn-lt"/>
                <a:ea typeface="Script Ecole 2" panose="02000400000000000000" pitchFamily="2" charset="0"/>
              </a:rPr>
              <a:t>et </a:t>
            </a:r>
            <a:r>
              <a:rPr lang="fr-FR" sz="4000" b="1" dirty="0" smtClean="0">
                <a:solidFill>
                  <a:srgbClr val="FF3399"/>
                </a:solidFill>
                <a:latin typeface="+mn-lt"/>
                <a:ea typeface="Script Ecole 2" panose="02000400000000000000" pitchFamily="2" charset="0"/>
              </a:rPr>
              <a:t>se.</a:t>
            </a:r>
            <a:endParaRPr lang="fr-FR" sz="4800" dirty="0">
              <a:solidFill>
                <a:srgbClr val="FF3399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20026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>Les homophones</a:t>
            </a:r>
            <a:endParaRPr lang="fr-FR" b="1" dirty="0"/>
          </a:p>
        </p:txBody>
      </p:sp>
      <p:sp>
        <p:nvSpPr>
          <p:cNvPr id="26" name="ZoneTexte 25"/>
          <p:cNvSpPr txBox="1"/>
          <p:nvPr/>
        </p:nvSpPr>
        <p:spPr>
          <a:xfrm>
            <a:off x="604270" y="980727"/>
            <a:ext cx="82882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/>
              <a:t>Les </a:t>
            </a:r>
            <a:r>
              <a:rPr lang="fr-FR" sz="3200" b="1" dirty="0" smtClean="0">
                <a:solidFill>
                  <a:srgbClr val="FF3399"/>
                </a:solidFill>
              </a:rPr>
              <a:t>homophones </a:t>
            </a:r>
            <a:r>
              <a:rPr lang="fr-FR" sz="3200" dirty="0" smtClean="0"/>
              <a:t>sont des mots </a:t>
            </a:r>
            <a:r>
              <a:rPr lang="fr-FR" sz="3200" dirty="0" smtClean="0">
                <a:solidFill>
                  <a:srgbClr val="FF3399"/>
                </a:solidFill>
              </a:rPr>
              <a:t>qui se prononcent de la même façon mais qui ont une orthographe différente.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87043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ce </a:t>
            </a:r>
            <a:r>
              <a:rPr lang="fr-FR" b="1" dirty="0" smtClean="0">
                <a:solidFill>
                  <a:srgbClr val="FF0000"/>
                </a:solidFill>
              </a:rPr>
              <a:t>et </a:t>
            </a:r>
            <a:r>
              <a:rPr lang="fr-FR" b="1" dirty="0" smtClean="0">
                <a:solidFill>
                  <a:srgbClr val="FF0000"/>
                </a:solidFill>
              </a:rPr>
              <a:t>se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473324" y="908720"/>
            <a:ext cx="828821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ce</a:t>
            </a:r>
            <a:r>
              <a:rPr lang="fr-FR" sz="3200" dirty="0" smtClean="0"/>
              <a:t> </a:t>
            </a:r>
            <a:r>
              <a:rPr lang="fr-FR" sz="3200" dirty="0" smtClean="0"/>
              <a:t>est </a:t>
            </a:r>
            <a:r>
              <a:rPr lang="fr-FR" sz="3200" dirty="0" smtClean="0"/>
              <a:t>un déterminant démonstratif. </a:t>
            </a:r>
            <a:endParaRPr lang="fr-FR" sz="3200" dirty="0"/>
          </a:p>
        </p:txBody>
      </p:sp>
      <p:sp>
        <p:nvSpPr>
          <p:cNvPr id="6" name="ZoneTexte 5"/>
          <p:cNvSpPr txBox="1"/>
          <p:nvPr/>
        </p:nvSpPr>
        <p:spPr>
          <a:xfrm>
            <a:off x="400125" y="2420888"/>
            <a:ext cx="82882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/>
              <a:t>Il </a:t>
            </a:r>
            <a:r>
              <a:rPr lang="fr-FR" sz="3200" dirty="0" smtClean="0"/>
              <a:t>est toujours suivi d’un </a:t>
            </a:r>
            <a:r>
              <a:rPr lang="fr-FR" sz="3200" dirty="0" smtClean="0">
                <a:solidFill>
                  <a:srgbClr val="0070C0"/>
                </a:solidFill>
              </a:rPr>
              <a:t>nom</a:t>
            </a:r>
            <a:r>
              <a:rPr lang="fr-FR" sz="3200" dirty="0" smtClean="0"/>
              <a:t> (ou d’un </a:t>
            </a:r>
            <a:r>
              <a:rPr lang="fr-FR" sz="3200" dirty="0" smtClean="0">
                <a:solidFill>
                  <a:srgbClr val="00B050"/>
                </a:solidFill>
              </a:rPr>
              <a:t>adjectif</a:t>
            </a:r>
            <a:r>
              <a:rPr lang="fr-FR" sz="3200" dirty="0" smtClean="0"/>
              <a:t>).</a:t>
            </a:r>
            <a:endParaRPr lang="fr-FR" sz="3200" dirty="0" smtClean="0"/>
          </a:p>
        </p:txBody>
      </p:sp>
      <p:sp>
        <p:nvSpPr>
          <p:cNvPr id="7" name="ZoneTexte 6"/>
          <p:cNvSpPr txBox="1"/>
          <p:nvPr/>
        </p:nvSpPr>
        <p:spPr>
          <a:xfrm>
            <a:off x="388246" y="3865984"/>
            <a:ext cx="828821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i="1" dirty="0" smtClean="0"/>
              <a:t>Exemples</a:t>
            </a:r>
            <a:r>
              <a:rPr lang="fr-FR" sz="3200" dirty="0" smtClean="0"/>
              <a:t> </a:t>
            </a:r>
            <a:r>
              <a:rPr lang="fr-FR" sz="3200" dirty="0" smtClean="0"/>
              <a:t>: </a:t>
            </a:r>
          </a:p>
          <a:p>
            <a:pPr algn="just"/>
            <a:r>
              <a:rPr lang="fr-FR" sz="32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Ce</a:t>
            </a:r>
            <a:r>
              <a:rPr lang="fr-FR" sz="3200" i="1" dirty="0" smtClean="0"/>
              <a:t> </a:t>
            </a:r>
            <a:r>
              <a:rPr lang="fr-FR" sz="3200" i="1" dirty="0" smtClean="0">
                <a:solidFill>
                  <a:srgbClr val="0070C0"/>
                </a:solidFill>
              </a:rPr>
              <a:t>cargo</a:t>
            </a:r>
            <a:r>
              <a:rPr lang="fr-FR" sz="3200" i="1" dirty="0" smtClean="0"/>
              <a:t> emmène des voitures en Argentine.</a:t>
            </a:r>
            <a:endParaRPr lang="fr-FR" sz="3200" i="1" dirty="0" smtClean="0"/>
          </a:p>
          <a:p>
            <a:pPr algn="just"/>
            <a:r>
              <a:rPr lang="fr-FR" sz="3200" i="1" dirty="0" smtClean="0"/>
              <a:t>La réception aura lieu dans </a:t>
            </a:r>
            <a:r>
              <a:rPr lang="fr-FR" sz="32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ce</a:t>
            </a:r>
            <a:r>
              <a:rPr lang="fr-FR" sz="3200" i="1" dirty="0" smtClean="0"/>
              <a:t> </a:t>
            </a:r>
            <a:r>
              <a:rPr lang="fr-FR" sz="3200" i="1" dirty="0" smtClean="0">
                <a:solidFill>
                  <a:srgbClr val="00B050"/>
                </a:solidFill>
              </a:rPr>
              <a:t>vieux</a:t>
            </a:r>
            <a:r>
              <a:rPr lang="fr-FR" sz="3200" i="1" dirty="0" smtClean="0"/>
              <a:t> </a:t>
            </a:r>
            <a:r>
              <a:rPr lang="fr-FR" sz="3200" i="1" dirty="0" smtClean="0">
                <a:solidFill>
                  <a:srgbClr val="0070C0"/>
                </a:solidFill>
              </a:rPr>
              <a:t>manoir</a:t>
            </a:r>
            <a:r>
              <a:rPr lang="fr-FR" sz="3200" i="1" dirty="0" smtClean="0"/>
              <a:t>.</a:t>
            </a:r>
            <a:endParaRPr lang="fr-FR" sz="3200" i="1" dirty="0"/>
          </a:p>
          <a:p>
            <a:pPr algn="just"/>
            <a:endParaRPr lang="fr-FR" sz="3200" i="1" dirty="0"/>
          </a:p>
        </p:txBody>
      </p:sp>
    </p:spTree>
    <p:extLst>
      <p:ext uri="{BB962C8B-B14F-4D97-AF65-F5344CB8AC3E}">
        <p14:creationId xmlns:p14="http://schemas.microsoft.com/office/powerpoint/2010/main" val="2545268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ce </a:t>
            </a:r>
            <a:r>
              <a:rPr lang="fr-FR" b="1" dirty="0" smtClean="0">
                <a:solidFill>
                  <a:srgbClr val="FF0000"/>
                </a:solidFill>
              </a:rPr>
              <a:t>et </a:t>
            </a:r>
            <a:r>
              <a:rPr lang="fr-FR" b="1" dirty="0" smtClean="0">
                <a:solidFill>
                  <a:srgbClr val="FF0000"/>
                </a:solidFill>
              </a:rPr>
              <a:t>se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473324" y="908720"/>
            <a:ext cx="828821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996633"/>
                </a:solidFill>
              </a:rPr>
              <a:t>se</a:t>
            </a:r>
            <a:r>
              <a:rPr lang="fr-FR" sz="3200" dirty="0" smtClean="0"/>
              <a:t> (ou </a:t>
            </a:r>
            <a:r>
              <a:rPr lang="fr-FR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996633"/>
                </a:solidFill>
              </a:rPr>
              <a:t>s’</a:t>
            </a:r>
            <a:r>
              <a:rPr lang="fr-FR" sz="3200" dirty="0" smtClean="0"/>
              <a:t>)est un pronom personnel. </a:t>
            </a:r>
            <a:endParaRPr lang="fr-FR" sz="3200" dirty="0"/>
          </a:p>
        </p:txBody>
      </p:sp>
      <p:sp>
        <p:nvSpPr>
          <p:cNvPr id="6" name="ZoneTexte 5"/>
          <p:cNvSpPr txBox="1"/>
          <p:nvPr/>
        </p:nvSpPr>
        <p:spPr>
          <a:xfrm>
            <a:off x="400125" y="2420888"/>
            <a:ext cx="82882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/>
              <a:t>Il </a:t>
            </a:r>
            <a:r>
              <a:rPr lang="fr-FR" sz="3200" dirty="0" smtClean="0"/>
              <a:t>est toujours suivi d’un </a:t>
            </a:r>
            <a:r>
              <a:rPr lang="fr-FR" sz="3200" dirty="0" smtClean="0">
                <a:solidFill>
                  <a:srgbClr val="FF0000"/>
                </a:solidFill>
              </a:rPr>
              <a:t>verbe</a:t>
            </a:r>
            <a:r>
              <a:rPr lang="fr-FR" sz="3200" dirty="0" smtClean="0"/>
              <a:t>.</a:t>
            </a:r>
            <a:endParaRPr lang="fr-FR" sz="3200" dirty="0" smtClean="0"/>
          </a:p>
        </p:txBody>
      </p:sp>
      <p:sp>
        <p:nvSpPr>
          <p:cNvPr id="7" name="ZoneTexte 6"/>
          <p:cNvSpPr txBox="1"/>
          <p:nvPr/>
        </p:nvSpPr>
        <p:spPr>
          <a:xfrm>
            <a:off x="388246" y="3865984"/>
            <a:ext cx="828821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i="1" dirty="0" smtClean="0"/>
              <a:t>Exemples</a:t>
            </a:r>
            <a:r>
              <a:rPr lang="fr-FR" sz="3200" dirty="0" smtClean="0"/>
              <a:t> </a:t>
            </a:r>
            <a:r>
              <a:rPr lang="fr-FR" sz="3200" dirty="0" smtClean="0"/>
              <a:t>: </a:t>
            </a:r>
          </a:p>
          <a:p>
            <a:pPr algn="just"/>
            <a:r>
              <a:rPr lang="fr-FR" sz="3200" i="1" dirty="0" smtClean="0"/>
              <a:t>Il faut qu’elle </a:t>
            </a:r>
            <a:r>
              <a:rPr lang="fr-FR" sz="3200" b="1" i="1" dirty="0" smtClean="0">
                <a:solidFill>
                  <a:srgbClr val="996633"/>
                </a:solidFill>
              </a:rPr>
              <a:t>se</a:t>
            </a:r>
            <a:r>
              <a:rPr lang="fr-FR" sz="3200" i="1" dirty="0" smtClean="0"/>
              <a:t> </a:t>
            </a:r>
            <a:r>
              <a:rPr lang="fr-FR" sz="3200" i="1" dirty="0" smtClean="0">
                <a:solidFill>
                  <a:srgbClr val="F20000"/>
                </a:solidFill>
              </a:rPr>
              <a:t>dépêche</a:t>
            </a:r>
            <a:r>
              <a:rPr lang="fr-FR" sz="3200" i="1" dirty="0" smtClean="0"/>
              <a:t>. .</a:t>
            </a:r>
            <a:endParaRPr lang="fr-FR" sz="3200" i="1" dirty="0" smtClean="0"/>
          </a:p>
          <a:p>
            <a:pPr algn="just"/>
            <a:r>
              <a:rPr lang="fr-FR" sz="3200" i="1" dirty="0" smtClean="0"/>
              <a:t>Le chanteur </a:t>
            </a:r>
            <a:r>
              <a:rPr lang="fr-FR" sz="3200" b="1" i="1" dirty="0" smtClean="0">
                <a:solidFill>
                  <a:srgbClr val="996633"/>
                </a:solidFill>
              </a:rPr>
              <a:t>s’</a:t>
            </a:r>
            <a:r>
              <a:rPr lang="fr-FR" sz="3200" i="1" dirty="0" smtClean="0">
                <a:solidFill>
                  <a:srgbClr val="FF0000"/>
                </a:solidFill>
              </a:rPr>
              <a:t>avance</a:t>
            </a:r>
            <a:r>
              <a:rPr lang="fr-FR" sz="3200" i="1" dirty="0" smtClean="0"/>
              <a:t> à l’avant de la scène..</a:t>
            </a:r>
            <a:endParaRPr lang="fr-FR" sz="3200" i="1" dirty="0"/>
          </a:p>
          <a:p>
            <a:pPr algn="just"/>
            <a:endParaRPr lang="fr-FR" sz="3200" i="1" dirty="0"/>
          </a:p>
        </p:txBody>
      </p:sp>
    </p:spTree>
    <p:extLst>
      <p:ext uri="{BB962C8B-B14F-4D97-AF65-F5344CB8AC3E}">
        <p14:creationId xmlns:p14="http://schemas.microsoft.com/office/powerpoint/2010/main" val="2719851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On s’entraîne ?</a:t>
            </a:r>
            <a:endParaRPr lang="fr-FR" dirty="0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467966" y="1556792"/>
            <a:ext cx="8424514" cy="6046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dirty="0" smtClean="0"/>
              <a:t>Je ne comprends rien à       jeu.</a:t>
            </a:r>
            <a:endParaRPr lang="fr-FR" dirty="0"/>
          </a:p>
        </p:txBody>
      </p:sp>
      <p:sp>
        <p:nvSpPr>
          <p:cNvPr id="10" name="Espace réservé du contenu 2"/>
          <p:cNvSpPr txBox="1">
            <a:spLocks/>
          </p:cNvSpPr>
          <p:nvPr/>
        </p:nvSpPr>
        <p:spPr>
          <a:xfrm>
            <a:off x="498358" y="2203123"/>
            <a:ext cx="7715200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dirty="0" smtClean="0"/>
              <a:t>       chemin est trop boueux.</a:t>
            </a:r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497732" y="2132856"/>
            <a:ext cx="13506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 smtClean="0"/>
              <a:t>Ce</a:t>
            </a:r>
            <a:endParaRPr lang="fr-FR" sz="2000" b="1" dirty="0"/>
          </a:p>
        </p:txBody>
      </p:sp>
      <p:sp>
        <p:nvSpPr>
          <p:cNvPr id="12" name="Espace réservé du contenu 2"/>
          <p:cNvSpPr txBox="1">
            <a:spLocks/>
          </p:cNvSpPr>
          <p:nvPr/>
        </p:nvSpPr>
        <p:spPr>
          <a:xfrm>
            <a:off x="498358" y="2807787"/>
            <a:ext cx="7715200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dirty="0" smtClean="0"/>
              <a:t>Il faut         rendre à la cantine, maintenant.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1650578" y="2780928"/>
            <a:ext cx="11212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 smtClean="0"/>
              <a:t>se</a:t>
            </a:r>
            <a:r>
              <a:rPr lang="fr-FR" sz="3600" dirty="0" smtClean="0"/>
              <a:t> </a:t>
            </a:r>
            <a:endParaRPr lang="fr-FR" sz="2000" dirty="0"/>
          </a:p>
        </p:txBody>
      </p:sp>
      <p:sp>
        <p:nvSpPr>
          <p:cNvPr id="15" name="ZoneTexte 14"/>
          <p:cNvSpPr txBox="1"/>
          <p:nvPr/>
        </p:nvSpPr>
        <p:spPr>
          <a:xfrm>
            <a:off x="4427984" y="1518573"/>
            <a:ext cx="936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 smtClean="0"/>
              <a:t>ce</a:t>
            </a:r>
            <a:endParaRPr lang="fr-FR" sz="2000" b="1" dirty="0"/>
          </a:p>
        </p:txBody>
      </p:sp>
      <p:sp>
        <p:nvSpPr>
          <p:cNvPr id="14" name="Espace réservé du contenu 2"/>
          <p:cNvSpPr txBox="1">
            <a:spLocks/>
          </p:cNvSpPr>
          <p:nvPr/>
        </p:nvSpPr>
        <p:spPr>
          <a:xfrm>
            <a:off x="533457" y="3449935"/>
            <a:ext cx="8169292" cy="13561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dirty="0" smtClean="0"/>
              <a:t>Il         mouche sans arrêt.</a:t>
            </a:r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899592" y="3412451"/>
            <a:ext cx="936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 smtClean="0"/>
              <a:t>se</a:t>
            </a:r>
            <a:endParaRPr lang="fr-FR" sz="2000" b="1" dirty="0"/>
          </a:p>
        </p:txBody>
      </p:sp>
    </p:spTree>
    <p:extLst>
      <p:ext uri="{BB962C8B-B14F-4D97-AF65-F5344CB8AC3E}">
        <p14:creationId xmlns:p14="http://schemas.microsoft.com/office/powerpoint/2010/main" val="842709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10" grpId="0" build="p"/>
      <p:bldP spid="11" grpId="0"/>
      <p:bldP spid="12" grpId="0" build="p"/>
      <p:bldP spid="13" grpId="0"/>
      <p:bldP spid="15" grpId="0"/>
      <p:bldP spid="14" grpId="0" build="p"/>
      <p:bldP spid="17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788</TotalTime>
  <Words>149</Words>
  <Application>Microsoft Office PowerPoint</Application>
  <PresentationFormat>Affichage à l'écran (4:3)</PresentationFormat>
  <Paragraphs>28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Orthographe</vt:lpstr>
      <vt:lpstr>Aujourd’hui, nous allons travailler en orthographe.  Nous allons apprendre comment choisir la bonne orthographe entre ce et se.</vt:lpstr>
      <vt:lpstr>Les homophones</vt:lpstr>
      <vt:lpstr>ce et se</vt:lpstr>
      <vt:lpstr>ce et se</vt:lpstr>
      <vt:lpstr>On s’entraîne 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grammaire</dc:title>
  <dc:creator>Utilisateur</dc:creator>
  <cp:lastModifiedBy>Utilisateur</cp:lastModifiedBy>
  <cp:revision>76</cp:revision>
  <dcterms:created xsi:type="dcterms:W3CDTF">2020-05-20T07:22:41Z</dcterms:created>
  <dcterms:modified xsi:type="dcterms:W3CDTF">2021-01-16T15:39:53Z</dcterms:modified>
</cp:coreProperties>
</file>