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8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3300"/>
    <a:srgbClr val="FF3399"/>
    <a:srgbClr val="FF99CC"/>
    <a:srgbClr val="FF61B0"/>
    <a:srgbClr val="009900"/>
    <a:srgbClr val="F20000"/>
    <a:srgbClr val="FFE89F"/>
    <a:srgbClr val="DAA600"/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632848" cy="213508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Les homophones grammaticaux : </a:t>
            </a:r>
          </a:p>
          <a:p>
            <a:r>
              <a:rPr lang="fr-FR" sz="6000" dirty="0" smtClean="0">
                <a:solidFill>
                  <a:schemeClr val="bg1"/>
                </a:solidFill>
              </a:rPr>
              <a:t>ces, ses, c’est et s’est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O17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3399"/>
                </a:solidFill>
                <a:latin typeface="+mn-lt"/>
                <a:ea typeface="Script Ecole 2" panose="02000400000000000000" pitchFamily="2" charset="0"/>
              </a:rPr>
              <a:t>comment choisir la bonne orthographe entre ces, ses, c’est et s’est.</a:t>
            </a:r>
            <a:endParaRPr lang="fr-FR" sz="4800" dirty="0">
              <a:solidFill>
                <a:srgbClr val="FF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Ces, ses, c’est et s’est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73324" y="908720"/>
            <a:ext cx="8288210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ces</a:t>
            </a:r>
            <a:r>
              <a:rPr lang="fr-FR" sz="3200" dirty="0" smtClean="0"/>
              <a:t> est un déterminant démonstratif. </a:t>
            </a:r>
            <a:endParaRPr lang="fr-FR" sz="3200" dirty="0"/>
          </a:p>
        </p:txBody>
      </p:sp>
      <p:sp>
        <p:nvSpPr>
          <p:cNvPr id="8" name="ZoneTexte 7"/>
          <p:cNvSpPr txBox="1"/>
          <p:nvPr/>
        </p:nvSpPr>
        <p:spPr>
          <a:xfrm>
            <a:off x="5101580" y="1484784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Regarde </a:t>
            </a:r>
            <a:r>
              <a:rPr lang="fr-FR" sz="32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ces</a:t>
            </a:r>
            <a:r>
              <a:rPr lang="fr-FR" sz="3200" i="1" dirty="0" smtClean="0"/>
              <a:t> oiseaux.</a:t>
            </a:r>
            <a:endParaRPr lang="fr-FR" sz="20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2069559"/>
            <a:ext cx="8288210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ses</a:t>
            </a:r>
            <a:r>
              <a:rPr lang="fr-FR" sz="3200" dirty="0" smtClean="0"/>
              <a:t> est un déterminant possessif. 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4299570" y="2708920"/>
            <a:ext cx="45954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/>
              <a:t>Elle cherche </a:t>
            </a:r>
            <a:r>
              <a:rPr lang="fr-FR" sz="3200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ses</a:t>
            </a:r>
            <a:r>
              <a:rPr lang="fr-FR" sz="3200" i="1" dirty="0" smtClean="0"/>
              <a:t> lunettes.</a:t>
            </a:r>
            <a:endParaRPr lang="fr-FR" sz="20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27895" y="3429000"/>
            <a:ext cx="828821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96633"/>
                </a:solidFill>
              </a:rPr>
              <a:t>c’</a:t>
            </a:r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est</a:t>
            </a:r>
            <a:r>
              <a:rPr lang="fr-FR" sz="3200" dirty="0" smtClean="0"/>
              <a:t> </a:t>
            </a:r>
            <a:r>
              <a:rPr lang="fr-FR" sz="3200" dirty="0" smtClean="0"/>
              <a:t>est un pronom démonstratif avec le verbe être. </a:t>
            </a:r>
            <a:endParaRPr lang="fr-FR" sz="3200" dirty="0"/>
          </a:p>
        </p:txBody>
      </p:sp>
      <p:sp>
        <p:nvSpPr>
          <p:cNvPr id="15" name="ZoneTexte 14"/>
          <p:cNvSpPr txBox="1"/>
          <p:nvPr/>
        </p:nvSpPr>
        <p:spPr>
          <a:xfrm>
            <a:off x="4211960" y="4077072"/>
            <a:ext cx="459544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>
                <a:solidFill>
                  <a:srgbClr val="996633"/>
                </a:solidFill>
              </a:rPr>
              <a:t>C</a:t>
            </a:r>
            <a:r>
              <a:rPr lang="fr-FR" sz="3200" i="1" dirty="0" smtClean="0"/>
              <a:t>’</a:t>
            </a:r>
            <a:r>
              <a:rPr lang="fr-FR" sz="3200" i="1" dirty="0" smtClean="0">
                <a:solidFill>
                  <a:srgbClr val="FF0000"/>
                </a:solidFill>
              </a:rPr>
              <a:t>est</a:t>
            </a:r>
            <a:r>
              <a:rPr lang="fr-FR" sz="3200" i="1" dirty="0" smtClean="0"/>
              <a:t> incroyable !</a:t>
            </a:r>
            <a:endParaRPr lang="fr-FR" sz="20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467544" y="5085184"/>
            <a:ext cx="828821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996633"/>
                </a:solidFill>
              </a:rPr>
              <a:t>s’</a:t>
            </a:r>
            <a:r>
              <a:rPr lang="fr-FR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est</a:t>
            </a:r>
            <a:r>
              <a:rPr lang="fr-FR" sz="3200" dirty="0" smtClean="0"/>
              <a:t> est un pronom personnel avec le verbe être. </a:t>
            </a:r>
            <a:endParaRPr lang="fr-FR" sz="3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331640" y="5733256"/>
            <a:ext cx="75430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fr-FR" sz="3200" i="1" dirty="0" smtClean="0">
                <a:solidFill>
                  <a:srgbClr val="996633"/>
                </a:solidFill>
              </a:rPr>
              <a:t>Il s</a:t>
            </a:r>
            <a:r>
              <a:rPr lang="fr-FR" sz="3200" i="1" dirty="0" smtClean="0"/>
              <a:t>’</a:t>
            </a:r>
            <a:r>
              <a:rPr lang="fr-FR" sz="3200" i="1" dirty="0" smtClean="0">
                <a:solidFill>
                  <a:srgbClr val="FF0000"/>
                </a:solidFill>
              </a:rPr>
              <a:t>est</a:t>
            </a:r>
            <a:r>
              <a:rPr lang="fr-FR" sz="3200" i="1" dirty="0" smtClean="0"/>
              <a:t> cassé le bras en tombant de vélo.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356792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/>
      <p:bldP spid="9" grpId="0" animBg="1"/>
      <p:bldP spid="10" grpId="0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les reconnaître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980728"/>
            <a:ext cx="84322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1- On commence par remplacer par « c’était » ou « s’était ».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205794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Je crois que                 la bonne réponse.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91389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Le soleil                levé à 8h17.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0208" y="29777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habite dans le plus haut de             immeubles.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486916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doit encore mettre               chaussures.</a:t>
            </a:r>
          </a:p>
        </p:txBody>
      </p:sp>
      <p:sp>
        <p:nvSpPr>
          <p:cNvPr id="3" name="Rectangle avec flèche vers la gauche 2"/>
          <p:cNvSpPr/>
          <p:nvPr/>
        </p:nvSpPr>
        <p:spPr>
          <a:xfrm>
            <a:off x="7236296" y="2057946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avec flèche vers la gauche 11"/>
          <p:cNvSpPr/>
          <p:nvPr/>
        </p:nvSpPr>
        <p:spPr>
          <a:xfrm>
            <a:off x="7236296" y="2994050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avec flèche vers la gauche 12"/>
          <p:cNvSpPr/>
          <p:nvPr/>
        </p:nvSpPr>
        <p:spPr>
          <a:xfrm>
            <a:off x="7236296" y="3861048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avec flèche vers la gauche 13"/>
          <p:cNvSpPr/>
          <p:nvPr/>
        </p:nvSpPr>
        <p:spPr>
          <a:xfrm>
            <a:off x="7236296" y="4794250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impossible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7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3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les reconnaître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836712"/>
            <a:ext cx="8432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2- Quand c’est possible, je mets à la forme négative. « c’est » se transforme en « ce n’est pas », « s’est » se transforme en « ne s’est pas ».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205794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Je crois que                  la bonne réponse.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91389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Le soleil                levé à 8h17.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0208" y="29777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habite dans le plus haut de             immeubles.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486916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doit encore mettre               chaussures.</a:t>
            </a:r>
          </a:p>
        </p:txBody>
      </p:sp>
      <p:sp>
        <p:nvSpPr>
          <p:cNvPr id="3" name="Rectangle avec flèche vers la gauche 2"/>
          <p:cNvSpPr/>
          <p:nvPr/>
        </p:nvSpPr>
        <p:spPr>
          <a:xfrm>
            <a:off x="7236296" y="2057946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avec flèche vers la gauche 11"/>
          <p:cNvSpPr/>
          <p:nvPr/>
        </p:nvSpPr>
        <p:spPr>
          <a:xfrm>
            <a:off x="7236296" y="2994050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avec flèche vers la gauche 12"/>
          <p:cNvSpPr/>
          <p:nvPr/>
        </p:nvSpPr>
        <p:spPr>
          <a:xfrm>
            <a:off x="7236296" y="3861048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avec flèche vers la gauche 13"/>
          <p:cNvSpPr/>
          <p:nvPr/>
        </p:nvSpPr>
        <p:spPr>
          <a:xfrm>
            <a:off x="7236296" y="4794250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impossible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4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3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les reconnaître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836712"/>
            <a:ext cx="8432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2- Quand c’est possible, je mets à la forme négative. « c’est » se transforme en « ce n’est pas », « s’est » se transforme en « ne s’est pas ».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205794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Je crois que                  la bonne réponse.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91389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Le soleil                levé à 8h17.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77827" y="2635379"/>
            <a:ext cx="173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ce n’est pas</a:t>
            </a:r>
            <a:endParaRPr lang="fr-FR" sz="24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337867" y="2057946"/>
            <a:ext cx="173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996633"/>
                </a:solidFill>
              </a:rPr>
              <a:t>c’</a:t>
            </a:r>
            <a:r>
              <a:rPr lang="fr-FR" sz="2800" b="1" i="1" dirty="0" smtClean="0">
                <a:solidFill>
                  <a:srgbClr val="FF0000"/>
                </a:solidFill>
              </a:rPr>
              <a:t>est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473771" y="4551511"/>
            <a:ext cx="1730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ne s’est pas</a:t>
            </a:r>
            <a:endParaRPr lang="fr-FR" sz="2400" i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1763688" y="3933056"/>
            <a:ext cx="173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996633"/>
                </a:solidFill>
              </a:rPr>
              <a:t>s’</a:t>
            </a:r>
            <a:r>
              <a:rPr lang="fr-FR" sz="2800" b="1" i="1" dirty="0" smtClean="0">
                <a:solidFill>
                  <a:srgbClr val="FF0000"/>
                </a:solidFill>
              </a:rPr>
              <a:t>est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3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15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les reconnaître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980728"/>
            <a:ext cx="84322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3- Quand remplacer par « c’était » ou « s’était » est impossible, alors on écrit en un seul mot..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3528" y="205794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Je crois que                 la bonne réponse.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8" y="3913892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Le soleil                levé à 8h17.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0208" y="29777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habite dans le plus haut de             immeubles.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486916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doit encore mettre               chaussures.</a:t>
            </a:r>
          </a:p>
        </p:txBody>
      </p:sp>
      <p:sp>
        <p:nvSpPr>
          <p:cNvPr id="3" name="Rectangle avec flèche vers la gauche 2"/>
          <p:cNvSpPr/>
          <p:nvPr/>
        </p:nvSpPr>
        <p:spPr>
          <a:xfrm>
            <a:off x="7236296" y="2057946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avec flèche vers la gauche 11"/>
          <p:cNvSpPr/>
          <p:nvPr/>
        </p:nvSpPr>
        <p:spPr>
          <a:xfrm>
            <a:off x="7236296" y="2994050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avec flèche vers la gauche 12"/>
          <p:cNvSpPr/>
          <p:nvPr/>
        </p:nvSpPr>
        <p:spPr>
          <a:xfrm>
            <a:off x="7236296" y="3861048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avec flèche vers la gauche 13"/>
          <p:cNvSpPr/>
          <p:nvPr/>
        </p:nvSpPr>
        <p:spPr>
          <a:xfrm>
            <a:off x="7236296" y="4794250"/>
            <a:ext cx="1519458" cy="65097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9527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impossible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337867" y="2057946"/>
            <a:ext cx="173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996633"/>
                </a:solidFill>
              </a:rPr>
              <a:t>c’</a:t>
            </a:r>
            <a:r>
              <a:rPr lang="fr-FR" sz="2800" b="1" i="1" dirty="0" smtClean="0">
                <a:solidFill>
                  <a:srgbClr val="FF0000"/>
                </a:solidFill>
              </a:rPr>
              <a:t>est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63688" y="3933056"/>
            <a:ext cx="173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996633"/>
                </a:solidFill>
              </a:rPr>
              <a:t>s’</a:t>
            </a:r>
            <a:r>
              <a:rPr lang="fr-FR" sz="2800" b="1" i="1" dirty="0" smtClean="0">
                <a:solidFill>
                  <a:srgbClr val="FF0000"/>
                </a:solidFill>
              </a:rPr>
              <a:t>est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3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Comment les reconnaître ?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3528" y="980728"/>
            <a:ext cx="84322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4- Si cela veut dire les siens ou les siennes, j’écris « ses », sinon, j’écris « ces ».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10208" y="297778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habite dans le plus haut de             immeubles.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486916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i="1" dirty="0" smtClean="0"/>
              <a:t>Il doit encore mettre               chaussures.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771800" y="3622923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les immeubles sont à personne</a:t>
            </a:r>
            <a:endParaRPr lang="fr-FR" sz="2400" i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4714131" y="2977788"/>
            <a:ext cx="173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ces</a:t>
            </a:r>
            <a:endParaRPr lang="fr-FR" sz="2400" b="1" i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043608" y="555962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Les chaussures sont à « il », ce sont les siennes.</a:t>
            </a:r>
            <a:endParaRPr lang="fr-FR" sz="24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3634011" y="4869160"/>
            <a:ext cx="173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ses</a:t>
            </a:r>
            <a:endParaRPr lang="fr-FR" sz="2400" b="1" i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On s’entraîne ?</a:t>
            </a:r>
            <a:endParaRPr lang="fr-FR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98358" y="1551103"/>
            <a:ext cx="8424514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Le brouillard             levé en fin de matinée.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393304" y="2176264"/>
            <a:ext cx="77152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nuages sont menaçants.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16342" y="2134597"/>
            <a:ext cx="135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ysClr val="windowText" lastClr="000000"/>
                </a:solidFill>
              </a:rPr>
              <a:t>Ces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98358" y="2807786"/>
            <a:ext cx="7890066" cy="10532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Il a dû se justifier, mais           explications n’étaient pas claires.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530898" y="2708920"/>
            <a:ext cx="112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ysClr val="windowText" lastClr="000000"/>
                </a:solidFill>
              </a:rPr>
              <a:t>ses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771800" y="150943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s’est</a:t>
            </a:r>
            <a:endParaRPr lang="fr-FR" sz="2000" b="1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507164" y="3789040"/>
            <a:ext cx="81692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Dans un mois               son anniversaire.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987824" y="375216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c’est</a:t>
            </a:r>
            <a:endParaRPr lang="fr-FR" sz="2000" b="1" dirty="0"/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1547664" y="4437112"/>
            <a:ext cx="8169292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une mauvaise nouvelle.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516739" y="438691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C’est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842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 build="p"/>
      <p:bldP spid="11" grpId="0"/>
      <p:bldP spid="12" grpId="0" build="p"/>
      <p:bldP spid="13" grpId="0"/>
      <p:bldP spid="15" grpId="0"/>
      <p:bldP spid="14" grpId="0" build="p"/>
      <p:bldP spid="17" grpId="0"/>
      <p:bldP spid="16" grpId="0" build="p"/>
      <p:bldP spid="1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333</Words>
  <Application>Microsoft Office PowerPoint</Application>
  <PresentationFormat>Affichage à l'écran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Orthographe</vt:lpstr>
      <vt:lpstr>Aujourd’hui, nous allons travailler en orthographe.  Nous allons apprendre comment choisir la bonne orthographe entre ces, ses, c’est et s’est.</vt:lpstr>
      <vt:lpstr>Ces, ses, c’est et s’est</vt:lpstr>
      <vt:lpstr>Comment les reconnaître ?</vt:lpstr>
      <vt:lpstr>Comment les reconnaître ?</vt:lpstr>
      <vt:lpstr>Comment les reconnaître ?</vt:lpstr>
      <vt:lpstr>Comment les reconnaître ?</vt:lpstr>
      <vt:lpstr>Comment les reconnaître ?</vt:lpstr>
      <vt:lpstr>On s’entraîne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76</cp:revision>
  <dcterms:created xsi:type="dcterms:W3CDTF">2020-05-20T07:22:41Z</dcterms:created>
  <dcterms:modified xsi:type="dcterms:W3CDTF">2021-01-16T15:25:53Z</dcterms:modified>
</cp:coreProperties>
</file>