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4" r:id="rId4"/>
    <p:sldId id="285" r:id="rId5"/>
    <p:sldId id="286" r:id="rId6"/>
    <p:sldId id="287" r:id="rId7"/>
    <p:sldId id="288" r:id="rId8"/>
    <p:sldId id="289" r:id="rId9"/>
    <p:sldId id="283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3300"/>
    <a:srgbClr val="FF3399"/>
    <a:srgbClr val="FF99CC"/>
    <a:srgbClr val="FF61B0"/>
    <a:srgbClr val="009900"/>
    <a:srgbClr val="F20000"/>
    <a:srgbClr val="FFE89F"/>
    <a:srgbClr val="DAA600"/>
    <a:srgbClr val="FFD4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842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2632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256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45066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44981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476862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20976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693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1553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70910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5281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A3491-DB03-4EA5-A9F0-ADF1BB90FAC6}" type="datetimeFigureOut">
              <a:rPr lang="fr-FR" smtClean="0"/>
              <a:t>16/01/2021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38BBF8-DB69-403F-9A54-A9B4E303707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1936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2118097"/>
          </a:xfrm>
        </p:spPr>
        <p:txBody>
          <a:bodyPr/>
          <a:lstStyle/>
          <a:p>
            <a:r>
              <a:rPr lang="fr-FR" sz="5400" dirty="0" smtClean="0">
                <a:solidFill>
                  <a:srgbClr val="FFFFFF"/>
                </a:solidFill>
                <a:latin typeface="Cursif" panose="020B0603050302020204" pitchFamily="34" charset="0"/>
              </a:rPr>
              <a:t>Orthographe</a:t>
            </a:r>
            <a:endParaRPr lang="fr-FR" dirty="0">
              <a:solidFill>
                <a:srgbClr val="FFFFFF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632848" cy="2135088"/>
          </a:xfrm>
        </p:spPr>
        <p:txBody>
          <a:bodyPr>
            <a:noAutofit/>
          </a:bodyPr>
          <a:lstStyle/>
          <a:p>
            <a:r>
              <a:rPr lang="fr-FR" sz="4000" dirty="0" smtClean="0">
                <a:solidFill>
                  <a:schemeClr val="bg1"/>
                </a:solidFill>
              </a:rPr>
              <a:t>Les homophones grammaticaux : </a:t>
            </a:r>
          </a:p>
          <a:p>
            <a:r>
              <a:rPr lang="fr-FR" sz="6000" dirty="0" smtClean="0">
                <a:solidFill>
                  <a:schemeClr val="bg1"/>
                </a:solidFill>
              </a:rPr>
              <a:t>ces, ses, c’est et s’est</a:t>
            </a: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5" name="Ellipse 4"/>
          <p:cNvSpPr/>
          <p:nvPr/>
        </p:nvSpPr>
        <p:spPr>
          <a:xfrm>
            <a:off x="683568" y="764704"/>
            <a:ext cx="1152128" cy="1152128"/>
          </a:xfrm>
          <a:prstGeom prst="ellipse">
            <a:avLst/>
          </a:prstGeom>
          <a:solidFill>
            <a:srgbClr val="FF99CC"/>
          </a:solidFill>
          <a:ln>
            <a:solidFill>
              <a:srgbClr val="FF99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 smtClean="0">
                <a:solidFill>
                  <a:schemeClr val="tx1"/>
                </a:solidFill>
              </a:rPr>
              <a:t>O17</a:t>
            </a:r>
            <a:endParaRPr lang="fr-FR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8274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44385" b="68923" l="30200" r="50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7105" t="41474" r="44797" b="29263"/>
          <a:stretch/>
        </p:blipFill>
        <p:spPr>
          <a:xfrm rot="19183318">
            <a:off x="6810610" y="5190555"/>
            <a:ext cx="1112809" cy="1506628"/>
          </a:xfrm>
          <a:prstGeom prst="rect">
            <a:avLst/>
          </a:prstGeom>
        </p:spPr>
      </p:pic>
      <p:sp>
        <p:nvSpPr>
          <p:cNvPr id="4" name="Titre 3"/>
          <p:cNvSpPr>
            <a:spLocks noGrp="1"/>
          </p:cNvSpPr>
          <p:nvPr>
            <p:ph type="ctrTitle"/>
          </p:nvPr>
        </p:nvSpPr>
        <p:spPr>
          <a:xfrm>
            <a:off x="539552" y="1149802"/>
            <a:ext cx="7988424" cy="4824536"/>
          </a:xfrm>
        </p:spPr>
        <p:txBody>
          <a:bodyPr>
            <a:noAutofit/>
          </a:bodyPr>
          <a:lstStyle/>
          <a:p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Aujourd’hui, nous allons travailler en </a:t>
            </a:r>
            <a:r>
              <a:rPr lang="fr-FR" sz="4000" b="1" dirty="0" smtClean="0">
                <a:solidFill>
                  <a:srgbClr val="FF99CC"/>
                </a:solidFill>
                <a:latin typeface="+mn-lt"/>
                <a:ea typeface="Script Ecole 2" panose="02000400000000000000" pitchFamily="2" charset="0"/>
              </a:rPr>
              <a:t>orthographe</a:t>
            </a: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. </a:t>
            </a:r>
            <a:b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</a:br>
            <a:r>
              <a:rPr lang="fr-FR" sz="4000" b="1" dirty="0" smtClean="0">
                <a:solidFill>
                  <a:schemeClr val="bg1"/>
                </a:solidFill>
                <a:latin typeface="+mn-lt"/>
                <a:ea typeface="Script Ecole 2" panose="02000400000000000000" pitchFamily="2" charset="0"/>
              </a:rPr>
              <a:t>Nous allons apprendre </a:t>
            </a:r>
            <a:r>
              <a:rPr lang="fr-FR" sz="4000" b="1" dirty="0" smtClean="0">
                <a:solidFill>
                  <a:srgbClr val="FF3399"/>
                </a:solidFill>
                <a:latin typeface="+mn-lt"/>
                <a:ea typeface="Script Ecole 2" panose="02000400000000000000" pitchFamily="2" charset="0"/>
              </a:rPr>
              <a:t>comment choisir la bonne orthographe entre ces, ses, c’est et s’est.</a:t>
            </a:r>
            <a:endParaRPr lang="fr-FR" sz="4800" dirty="0">
              <a:solidFill>
                <a:srgbClr val="FF33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20026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Ces, ses, c’est et s’est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473324" y="908720"/>
            <a:ext cx="8288210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ces</a:t>
            </a:r>
            <a:r>
              <a:rPr lang="fr-FR" sz="3200" dirty="0" smtClean="0"/>
              <a:t> est un déterminant démonstratif. </a:t>
            </a:r>
            <a:endParaRPr lang="fr-FR" sz="3200" dirty="0"/>
          </a:p>
        </p:txBody>
      </p:sp>
      <p:sp>
        <p:nvSpPr>
          <p:cNvPr id="8" name="ZoneTexte 7"/>
          <p:cNvSpPr txBox="1"/>
          <p:nvPr/>
        </p:nvSpPr>
        <p:spPr>
          <a:xfrm>
            <a:off x="5101580" y="1484784"/>
            <a:ext cx="37444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Regarde </a:t>
            </a:r>
            <a:r>
              <a:rPr lang="fr-FR" sz="3200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ces</a:t>
            </a:r>
            <a:r>
              <a:rPr lang="fr-FR" sz="3200" i="1" dirty="0" smtClean="0"/>
              <a:t> oiseaux.</a:t>
            </a:r>
            <a:endParaRPr lang="fr-FR" sz="2000" i="1" dirty="0"/>
          </a:p>
        </p:txBody>
      </p:sp>
      <p:sp>
        <p:nvSpPr>
          <p:cNvPr id="9" name="ZoneTexte 8"/>
          <p:cNvSpPr txBox="1"/>
          <p:nvPr/>
        </p:nvSpPr>
        <p:spPr>
          <a:xfrm>
            <a:off x="467544" y="2069559"/>
            <a:ext cx="8288210" cy="76944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4400" b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ses</a:t>
            </a:r>
            <a:r>
              <a:rPr lang="fr-FR" sz="3200" dirty="0" smtClean="0"/>
              <a:t> est un déterminant possessif. </a:t>
            </a:r>
            <a:endParaRPr lang="fr-FR" sz="3200" dirty="0"/>
          </a:p>
        </p:txBody>
      </p:sp>
      <p:sp>
        <p:nvSpPr>
          <p:cNvPr id="10" name="ZoneTexte 9"/>
          <p:cNvSpPr txBox="1"/>
          <p:nvPr/>
        </p:nvSpPr>
        <p:spPr>
          <a:xfrm>
            <a:off x="4299570" y="2708920"/>
            <a:ext cx="4595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/>
              <a:t>Elle cherche </a:t>
            </a:r>
            <a:r>
              <a:rPr lang="fr-FR" sz="3200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ses</a:t>
            </a:r>
            <a:r>
              <a:rPr lang="fr-FR" sz="3200" i="1" dirty="0" smtClean="0"/>
              <a:t> lunettes.</a:t>
            </a:r>
            <a:endParaRPr lang="fr-FR" sz="2000" i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427895" y="3429000"/>
            <a:ext cx="8288210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996633"/>
                </a:solidFill>
              </a:rPr>
              <a:t>c’</a:t>
            </a:r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est</a:t>
            </a:r>
            <a:r>
              <a:rPr lang="fr-FR" sz="3200" dirty="0" smtClean="0"/>
              <a:t> </a:t>
            </a:r>
            <a:r>
              <a:rPr lang="fr-FR" sz="3200" dirty="0" smtClean="0"/>
              <a:t>est un pronom démonstratif avec le verbe être. </a:t>
            </a:r>
            <a:endParaRPr lang="fr-FR" sz="3200" dirty="0"/>
          </a:p>
        </p:txBody>
      </p:sp>
      <p:sp>
        <p:nvSpPr>
          <p:cNvPr id="15" name="ZoneTexte 14"/>
          <p:cNvSpPr txBox="1"/>
          <p:nvPr/>
        </p:nvSpPr>
        <p:spPr>
          <a:xfrm>
            <a:off x="4211960" y="4077072"/>
            <a:ext cx="4595442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>
                <a:solidFill>
                  <a:srgbClr val="996633"/>
                </a:solidFill>
              </a:rPr>
              <a:t>C</a:t>
            </a:r>
            <a:r>
              <a:rPr lang="fr-FR" sz="3200" i="1" dirty="0" smtClean="0"/>
              <a:t>’</a:t>
            </a:r>
            <a:r>
              <a:rPr lang="fr-FR" sz="3200" i="1" dirty="0" smtClean="0">
                <a:solidFill>
                  <a:srgbClr val="FF0000"/>
                </a:solidFill>
              </a:rPr>
              <a:t>est</a:t>
            </a:r>
            <a:r>
              <a:rPr lang="fr-FR" sz="3200" i="1" dirty="0" smtClean="0"/>
              <a:t> incroyable !</a:t>
            </a:r>
            <a:endParaRPr lang="fr-FR" sz="2000" i="1" dirty="0"/>
          </a:p>
        </p:txBody>
      </p:sp>
      <p:sp>
        <p:nvSpPr>
          <p:cNvPr id="16" name="ZoneTexte 15"/>
          <p:cNvSpPr txBox="1"/>
          <p:nvPr/>
        </p:nvSpPr>
        <p:spPr>
          <a:xfrm>
            <a:off x="467544" y="5085184"/>
            <a:ext cx="8288210" cy="120032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pPr algn="just"/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996633"/>
                </a:solidFill>
              </a:rPr>
              <a:t>s’</a:t>
            </a:r>
            <a:r>
              <a:rPr lang="fr-FR" sz="4000" b="1" dirty="0" smtClean="0">
                <a:ln>
                  <a:solidFill>
                    <a:sysClr val="windowText" lastClr="000000"/>
                  </a:solidFill>
                </a:ln>
                <a:solidFill>
                  <a:srgbClr val="FF0000"/>
                </a:solidFill>
              </a:rPr>
              <a:t>est</a:t>
            </a:r>
            <a:r>
              <a:rPr lang="fr-FR" sz="3200" dirty="0" smtClean="0"/>
              <a:t> est un pronom personnel avec le verbe être. </a:t>
            </a:r>
            <a:endParaRPr lang="fr-FR" sz="3200" dirty="0"/>
          </a:p>
        </p:txBody>
      </p:sp>
      <p:sp>
        <p:nvSpPr>
          <p:cNvPr id="17" name="ZoneTexte 16"/>
          <p:cNvSpPr txBox="1"/>
          <p:nvPr/>
        </p:nvSpPr>
        <p:spPr>
          <a:xfrm>
            <a:off x="1331640" y="5733256"/>
            <a:ext cx="7543031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fr-FR" sz="3200" i="1" dirty="0" smtClean="0">
                <a:solidFill>
                  <a:srgbClr val="996633"/>
                </a:solidFill>
              </a:rPr>
              <a:t>Il s</a:t>
            </a:r>
            <a:r>
              <a:rPr lang="fr-FR" sz="3200" i="1" dirty="0" smtClean="0"/>
              <a:t>’</a:t>
            </a:r>
            <a:r>
              <a:rPr lang="fr-FR" sz="3200" i="1" dirty="0" smtClean="0">
                <a:solidFill>
                  <a:srgbClr val="FF0000"/>
                </a:solidFill>
              </a:rPr>
              <a:t>est</a:t>
            </a:r>
            <a:r>
              <a:rPr lang="fr-FR" sz="3200" i="1" dirty="0" smtClean="0"/>
              <a:t> cassé le bras en tombant de vélo.</a:t>
            </a:r>
            <a:endParaRPr lang="fr-FR" sz="2000" i="1" dirty="0"/>
          </a:p>
        </p:txBody>
      </p:sp>
    </p:spTree>
    <p:extLst>
      <p:ext uri="{BB962C8B-B14F-4D97-AF65-F5344CB8AC3E}">
        <p14:creationId xmlns:p14="http://schemas.microsoft.com/office/powerpoint/2010/main" val="35679286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8" grpId="0"/>
      <p:bldP spid="9" grpId="0" animBg="1"/>
      <p:bldP spid="10" grpId="0"/>
      <p:bldP spid="14" grpId="0" animBg="1"/>
      <p:bldP spid="15" grpId="0" animBg="1"/>
      <p:bldP spid="16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Comment les reconnaître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3528" y="980728"/>
            <a:ext cx="84322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1- On commence par remplacer par « c’était » ou « s’était ».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3528" y="205794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Je crois que                 la bonne réponse.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91389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Le soleil                levé à 8h17.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10208" y="297778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Il habite dans le plus haut de             immeubles.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23528" y="486916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Il doit encore mettre               chaussures.</a:t>
            </a:r>
          </a:p>
        </p:txBody>
      </p:sp>
      <p:sp>
        <p:nvSpPr>
          <p:cNvPr id="3" name="Rectangle avec flèche vers la gauche 2"/>
          <p:cNvSpPr/>
          <p:nvPr/>
        </p:nvSpPr>
        <p:spPr>
          <a:xfrm>
            <a:off x="7236296" y="2057946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possible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avec flèche vers la gauche 11"/>
          <p:cNvSpPr/>
          <p:nvPr/>
        </p:nvSpPr>
        <p:spPr>
          <a:xfrm>
            <a:off x="7236296" y="2994050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impossible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avec flèche vers la gauche 12"/>
          <p:cNvSpPr/>
          <p:nvPr/>
        </p:nvSpPr>
        <p:spPr>
          <a:xfrm>
            <a:off x="7236296" y="3861048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possible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avec flèche vers la gauche 13"/>
          <p:cNvSpPr/>
          <p:nvPr/>
        </p:nvSpPr>
        <p:spPr>
          <a:xfrm>
            <a:off x="7236296" y="4794250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impossible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774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  <p:bldP spid="11" grpId="0"/>
      <p:bldP spid="3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Comment les reconnaître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3528" y="836712"/>
            <a:ext cx="8432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2- Quand c’est possible, je mets à la forme négative. « c’est » se transforme en « ce n’est pas », « s’est » se transforme en « ne s’est pas ».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3528" y="205794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Je crois que                  la bonne réponse.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91389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Le soleil                levé à 8h17.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10208" y="297778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Il habite dans le plus haut de             immeubles.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23528" y="486916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Il doit encore mettre               chaussures.</a:t>
            </a:r>
          </a:p>
        </p:txBody>
      </p:sp>
      <p:sp>
        <p:nvSpPr>
          <p:cNvPr id="3" name="Rectangle avec flèche vers la gauche 2"/>
          <p:cNvSpPr/>
          <p:nvPr/>
        </p:nvSpPr>
        <p:spPr>
          <a:xfrm>
            <a:off x="7236296" y="2057946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possible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avec flèche vers la gauche 11"/>
          <p:cNvSpPr/>
          <p:nvPr/>
        </p:nvSpPr>
        <p:spPr>
          <a:xfrm>
            <a:off x="7236296" y="2994050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impossible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avec flèche vers la gauche 12"/>
          <p:cNvSpPr/>
          <p:nvPr/>
        </p:nvSpPr>
        <p:spPr>
          <a:xfrm>
            <a:off x="7236296" y="3861048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possible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avec flèche vers la gauche 13"/>
          <p:cNvSpPr/>
          <p:nvPr/>
        </p:nvSpPr>
        <p:spPr>
          <a:xfrm>
            <a:off x="7236296" y="4794250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impossible</a:t>
            </a:r>
            <a:endParaRPr lang="fr-FR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2046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1" grpId="0"/>
      <p:bldP spid="3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Comment les reconnaître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3528" y="836712"/>
            <a:ext cx="84322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400" dirty="0" smtClean="0"/>
              <a:t>2- Quand c’est possible, je mets à la forme négative. « c’est » se transforme en « ce n’est pas », « s’est » se transforme en « ne s’est pas ».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3528" y="205794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Je crois que                  la bonne réponse.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91389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Le soleil                levé à 8h17.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1977827" y="2635379"/>
            <a:ext cx="173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ce n’est pas</a:t>
            </a:r>
            <a:endParaRPr lang="fr-FR" sz="2400" i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2337867" y="2057946"/>
            <a:ext cx="1730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996633"/>
                </a:solidFill>
              </a:rPr>
              <a:t>c’</a:t>
            </a:r>
            <a:r>
              <a:rPr lang="fr-FR" sz="2800" b="1" i="1" dirty="0" smtClean="0">
                <a:solidFill>
                  <a:srgbClr val="FF0000"/>
                </a:solidFill>
              </a:rPr>
              <a:t>est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1473771" y="4551511"/>
            <a:ext cx="17300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ne s’est pas</a:t>
            </a:r>
            <a:endParaRPr lang="fr-FR" sz="2400" i="1" dirty="0"/>
          </a:p>
        </p:txBody>
      </p:sp>
      <p:sp>
        <p:nvSpPr>
          <p:cNvPr id="19" name="ZoneTexte 18"/>
          <p:cNvSpPr txBox="1"/>
          <p:nvPr/>
        </p:nvSpPr>
        <p:spPr>
          <a:xfrm>
            <a:off x="1763688" y="3933056"/>
            <a:ext cx="1730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996633"/>
                </a:solidFill>
              </a:rPr>
              <a:t>s’</a:t>
            </a:r>
            <a:r>
              <a:rPr lang="fr-FR" sz="2800" b="1" i="1" dirty="0" smtClean="0">
                <a:solidFill>
                  <a:srgbClr val="FF0000"/>
                </a:solidFill>
              </a:rPr>
              <a:t>est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9233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4" grpId="0"/>
      <p:bldP spid="15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Comment les reconnaître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3528" y="980728"/>
            <a:ext cx="84322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3- Quand remplacer par « c’était » ou « s’était » est impossible, alors on écrit en un seul mot..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3528" y="2057946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Je crois que                 la bonne réponse.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323528" y="3913892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Le soleil                levé à 8h17.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10208" y="297778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Il habite dans le plus haut de             immeubles.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23528" y="486916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Il doit encore mettre               chaussures.</a:t>
            </a:r>
          </a:p>
        </p:txBody>
      </p:sp>
      <p:sp>
        <p:nvSpPr>
          <p:cNvPr id="3" name="Rectangle avec flèche vers la gauche 2"/>
          <p:cNvSpPr/>
          <p:nvPr/>
        </p:nvSpPr>
        <p:spPr>
          <a:xfrm>
            <a:off x="7236296" y="2057946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possible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2" name="Rectangle avec flèche vers la gauche 11"/>
          <p:cNvSpPr/>
          <p:nvPr/>
        </p:nvSpPr>
        <p:spPr>
          <a:xfrm>
            <a:off x="7236296" y="2994050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impossible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3" name="Rectangle avec flèche vers la gauche 12"/>
          <p:cNvSpPr/>
          <p:nvPr/>
        </p:nvSpPr>
        <p:spPr>
          <a:xfrm>
            <a:off x="7236296" y="3861048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possible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4" name="Rectangle avec flèche vers la gauche 13"/>
          <p:cNvSpPr/>
          <p:nvPr/>
        </p:nvSpPr>
        <p:spPr>
          <a:xfrm>
            <a:off x="7236296" y="4794250"/>
            <a:ext cx="1519458" cy="650974"/>
          </a:xfrm>
          <a:prstGeom prst="leftArrowCallout">
            <a:avLst>
              <a:gd name="adj1" fmla="val 25000"/>
              <a:gd name="adj2" fmla="val 25000"/>
              <a:gd name="adj3" fmla="val 25000"/>
              <a:gd name="adj4" fmla="val 79527"/>
            </a:avLst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olidFill>
                  <a:schemeClr val="tx1"/>
                </a:solidFill>
              </a:rPr>
              <a:t>impossible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337867" y="2057946"/>
            <a:ext cx="1730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996633"/>
                </a:solidFill>
              </a:rPr>
              <a:t>c’</a:t>
            </a:r>
            <a:r>
              <a:rPr lang="fr-FR" sz="2800" b="1" i="1" dirty="0" smtClean="0">
                <a:solidFill>
                  <a:srgbClr val="FF0000"/>
                </a:solidFill>
              </a:rPr>
              <a:t>est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1763688" y="3933056"/>
            <a:ext cx="1730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solidFill>
                  <a:srgbClr val="996633"/>
                </a:solidFill>
              </a:rPr>
              <a:t>s’</a:t>
            </a:r>
            <a:r>
              <a:rPr lang="fr-FR" sz="2800" b="1" i="1" dirty="0" smtClean="0">
                <a:solidFill>
                  <a:srgbClr val="FF0000"/>
                </a:solidFill>
              </a:rPr>
              <a:t>est</a:t>
            </a:r>
            <a:endParaRPr lang="fr-FR" sz="2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590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53" presetClass="exit" presetSubtype="3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3" grpId="0" animBg="1"/>
      <p:bldP spid="12" grpId="0" animBg="1"/>
      <p:bldP spid="13" grpId="0" animBg="1"/>
      <p:bldP spid="14" grpId="0" animBg="1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931224" cy="562074"/>
          </a:xfrm>
        </p:spPr>
        <p:txBody>
          <a:bodyPr>
            <a:normAutofit fontScale="90000"/>
          </a:bodyPr>
          <a:lstStyle/>
          <a:p>
            <a:r>
              <a:rPr lang="fr-FR" b="1" dirty="0" smtClean="0">
                <a:solidFill>
                  <a:srgbClr val="FF0000"/>
                </a:solidFill>
              </a:rPr>
              <a:t>Comment les reconnaître ?</a:t>
            </a:r>
            <a:endParaRPr lang="fr-FR" b="1" dirty="0">
              <a:solidFill>
                <a:srgbClr val="FF0000"/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323528" y="980728"/>
            <a:ext cx="84322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3200" dirty="0" smtClean="0"/>
              <a:t>4- Si cela veut dire les siens ou les siennes, j’écris « ses », sinon, j’écris « ces ».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10208" y="297778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Il habite dans le plus haut de             immeubles.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323528" y="486916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2800" i="1" dirty="0" smtClean="0"/>
              <a:t>Il doit encore mettre               chaussures.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2771800" y="3622923"/>
            <a:ext cx="48965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les immeubles sont à personne</a:t>
            </a:r>
            <a:endParaRPr lang="fr-FR" sz="2400" i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4714131" y="2977788"/>
            <a:ext cx="1730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ces</a:t>
            </a:r>
            <a:endParaRPr lang="fr-FR" sz="2400" b="1" i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1043608" y="5559623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i="1" dirty="0" smtClean="0"/>
              <a:t>Les chaussures sont à « il », ce sont les siennes.</a:t>
            </a:r>
            <a:endParaRPr lang="fr-FR" sz="2400" i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3634011" y="4869160"/>
            <a:ext cx="17300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i="1" dirty="0" smtClean="0">
                <a:ln>
                  <a:solidFill>
                    <a:sysClr val="windowText" lastClr="000000"/>
                  </a:solidFill>
                </a:ln>
                <a:solidFill>
                  <a:srgbClr val="FFFF00"/>
                </a:solidFill>
              </a:rPr>
              <a:t>ses</a:t>
            </a:r>
            <a:endParaRPr lang="fr-FR" sz="2400" b="1" i="1" dirty="0">
              <a:ln>
                <a:solidFill>
                  <a:sysClr val="windowText" lastClr="000000"/>
                </a:solidFill>
              </a:ln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232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On s’entraîne ?</a:t>
            </a: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98358" y="1551103"/>
            <a:ext cx="8424514" cy="6046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Le brouillard             levé en fin de matinée.</a:t>
            </a:r>
            <a:r>
              <a:rPr lang="fr-FR" dirty="0" smtClean="0"/>
              <a:t> </a:t>
            </a:r>
            <a:endParaRPr lang="fr-FR" dirty="0"/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1393304" y="2176264"/>
            <a:ext cx="7715200" cy="6046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nuages sont menaçants.</a:t>
            </a:r>
            <a:endParaRPr lang="fr-FR" dirty="0"/>
          </a:p>
        </p:txBody>
      </p:sp>
      <p:sp>
        <p:nvSpPr>
          <p:cNvPr id="11" name="ZoneTexte 10"/>
          <p:cNvSpPr txBox="1"/>
          <p:nvPr/>
        </p:nvSpPr>
        <p:spPr>
          <a:xfrm>
            <a:off x="516342" y="2134597"/>
            <a:ext cx="13506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ysClr val="windowText" lastClr="000000"/>
                </a:solidFill>
              </a:rPr>
              <a:t>Ces</a:t>
            </a:r>
            <a:r>
              <a:rPr lang="fr-FR" sz="3600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endParaRPr lang="fr-FR" sz="2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Espace réservé du contenu 2"/>
          <p:cNvSpPr txBox="1">
            <a:spLocks/>
          </p:cNvSpPr>
          <p:nvPr/>
        </p:nvSpPr>
        <p:spPr>
          <a:xfrm>
            <a:off x="498358" y="2807786"/>
            <a:ext cx="7890066" cy="10532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Il a dû se justifier, mais           explications n’étaient pas claires.</a:t>
            </a:r>
            <a:endParaRPr lang="fr-FR" dirty="0"/>
          </a:p>
        </p:txBody>
      </p:sp>
      <p:sp>
        <p:nvSpPr>
          <p:cNvPr id="13" name="ZoneTexte 12"/>
          <p:cNvSpPr txBox="1"/>
          <p:nvPr/>
        </p:nvSpPr>
        <p:spPr>
          <a:xfrm>
            <a:off x="4530898" y="2708920"/>
            <a:ext cx="1121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>
                <a:solidFill>
                  <a:sysClr val="windowText" lastClr="000000"/>
                </a:solidFill>
              </a:rPr>
              <a:t>ses</a:t>
            </a:r>
            <a:r>
              <a:rPr lang="fr-FR" sz="3600" dirty="0" smtClean="0">
                <a:solidFill>
                  <a:srgbClr val="FF0000"/>
                </a:solidFill>
              </a:rPr>
              <a:t> 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2771800" y="1509436"/>
            <a:ext cx="10801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s’est</a:t>
            </a:r>
            <a:endParaRPr lang="fr-FR" sz="2000" b="1" dirty="0"/>
          </a:p>
        </p:txBody>
      </p:sp>
      <p:sp>
        <p:nvSpPr>
          <p:cNvPr id="14" name="Espace réservé du contenu 2"/>
          <p:cNvSpPr txBox="1">
            <a:spLocks/>
          </p:cNvSpPr>
          <p:nvPr/>
        </p:nvSpPr>
        <p:spPr>
          <a:xfrm>
            <a:off x="507164" y="3789040"/>
            <a:ext cx="816929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Dans un mois               son anniversaire.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2987824" y="3752165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c’est</a:t>
            </a:r>
            <a:endParaRPr lang="fr-FR" sz="2000" b="1" dirty="0"/>
          </a:p>
        </p:txBody>
      </p:sp>
      <p:sp>
        <p:nvSpPr>
          <p:cNvPr id="16" name="Espace réservé du contenu 2"/>
          <p:cNvSpPr txBox="1">
            <a:spLocks/>
          </p:cNvSpPr>
          <p:nvPr/>
        </p:nvSpPr>
        <p:spPr>
          <a:xfrm>
            <a:off x="1547664" y="4437112"/>
            <a:ext cx="8169292" cy="720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 panose="020B0604020202020204" pitchFamily="34" charset="0"/>
              <a:buNone/>
            </a:pPr>
            <a:r>
              <a:rPr lang="fr-FR" dirty="0" smtClean="0"/>
              <a:t>une mauvaise nouvelle.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16739" y="4386917"/>
            <a:ext cx="11521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3600" b="1" dirty="0" smtClean="0"/>
              <a:t>C’est</a:t>
            </a: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842709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  <p:bldP spid="10" grpId="0" build="p"/>
      <p:bldP spid="11" grpId="0"/>
      <p:bldP spid="12" grpId="0" build="p"/>
      <p:bldP spid="13" grpId="0"/>
      <p:bldP spid="15" grpId="0"/>
      <p:bldP spid="14" grpId="0" build="p"/>
      <p:bldP spid="17" grpId="0"/>
      <p:bldP spid="16" grpId="0" build="p"/>
      <p:bldP spid="18" grpId="0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828</TotalTime>
  <Words>333</Words>
  <Application>Microsoft Office PowerPoint</Application>
  <PresentationFormat>Affichage à l'écran (4:3)</PresentationFormat>
  <Paragraphs>73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Thème Office</vt:lpstr>
      <vt:lpstr>Orthographe</vt:lpstr>
      <vt:lpstr>Aujourd’hui, nous allons travailler en orthographe.  Nous allons apprendre comment choisir la bonne orthographe entre ces, ses, c’est et s’est.</vt:lpstr>
      <vt:lpstr>Ces, ses, c’est et s’est</vt:lpstr>
      <vt:lpstr>Comment les reconnaître ?</vt:lpstr>
      <vt:lpstr>Comment les reconnaître ?</vt:lpstr>
      <vt:lpstr>Comment les reconnaître ?</vt:lpstr>
      <vt:lpstr>Comment les reconnaître ?</vt:lpstr>
      <vt:lpstr>Comment les reconnaître ?</vt:lpstr>
      <vt:lpstr>On s’entraîne 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grammaire</dc:title>
  <dc:creator>Utilisateur</dc:creator>
  <cp:lastModifiedBy>Utilisateur</cp:lastModifiedBy>
  <cp:revision>76</cp:revision>
  <dcterms:created xsi:type="dcterms:W3CDTF">2020-05-20T07:22:41Z</dcterms:created>
  <dcterms:modified xsi:type="dcterms:W3CDTF">2021-01-16T15:25:53Z</dcterms:modified>
</cp:coreProperties>
</file>