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0" r:id="rId5"/>
    <p:sldId id="284" r:id="rId6"/>
    <p:sldId id="283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3300"/>
    <a:srgbClr val="FF3399"/>
    <a:srgbClr val="FF99CC"/>
    <a:srgbClr val="FF61B0"/>
    <a:srgbClr val="009900"/>
    <a:srgbClr val="F20000"/>
    <a:srgbClr val="FFE89F"/>
    <a:srgbClr val="DAA600"/>
    <a:srgbClr val="FFD4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Orthographe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632848" cy="2135088"/>
          </a:xfrm>
        </p:spPr>
        <p:txBody>
          <a:bodyPr>
            <a:noAutofit/>
          </a:bodyPr>
          <a:lstStyle/>
          <a:p>
            <a:r>
              <a:rPr lang="fr-FR" sz="4000" dirty="0" smtClean="0">
                <a:solidFill>
                  <a:schemeClr val="bg1"/>
                </a:solidFill>
              </a:rPr>
              <a:t>Les homophones grammaticaux : </a:t>
            </a:r>
          </a:p>
          <a:p>
            <a:r>
              <a:rPr lang="fr-FR" sz="6000" dirty="0" smtClean="0">
                <a:solidFill>
                  <a:schemeClr val="bg1"/>
                </a:solidFill>
              </a:rPr>
              <a:t>ou et où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O15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Aujourd’hui, nous allons travailler en </a:t>
            </a:r>
            <a:r>
              <a:rPr lang="fr-FR" sz="4000" b="1" dirty="0" smtClean="0">
                <a:solidFill>
                  <a:srgbClr val="FF99CC"/>
                </a:solidFill>
                <a:latin typeface="+mn-lt"/>
                <a:ea typeface="Script Ecole 2" panose="02000400000000000000" pitchFamily="2" charset="0"/>
              </a:rPr>
              <a:t>orthographe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 </a:t>
            </a:r>
            <a:b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</a:b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Nous allons apprendre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comment choisir la bonne orthographe </a:t>
            </a:r>
            <a:r>
              <a:rPr lang="fr-FR" sz="4000" b="1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entre </a:t>
            </a:r>
            <a:r>
              <a:rPr lang="fr-FR" sz="4000" b="1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ou et où.</a:t>
            </a:r>
            <a:endParaRPr lang="fr-FR" sz="4800" dirty="0">
              <a:solidFill>
                <a:srgbClr val="FF33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Les homophones</a:t>
            </a:r>
            <a:endParaRPr lang="fr-FR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604270" y="980727"/>
            <a:ext cx="8288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</a:t>
            </a:r>
            <a:r>
              <a:rPr lang="fr-FR" sz="3200" b="1" dirty="0" smtClean="0">
                <a:solidFill>
                  <a:srgbClr val="FF3399"/>
                </a:solidFill>
              </a:rPr>
              <a:t>homophones </a:t>
            </a:r>
            <a:r>
              <a:rPr lang="fr-FR" sz="3200" dirty="0" smtClean="0"/>
              <a:t>sont des mots </a:t>
            </a:r>
            <a:r>
              <a:rPr lang="fr-FR" sz="3200" dirty="0" smtClean="0">
                <a:solidFill>
                  <a:srgbClr val="FF3399"/>
                </a:solidFill>
              </a:rPr>
              <a:t>qui se prononcent de la même façon mais qui ont une orthographe différente.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8704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ou et où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73324" y="908720"/>
            <a:ext cx="82882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400" b="1" dirty="0" smtClean="0"/>
              <a:t>ou</a:t>
            </a:r>
            <a:r>
              <a:rPr lang="fr-FR" sz="3200" dirty="0" smtClean="0"/>
              <a:t> est une conjonction de coordination. 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400125" y="2420888"/>
            <a:ext cx="8288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Il peut être remplacé par « </a:t>
            </a:r>
            <a:r>
              <a:rPr lang="fr-FR" sz="3200" dirty="0" smtClean="0">
                <a:solidFill>
                  <a:srgbClr val="FF0000"/>
                </a:solidFill>
              </a:rPr>
              <a:t>ou bien »</a:t>
            </a:r>
            <a:r>
              <a:rPr lang="fr-FR" sz="3200" dirty="0" smtClean="0"/>
              <a:t>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88246" y="3865984"/>
            <a:ext cx="82882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i="1" dirty="0" smtClean="0"/>
              <a:t>Exemple</a:t>
            </a:r>
            <a:r>
              <a:rPr lang="fr-FR" sz="3200" dirty="0" smtClean="0"/>
              <a:t> : </a:t>
            </a:r>
          </a:p>
          <a:p>
            <a:pPr algn="just"/>
            <a:r>
              <a:rPr lang="fr-FR" sz="3200" i="1" dirty="0" smtClean="0"/>
              <a:t>Voulez-vous du thé </a:t>
            </a:r>
            <a:r>
              <a:rPr lang="fr-FR" sz="3200" b="1" i="1" dirty="0" smtClean="0"/>
              <a:t>ou</a:t>
            </a:r>
            <a:r>
              <a:rPr lang="fr-FR" sz="3200" i="1" dirty="0" smtClean="0"/>
              <a:t> du café ?</a:t>
            </a:r>
          </a:p>
          <a:p>
            <a:pPr algn="just"/>
            <a:r>
              <a:rPr lang="fr-FR" sz="3200" i="1" dirty="0"/>
              <a:t>Voulez-vous du thé </a:t>
            </a:r>
            <a:r>
              <a:rPr lang="fr-FR" sz="3200" b="1" i="1" dirty="0" smtClean="0"/>
              <a:t>ou bien</a:t>
            </a:r>
            <a:r>
              <a:rPr lang="fr-FR" sz="3200" i="1" dirty="0" smtClean="0"/>
              <a:t> </a:t>
            </a:r>
            <a:r>
              <a:rPr lang="fr-FR" sz="3200" i="1" dirty="0"/>
              <a:t>du café ?</a:t>
            </a:r>
          </a:p>
          <a:p>
            <a:pPr algn="just"/>
            <a:endParaRPr lang="fr-FR" sz="3200" i="1" dirty="0"/>
          </a:p>
        </p:txBody>
      </p:sp>
    </p:spTree>
    <p:extLst>
      <p:ext uri="{BB962C8B-B14F-4D97-AF65-F5344CB8AC3E}">
        <p14:creationId xmlns:p14="http://schemas.microsoft.com/office/powerpoint/2010/main" val="254526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ou et où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73324" y="908720"/>
            <a:ext cx="82882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400" b="1" dirty="0" smtClean="0">
                <a:solidFill>
                  <a:schemeClr val="accent6">
                    <a:lumMod val="75000"/>
                  </a:schemeClr>
                </a:solidFill>
              </a:rPr>
              <a:t>o</a:t>
            </a:r>
            <a:r>
              <a:rPr lang="fr-FR" sz="4400" b="1" dirty="0" smtClean="0">
                <a:solidFill>
                  <a:srgbClr val="996633"/>
                </a:solidFill>
              </a:rPr>
              <a:t>ù</a:t>
            </a:r>
            <a:r>
              <a:rPr lang="fr-FR" sz="3200" dirty="0" smtClean="0"/>
              <a:t> est soit un pronom relatif, soit un adverbe. 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400125" y="2420888"/>
            <a:ext cx="8288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On ne peut pas le remplacer par « ou bien ».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88246" y="3865984"/>
            <a:ext cx="82882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i="1" dirty="0" smtClean="0"/>
              <a:t>Exemples</a:t>
            </a:r>
            <a:r>
              <a:rPr lang="fr-FR" sz="3200" dirty="0" smtClean="0"/>
              <a:t> : </a:t>
            </a:r>
          </a:p>
          <a:p>
            <a:pPr algn="just"/>
            <a:r>
              <a:rPr lang="fr-FR" sz="3200" i="1" dirty="0" smtClean="0">
                <a:solidFill>
                  <a:schemeClr val="accent6">
                    <a:lumMod val="75000"/>
                  </a:schemeClr>
                </a:solidFill>
              </a:rPr>
              <a:t>Où</a:t>
            </a:r>
            <a:r>
              <a:rPr lang="fr-FR" sz="3200" i="1" dirty="0" smtClean="0"/>
              <a:t> sont mes lunettes ?</a:t>
            </a:r>
          </a:p>
          <a:p>
            <a:pPr algn="just"/>
            <a:r>
              <a:rPr lang="fr-FR" sz="3200" i="1" dirty="0" smtClean="0"/>
              <a:t>C’est la ville </a:t>
            </a:r>
            <a:r>
              <a:rPr lang="fr-FR" sz="3200" i="1" dirty="0" smtClean="0">
                <a:solidFill>
                  <a:srgbClr val="996633"/>
                </a:solidFill>
              </a:rPr>
              <a:t>où</a:t>
            </a:r>
            <a:r>
              <a:rPr lang="fr-FR" sz="3200" i="1" dirty="0" smtClean="0"/>
              <a:t> il est né.</a:t>
            </a:r>
            <a:endParaRPr lang="fr-FR" sz="3200" i="1" dirty="0"/>
          </a:p>
          <a:p>
            <a:pPr algn="just"/>
            <a:endParaRPr lang="fr-FR" sz="3200" i="1" dirty="0"/>
          </a:p>
        </p:txBody>
      </p:sp>
    </p:spTree>
    <p:extLst>
      <p:ext uri="{BB962C8B-B14F-4D97-AF65-F5344CB8AC3E}">
        <p14:creationId xmlns:p14="http://schemas.microsoft.com/office/powerpoint/2010/main" val="157787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On s’entraîne ?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67966" y="1556792"/>
            <a:ext cx="8424514" cy="604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J’hésite, je continue        je fais demi-tour ?</a:t>
            </a:r>
            <a:endParaRPr lang="fr-FR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98358" y="2203123"/>
            <a:ext cx="77152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D’       viens-tu ?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899592" y="2131115"/>
            <a:ext cx="1350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chemeClr val="accent6">
                    <a:lumMod val="75000"/>
                  </a:schemeClr>
                </a:solidFill>
              </a:rPr>
              <a:t>où</a:t>
            </a:r>
            <a:endParaRPr lang="fr-FR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498358" y="2807787"/>
            <a:ext cx="77152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C’est un village       coule une rivière.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3018730" y="2782669"/>
            <a:ext cx="1121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996633"/>
                </a:solidFill>
              </a:rPr>
              <a:t>où</a:t>
            </a:r>
            <a:r>
              <a:rPr lang="fr-FR" sz="3600" dirty="0" smtClean="0">
                <a:solidFill>
                  <a:srgbClr val="FF0000"/>
                </a:solidFill>
              </a:rPr>
              <a:t> 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51920" y="1484784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ou</a:t>
            </a:r>
            <a:endParaRPr lang="fr-FR" sz="2000" b="1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507164" y="3513034"/>
            <a:ext cx="8169292" cy="1356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/>
              <a:t>Pour ses vacances, elle ira aux Maldives       aux Seychelles.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7308304" y="3429000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ou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84270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 build="p"/>
      <p:bldP spid="11" grpId="0"/>
      <p:bldP spid="12" grpId="0" build="p"/>
      <p:bldP spid="13" grpId="0"/>
      <p:bldP spid="15" grpId="0"/>
      <p:bldP spid="14" grpId="0" build="p"/>
      <p:bldP spid="17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145</Words>
  <Application>Microsoft Office PowerPoint</Application>
  <PresentationFormat>Affichage à l'écran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Orthographe</vt:lpstr>
      <vt:lpstr>Aujourd’hui, nous allons travailler en orthographe.  Nous allons apprendre comment choisir la bonne orthographe entre ou et où.</vt:lpstr>
      <vt:lpstr>Les homophones</vt:lpstr>
      <vt:lpstr>ou et où</vt:lpstr>
      <vt:lpstr>ou et où</vt:lpstr>
      <vt:lpstr>On s’entraîne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74</cp:revision>
  <dcterms:created xsi:type="dcterms:W3CDTF">2020-05-20T07:22:41Z</dcterms:created>
  <dcterms:modified xsi:type="dcterms:W3CDTF">2021-01-16T15:14:30Z</dcterms:modified>
</cp:coreProperties>
</file>