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4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20000"/>
    <a:srgbClr val="FF3300"/>
    <a:srgbClr val="FF3399"/>
    <a:srgbClr val="FF99CC"/>
    <a:srgbClr val="FF61B0"/>
    <a:srgbClr val="009900"/>
    <a:srgbClr val="FFE89F"/>
    <a:srgbClr val="DAA600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4800" dirty="0" smtClean="0">
                <a:solidFill>
                  <a:schemeClr val="bg1"/>
                </a:solidFill>
              </a:rPr>
              <a:t>quel(s), quelle(s) et qu’elle(s)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O14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</a:t>
            </a:r>
            <a:r>
              <a:rPr lang="fr-FR" sz="4000" b="1" dirty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quel(s), quelle(s) et qu’elle(s).</a:t>
            </a: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quel(s), quelle(s) ou qu’elle(s)?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 smtClean="0">
                <a:solidFill>
                  <a:srgbClr val="996633"/>
                </a:solidFill>
              </a:rPr>
              <a:t>qu’elle</a:t>
            </a:r>
            <a:r>
              <a:rPr lang="fr-FR" sz="3200" dirty="0"/>
              <a:t> </a:t>
            </a:r>
            <a:r>
              <a:rPr lang="fr-FR" sz="3200" dirty="0" smtClean="0"/>
              <a:t>et </a:t>
            </a:r>
            <a:r>
              <a:rPr lang="fr-FR" sz="4000" b="1" dirty="0" smtClean="0">
                <a:solidFill>
                  <a:srgbClr val="996633"/>
                </a:solidFill>
              </a:rPr>
              <a:t>qu’elles</a:t>
            </a:r>
            <a:r>
              <a:rPr lang="fr-FR" sz="3200" dirty="0" smtClean="0"/>
              <a:t> (avec deux mots) sont formés avec un pronom personnel. Je dois donc les accorder avec le verbe ou avec le nom qu’il remplace.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27895" y="2999854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peuvent être remplacés par « </a:t>
            </a:r>
            <a:r>
              <a:rPr lang="fr-FR" sz="3200" dirty="0" smtClean="0">
                <a:solidFill>
                  <a:srgbClr val="996633"/>
                </a:solidFill>
              </a:rPr>
              <a:t>qu’il</a:t>
            </a:r>
            <a:r>
              <a:rPr lang="fr-FR" sz="3200" dirty="0" smtClean="0"/>
              <a:t> », « </a:t>
            </a:r>
            <a:r>
              <a:rPr lang="fr-FR" sz="3200" dirty="0" smtClean="0">
                <a:solidFill>
                  <a:srgbClr val="996633"/>
                </a:solidFill>
              </a:rPr>
              <a:t>qu’ils</a:t>
            </a:r>
            <a:r>
              <a:rPr lang="fr-FR" sz="3200" dirty="0" smtClean="0"/>
              <a:t> </a:t>
            </a:r>
            <a:r>
              <a:rPr lang="fr-FR" sz="3200" dirty="0"/>
              <a:t>» ou par </a:t>
            </a:r>
            <a:r>
              <a:rPr lang="fr-FR" sz="3200" dirty="0" smtClean="0"/>
              <a:t> « </a:t>
            </a:r>
            <a:r>
              <a:rPr lang="fr-FR" sz="3200" dirty="0" smtClean="0">
                <a:solidFill>
                  <a:srgbClr val="996633"/>
                </a:solidFill>
              </a:rPr>
              <a:t>que lui</a:t>
            </a:r>
            <a:r>
              <a:rPr lang="fr-FR" sz="3200" dirty="0" smtClean="0"/>
              <a:t> » et « </a:t>
            </a:r>
            <a:r>
              <a:rPr lang="fr-FR" sz="3200" dirty="0" smtClean="0">
                <a:solidFill>
                  <a:srgbClr val="996633"/>
                </a:solidFill>
              </a:rPr>
              <a:t>qu’eux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0254" y="4063712"/>
            <a:ext cx="82882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i="1" dirty="0" smtClean="0"/>
              <a:t>Exemples</a:t>
            </a:r>
            <a:r>
              <a:rPr lang="fr-FR" sz="2400" dirty="0" smtClean="0"/>
              <a:t> : </a:t>
            </a:r>
          </a:p>
          <a:p>
            <a:pPr algn="just"/>
            <a:r>
              <a:rPr lang="fr-FR" sz="2400" i="1" dirty="0" smtClean="0">
                <a:solidFill>
                  <a:srgbClr val="FF0000"/>
                </a:solidFill>
              </a:rPr>
              <a:t>Qu’elles</a:t>
            </a:r>
            <a:r>
              <a:rPr lang="fr-FR" sz="2400" i="1" dirty="0" smtClean="0"/>
              <a:t> sont sages ! </a:t>
            </a:r>
            <a:r>
              <a:rPr lang="fr-FR" sz="2400" i="1" dirty="0" smtClean="0">
                <a:sym typeface="Wingdings" panose="05000000000000000000" pitchFamily="2" charset="2"/>
              </a:rPr>
              <a:t> 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Qu’ils</a:t>
            </a:r>
            <a:r>
              <a:rPr lang="fr-FR" sz="2400" i="1" dirty="0" smtClean="0">
                <a:sym typeface="Wingdings" panose="05000000000000000000" pitchFamily="2" charset="2"/>
              </a:rPr>
              <a:t> sont sages !</a:t>
            </a:r>
          </a:p>
          <a:p>
            <a:pPr algn="just"/>
            <a:endParaRPr lang="fr-FR" sz="2400" i="1" dirty="0" smtClean="0"/>
          </a:p>
          <a:p>
            <a:pPr algn="just"/>
            <a:r>
              <a:rPr lang="fr-FR" sz="2400" i="1" dirty="0" smtClean="0"/>
              <a:t>Je crois </a:t>
            </a:r>
            <a:r>
              <a:rPr lang="fr-FR" sz="2400" i="1" dirty="0" smtClean="0">
                <a:solidFill>
                  <a:srgbClr val="FF0000"/>
                </a:solidFill>
              </a:rPr>
              <a:t>qu’elle</a:t>
            </a:r>
            <a:r>
              <a:rPr lang="fr-FR" sz="2400" i="1" dirty="0" smtClean="0"/>
              <a:t>   n’est pas là. </a:t>
            </a:r>
            <a:r>
              <a:rPr lang="fr-FR" sz="2400" i="1" dirty="0" smtClean="0">
                <a:sym typeface="Wingdings" panose="05000000000000000000" pitchFamily="2" charset="2"/>
              </a:rPr>
              <a:t> Je crois </a:t>
            </a:r>
            <a:r>
              <a:rPr lang="fr-FR" sz="24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qu’il</a:t>
            </a:r>
            <a:r>
              <a:rPr lang="fr-FR" sz="2400" i="1" dirty="0" smtClean="0">
                <a:sym typeface="Wingdings" panose="05000000000000000000" pitchFamily="2" charset="2"/>
              </a:rPr>
              <a:t> n’est pas là.</a:t>
            </a:r>
          </a:p>
          <a:p>
            <a:pPr algn="just"/>
            <a:endParaRPr lang="fr-FR" sz="2400" i="1" dirty="0"/>
          </a:p>
          <a:p>
            <a:pPr algn="just"/>
            <a:r>
              <a:rPr lang="fr-FR" sz="2400" i="1" dirty="0" smtClean="0"/>
              <a:t>Cette équipe est incroyable, on ne voit </a:t>
            </a:r>
            <a:r>
              <a:rPr lang="fr-FR" sz="2400" i="1" dirty="0" smtClean="0">
                <a:solidFill>
                  <a:srgbClr val="FF0000"/>
                </a:solidFill>
              </a:rPr>
              <a:t>qu’elle</a:t>
            </a:r>
            <a:r>
              <a:rPr lang="fr-FR" sz="2400" i="1" dirty="0" smtClean="0"/>
              <a:t>  (que lui) sur le terrain.</a:t>
            </a:r>
            <a:endParaRPr lang="fr-FR" sz="2400" i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1331640" y="4423752"/>
            <a:ext cx="540060" cy="432048"/>
            <a:chOff x="1331640" y="4221088"/>
            <a:chExt cx="540060" cy="432048"/>
          </a:xfrm>
        </p:grpSpPr>
        <p:sp>
          <p:nvSpPr>
            <p:cNvPr id="3" name="Ellipse 2"/>
            <p:cNvSpPr/>
            <p:nvPr/>
          </p:nvSpPr>
          <p:spPr>
            <a:xfrm>
              <a:off x="1331640" y="4365104"/>
              <a:ext cx="216024" cy="21602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Arc 7"/>
            <p:cNvSpPr/>
            <p:nvPr/>
          </p:nvSpPr>
          <p:spPr>
            <a:xfrm>
              <a:off x="1439652" y="4221088"/>
              <a:ext cx="432048" cy="432048"/>
            </a:xfrm>
            <a:prstGeom prst="arc">
              <a:avLst>
                <a:gd name="adj1" fmla="val 11773549"/>
                <a:gd name="adj2" fmla="val 20963125"/>
              </a:avLst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267744" y="5143832"/>
            <a:ext cx="540060" cy="432048"/>
            <a:chOff x="1331640" y="4221088"/>
            <a:chExt cx="540060" cy="432048"/>
          </a:xfrm>
        </p:grpSpPr>
        <p:sp>
          <p:nvSpPr>
            <p:cNvPr id="15" name="Ellipse 14"/>
            <p:cNvSpPr/>
            <p:nvPr/>
          </p:nvSpPr>
          <p:spPr>
            <a:xfrm>
              <a:off x="1331640" y="4365104"/>
              <a:ext cx="216024" cy="21602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Arc 15"/>
            <p:cNvSpPr/>
            <p:nvPr/>
          </p:nvSpPr>
          <p:spPr>
            <a:xfrm>
              <a:off x="1439652" y="4221088"/>
              <a:ext cx="432048" cy="432048"/>
            </a:xfrm>
            <a:prstGeom prst="arc">
              <a:avLst>
                <a:gd name="adj1" fmla="val 11773549"/>
                <a:gd name="adj2" fmla="val 20963125"/>
              </a:avLst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Ellipse 17"/>
          <p:cNvSpPr/>
          <p:nvPr/>
        </p:nvSpPr>
        <p:spPr>
          <a:xfrm>
            <a:off x="6516216" y="6007928"/>
            <a:ext cx="216024" cy="216024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18"/>
          <p:cNvSpPr/>
          <p:nvPr/>
        </p:nvSpPr>
        <p:spPr>
          <a:xfrm flipH="1">
            <a:off x="1979712" y="5899916"/>
            <a:ext cx="4608512" cy="252028"/>
          </a:xfrm>
          <a:prstGeom prst="arc">
            <a:avLst>
              <a:gd name="adj1" fmla="val 10831300"/>
              <a:gd name="adj2" fmla="val 8917"/>
            </a:avLst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quel(s), quelle(s) ou qu’elle(s)?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878454"/>
            <a:ext cx="82882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 (quels)</a:t>
            </a:r>
            <a:r>
              <a:rPr lang="fr-FR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fr-FR" sz="3200" dirty="0" smtClean="0"/>
              <a:t>et </a:t>
            </a:r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quelle </a:t>
            </a:r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(quelles)</a:t>
            </a:r>
            <a:r>
              <a:rPr lang="fr-FR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fr-FR" sz="3200" dirty="0" smtClean="0"/>
              <a:t>(en un seul mot) sont des déterminants interrogatifs ou exclamatifs. Ils s’accordent en genre et en nombre avec le nom qui les suit.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38983" y="2916233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</a:t>
            </a:r>
            <a:r>
              <a:rPr lang="fr-FR" sz="3200" dirty="0" smtClean="0"/>
              <a:t>ne peuvent </a:t>
            </a:r>
            <a:r>
              <a:rPr lang="fr-FR" sz="3200" dirty="0" smtClean="0"/>
              <a:t>pas être remplacés.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44688" y="3429000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Exemples :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60254" y="3992178"/>
            <a:ext cx="8288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</a:t>
            </a:r>
            <a:r>
              <a:rPr lang="fr-FR" sz="3200" i="1" dirty="0" smtClean="0"/>
              <a:t> </a:t>
            </a:r>
            <a:r>
              <a:rPr lang="fr-FR" sz="3200" i="1" u="sng" dirty="0" smtClean="0">
                <a:solidFill>
                  <a:srgbClr val="0070C0"/>
                </a:solidFill>
              </a:rPr>
              <a:t>talent</a:t>
            </a:r>
            <a:r>
              <a:rPr lang="fr-FR" sz="3200" i="1" dirty="0" smtClean="0"/>
              <a:t> ! (</a:t>
            </a:r>
            <a:r>
              <a:rPr lang="fr-FR" sz="3200" i="1" dirty="0" smtClean="0">
                <a:solidFill>
                  <a:srgbClr val="0070C0"/>
                </a:solidFill>
              </a:rPr>
              <a:t>nom masculin singulier</a:t>
            </a:r>
            <a:r>
              <a:rPr lang="fr-FR" sz="3200" i="1" dirty="0" smtClean="0"/>
              <a:t>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60254" y="4581128"/>
            <a:ext cx="8288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Quelle</a:t>
            </a:r>
            <a:r>
              <a:rPr lang="fr-FR" sz="3200" i="1" dirty="0" smtClean="0"/>
              <a:t> </a:t>
            </a:r>
            <a:r>
              <a:rPr lang="fr-FR" sz="3200" i="1" u="sng" dirty="0" smtClean="0">
                <a:solidFill>
                  <a:srgbClr val="0070C0"/>
                </a:solidFill>
              </a:rPr>
              <a:t>chance</a:t>
            </a:r>
            <a:r>
              <a:rPr lang="fr-FR" sz="3200" i="1" dirty="0" smtClean="0"/>
              <a:t> ! (</a:t>
            </a:r>
            <a:r>
              <a:rPr lang="fr-FR" sz="3200" i="1" dirty="0" smtClean="0">
                <a:solidFill>
                  <a:srgbClr val="0070C0"/>
                </a:solidFill>
              </a:rPr>
              <a:t>nom féminin singulier</a:t>
            </a:r>
            <a:r>
              <a:rPr lang="fr-FR" sz="3200" i="1" dirty="0" smtClean="0"/>
              <a:t>)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67544" y="5157192"/>
            <a:ext cx="8288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Quels</a:t>
            </a:r>
            <a:r>
              <a:rPr lang="fr-FR" sz="3200" i="1" dirty="0" smtClean="0"/>
              <a:t> </a:t>
            </a:r>
            <a:r>
              <a:rPr lang="fr-FR" sz="3200" i="1" u="sng" dirty="0" smtClean="0">
                <a:solidFill>
                  <a:srgbClr val="0070C0"/>
                </a:solidFill>
              </a:rPr>
              <a:t>jeux</a:t>
            </a:r>
            <a:r>
              <a:rPr lang="fr-FR" sz="3200" i="1" dirty="0" smtClean="0"/>
              <a:t> connais-tu ? (</a:t>
            </a:r>
            <a:r>
              <a:rPr lang="fr-FR" sz="3200" i="1" dirty="0" smtClean="0">
                <a:solidFill>
                  <a:srgbClr val="0070C0"/>
                </a:solidFill>
              </a:rPr>
              <a:t>nom masculin pluriel</a:t>
            </a:r>
            <a:r>
              <a:rPr lang="fr-FR" sz="3200" i="1" dirty="0" smtClean="0"/>
              <a:t>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96963" y="5749884"/>
            <a:ext cx="8288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Quelles</a:t>
            </a:r>
            <a:r>
              <a:rPr lang="fr-FR" sz="3200" i="1" dirty="0" smtClean="0"/>
              <a:t> </a:t>
            </a:r>
            <a:r>
              <a:rPr lang="fr-FR" sz="3200" i="1" u="sng" dirty="0" smtClean="0">
                <a:solidFill>
                  <a:srgbClr val="0070C0"/>
                </a:solidFill>
              </a:rPr>
              <a:t>merveilles</a:t>
            </a:r>
            <a:r>
              <a:rPr lang="fr-FR" sz="3200" i="1" dirty="0" smtClean="0"/>
              <a:t> ! (</a:t>
            </a:r>
            <a:r>
              <a:rPr lang="fr-FR" sz="3200" i="1" dirty="0" smtClean="0">
                <a:solidFill>
                  <a:srgbClr val="0070C0"/>
                </a:solidFill>
              </a:rPr>
              <a:t>nom féminin pluriel</a:t>
            </a:r>
            <a:r>
              <a:rPr lang="fr-FR" sz="3200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520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7" grpId="0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20230" y="1656029"/>
            <a:ext cx="5976664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vienne me voir.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13098" y="1628799"/>
            <a:ext cx="1660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Qu’elle 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4360" y="2420888"/>
            <a:ext cx="846611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Je ne sais plus dans 		poche sont les clés.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07904" y="2379221"/>
            <a:ext cx="187220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quelle</a:t>
            </a: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619672" y="3120369"/>
            <a:ext cx="374441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livres emmènes-tu ?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19200" y="307998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Quels</a:t>
            </a:r>
            <a:endParaRPr lang="fr-FR" sz="20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395536" y="3832448"/>
            <a:ext cx="650710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Tu es sûr 		    vont y arriver.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957554" y="3789040"/>
            <a:ext cx="167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50000"/>
                  </a:schemeClr>
                </a:solidFill>
              </a:rPr>
              <a:t>qu’elles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395536" y="4437112"/>
            <a:ext cx="8401272" cy="107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	       sont les trois plus hautes montagnes du monde ?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9200" y="4437112"/>
            <a:ext cx="1920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Quelles</a:t>
            </a:r>
            <a:endParaRPr lang="fr-FR" sz="20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236</Words>
  <Application>Microsoft Office PowerPoint</Application>
  <PresentationFormat>Affichage à l'écran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quel(s), quelle(s) et qu’elle(s).</vt:lpstr>
      <vt:lpstr>Les homophones</vt:lpstr>
      <vt:lpstr>quel(s), quelle(s) ou qu’elle(s)?</vt:lpstr>
      <vt:lpstr>quel(s), quelle(s) ou qu’elle(s)?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75</cp:revision>
  <dcterms:created xsi:type="dcterms:W3CDTF">2020-05-20T07:22:41Z</dcterms:created>
  <dcterms:modified xsi:type="dcterms:W3CDTF">2021-01-02T15:33:02Z</dcterms:modified>
</cp:coreProperties>
</file>