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2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3300"/>
    <a:srgbClr val="FF3399"/>
    <a:srgbClr val="FF99CC"/>
    <a:srgbClr val="FF61B0"/>
    <a:srgbClr val="0099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</a:t>
            </a:r>
            <a:r>
              <a:rPr lang="fr-FR" sz="4000" dirty="0" smtClean="0">
                <a:solidFill>
                  <a:schemeClr val="bg1"/>
                </a:solidFill>
              </a:rPr>
              <a:t>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on et ont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O13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on et ont.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</a:t>
            </a:r>
            <a:r>
              <a:rPr lang="fr-FR" b="1" dirty="0" smtClean="0"/>
              <a:t>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On ou ont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rgbClr val="FF0000"/>
                </a:solidFill>
              </a:rPr>
              <a:t>ont</a:t>
            </a:r>
            <a:r>
              <a:rPr lang="fr-FR" sz="3200" dirty="0" smtClean="0"/>
              <a:t> est le verbe avoir au présent de la 3</a:t>
            </a:r>
            <a:r>
              <a:rPr lang="fr-FR" sz="3200" baseline="30000" dirty="0" smtClean="0"/>
              <a:t>ème</a:t>
            </a:r>
            <a:r>
              <a:rPr lang="fr-FR" sz="3200" dirty="0" smtClean="0"/>
              <a:t> personne du pluriel.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peut être remplacé par « </a:t>
            </a:r>
            <a:r>
              <a:rPr lang="fr-FR" sz="3200" dirty="0" smtClean="0">
                <a:solidFill>
                  <a:srgbClr val="FF0000"/>
                </a:solidFill>
              </a:rPr>
              <a:t>n’ont pas</a:t>
            </a:r>
            <a:r>
              <a:rPr lang="fr-FR" sz="3200" dirty="0" smtClean="0"/>
              <a:t> » ou par « </a:t>
            </a:r>
            <a:r>
              <a:rPr lang="fr-FR" sz="3200" dirty="0" smtClean="0">
                <a:solidFill>
                  <a:srgbClr val="FF0000"/>
                </a:solidFill>
              </a:rPr>
              <a:t>avaient</a:t>
            </a:r>
            <a:r>
              <a:rPr lang="fr-FR" sz="3200" dirty="0" smtClean="0"/>
              <a:t> ».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5536" y="3861048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Les élèves </a:t>
            </a:r>
            <a:r>
              <a:rPr lang="fr-FR" sz="3200" i="1" dirty="0" smtClean="0">
                <a:solidFill>
                  <a:srgbClr val="FF0000"/>
                </a:solidFill>
              </a:rPr>
              <a:t>ont</a:t>
            </a:r>
            <a:r>
              <a:rPr lang="fr-FR" sz="3200" i="1" dirty="0" smtClean="0"/>
              <a:t> une leçon à apprendre.</a:t>
            </a:r>
          </a:p>
          <a:p>
            <a:pPr algn="just"/>
            <a:r>
              <a:rPr lang="fr-FR" sz="3200" i="1" dirty="0"/>
              <a:t>Les élèves </a:t>
            </a:r>
            <a:r>
              <a:rPr lang="fr-FR" sz="3200" i="1" dirty="0" smtClean="0">
                <a:solidFill>
                  <a:srgbClr val="FF0000"/>
                </a:solidFill>
              </a:rPr>
              <a:t>n’ont pas</a:t>
            </a:r>
            <a:r>
              <a:rPr lang="fr-FR" sz="3200" i="1" dirty="0" smtClean="0"/>
              <a:t> </a:t>
            </a:r>
            <a:r>
              <a:rPr lang="fr-FR" sz="3200" i="1" dirty="0"/>
              <a:t>une leçon à apprendre.</a:t>
            </a:r>
          </a:p>
          <a:p>
            <a:pPr algn="just"/>
            <a:r>
              <a:rPr lang="fr-FR" sz="3200" i="1" dirty="0"/>
              <a:t>Les élèves </a:t>
            </a:r>
            <a:r>
              <a:rPr lang="fr-FR" sz="3200" i="1" dirty="0" smtClean="0">
                <a:solidFill>
                  <a:srgbClr val="FF0000"/>
                </a:solidFill>
              </a:rPr>
              <a:t>avaient</a:t>
            </a:r>
            <a:r>
              <a:rPr lang="fr-FR" sz="3200" i="1" dirty="0" smtClean="0"/>
              <a:t> </a:t>
            </a:r>
            <a:r>
              <a:rPr lang="fr-FR" sz="3200" i="1" dirty="0"/>
              <a:t>une leçon à apprendre.</a:t>
            </a:r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On ou ont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solidFill>
                  <a:schemeClr val="accent6">
                    <a:lumMod val="50000"/>
                  </a:schemeClr>
                </a:solidFill>
              </a:rPr>
              <a:t>on</a:t>
            </a:r>
            <a:r>
              <a:rPr lang="fr-FR" sz="3200" dirty="0" smtClean="0"/>
              <a:t> est une pronom.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395536" y="2852936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</a:t>
            </a:r>
            <a:r>
              <a:rPr lang="fr-FR" sz="3200" dirty="0" smtClean="0"/>
              <a:t> : </a:t>
            </a:r>
          </a:p>
          <a:p>
            <a:pPr algn="just"/>
            <a:r>
              <a:rPr lang="fr-FR" sz="3200" i="1" dirty="0" smtClean="0"/>
              <a:t>Vite, </a:t>
            </a:r>
            <a:r>
              <a:rPr lang="fr-FR" sz="3200" i="1" dirty="0" smtClean="0">
                <a:solidFill>
                  <a:schemeClr val="accent6">
                    <a:lumMod val="50000"/>
                  </a:schemeClr>
                </a:solidFill>
              </a:rPr>
              <a:t>on</a:t>
            </a:r>
            <a:r>
              <a:rPr lang="fr-FR" sz="3200" i="1" dirty="0" smtClean="0"/>
              <a:t> est en retard !</a:t>
            </a:r>
          </a:p>
          <a:p>
            <a:pPr algn="just"/>
            <a:r>
              <a:rPr lang="fr-FR" sz="3200" i="1" dirty="0"/>
              <a:t>Vite, </a:t>
            </a:r>
            <a:r>
              <a:rPr lang="fr-FR" sz="3200" i="1" dirty="0" smtClean="0">
                <a:solidFill>
                  <a:schemeClr val="accent6">
                    <a:lumMod val="50000"/>
                  </a:schemeClr>
                </a:solidFill>
              </a:rPr>
              <a:t>il</a:t>
            </a:r>
            <a:r>
              <a:rPr lang="fr-FR" sz="3200" i="1" dirty="0" smtClean="0"/>
              <a:t> </a:t>
            </a:r>
            <a:r>
              <a:rPr lang="fr-FR" sz="3200" i="1" dirty="0"/>
              <a:t>est en retard !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1223" y="1837651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chemeClr val="accent6">
                    <a:lumMod val="50000"/>
                  </a:schemeClr>
                </a:solidFill>
              </a:rPr>
              <a:t>On peut le remplacer par il!</a:t>
            </a:r>
            <a:endParaRPr lang="fr-F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2208"/>
            <a:ext cx="7715200" cy="604664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     nous a conseillé d’aller voir ce spectacle. 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8932" y="1628799"/>
            <a:ext cx="86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</a:rPr>
              <a:t>On</a:t>
            </a:r>
            <a:endParaRPr lang="fr-F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54360" y="242088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Comment </a:t>
            </a:r>
            <a:r>
              <a:rPr lang="fr-FR" dirty="0" err="1" smtClean="0"/>
              <a:t>prononce-t</a:t>
            </a:r>
            <a:r>
              <a:rPr lang="fr-FR" dirty="0" smtClean="0"/>
              <a:t>-        ce mot ?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067944" y="2379221"/>
            <a:ext cx="740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</a:rPr>
              <a:t>on</a:t>
            </a:r>
            <a:endParaRPr lang="fr-F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395536" y="3112368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Ses parents	 changé de voiture.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411760" y="3070701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00"/>
                </a:solidFill>
              </a:rPr>
              <a:t>ont</a:t>
            </a:r>
            <a:endParaRPr lang="fr-FR" sz="2000" dirty="0">
              <a:solidFill>
                <a:srgbClr val="FF3300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187624" y="3832448"/>
            <a:ext cx="650710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-elles gagné leur match ?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95536" y="3795563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Ont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build="p"/>
      <p:bldP spid="7" grpId="0"/>
      <p:bldP spid="10" grpId="0" build="p"/>
      <p:bldP spid="11" grpId="0"/>
      <p:bldP spid="12" grpId="0" build="p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150</Words>
  <Application>Microsoft Office PowerPoint</Application>
  <PresentationFormat>Affichage à l'écran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Orthographe</vt:lpstr>
      <vt:lpstr>Aujourd’hui, nous allons travailler en orthographe.  Nous allons apprendre comment choisir la bonne orthographe entre on et ont.</vt:lpstr>
      <vt:lpstr>Les homophones</vt:lpstr>
      <vt:lpstr>On ou ont ?</vt:lpstr>
      <vt:lpstr>On ou ont 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64</cp:revision>
  <dcterms:created xsi:type="dcterms:W3CDTF">2020-05-20T07:22:41Z</dcterms:created>
  <dcterms:modified xsi:type="dcterms:W3CDTF">2020-10-28T11:48:34Z</dcterms:modified>
</cp:coreProperties>
</file>