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1" r:id="rId4"/>
    <p:sldId id="266" r:id="rId5"/>
    <p:sldId id="267" r:id="rId6"/>
    <p:sldId id="272" r:id="rId7"/>
    <p:sldId id="270" r:id="rId8"/>
    <p:sldId id="268" r:id="rId9"/>
    <p:sldId id="269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  <a:srgbClr val="F20000"/>
    <a:srgbClr val="0000FF"/>
    <a:srgbClr val="0099CC"/>
    <a:srgbClr val="FFFFFF"/>
    <a:srgbClr val="6600CC"/>
    <a:srgbClr val="E28AC5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534"/>
  </p:normalViewPr>
  <p:slideViewPr>
    <p:cSldViewPr>
      <p:cViewPr>
        <p:scale>
          <a:sx n="100" d="100"/>
          <a:sy n="100" d="100"/>
        </p:scale>
        <p:origin x="-132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59A3-21E7-4D7D-A26B-F22401ACFC54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CAF78-CF74-4B7B-8460-4CEEF5825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39.png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1.png"/><Relationship Id="rId7" Type="http://schemas.openxmlformats.org/officeDocument/2006/relationships/image" Target="../media/image4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39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>
                <a:solidFill>
                  <a:srgbClr val="FFFFFF"/>
                </a:solidFill>
                <a:latin typeface="Cursif" panose="020B0603050302020204" pitchFamily="34" charset="0"/>
              </a:rPr>
              <a:t>N</a:t>
            </a:r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umération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Placer des fractions sur une droite graduée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N5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282332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trois parts égales dans une unité, on va donc regrouper les douzièmes par 4 pour avoir des tiers.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23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786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32967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trois parts égales dans une unité, on va donc regrouper les douzièmes par 4 pour avoir des tiers.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23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10"/>
          <p:cNvCxnSpPr/>
          <p:nvPr/>
        </p:nvCxnSpPr>
        <p:spPr>
          <a:xfrm>
            <a:off x="5508104" y="3429000"/>
            <a:ext cx="0" cy="360040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97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209762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deux parts égales dans une unité, on va donc regrouper les douzièmes par 6 pour avoir des demis.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1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75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910849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deux parts égales dans une unité, on va donc regrouper les douzièmes par 6 pour avoir des demis.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1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4716016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780928"/>
                <a:ext cx="576063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21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36150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quatre parts égales dans une unité, on va donc regrouper les douzièmes par 3 pour avoir des quarts.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08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10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54798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quatre parts égales dans une unité, on va donc regrouper les douzièmes par 3 pour avoir des quarts.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08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5508105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5" y="2780928"/>
                <a:ext cx="576063" cy="6183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93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254647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six parts égales dans une unité, on va donc regrouper les douzièmes par 2 pour avoir des sixièmes.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1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5508105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5" y="2780928"/>
                <a:ext cx="576063" cy="6183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97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dénominateurs différents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93892"/>
              </p:ext>
            </p:extLst>
          </p:nvPr>
        </p:nvGraphicFramePr>
        <p:xfrm>
          <a:off x="683568" y="3429000"/>
          <a:ext cx="725652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  <a:gridCol w="241884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1156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9188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30596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Espace réservé du contenu 4"/>
              <p:cNvSpPr txBox="1">
                <a:spLocks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Pour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on va faire six parts égales dans une unité, on va donc regrouper les douzièmes par 2 pour avoir des sixièmes.         </a:t>
                </a:r>
                <a:endParaRPr lang="fr-FR" sz="2400" dirty="0"/>
              </a:p>
            </p:txBody>
          </p:sp>
        </mc:Choice>
        <mc:Fallback>
          <p:sp>
            <p:nvSpPr>
              <p:cNvPr id="24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33099"/>
                <a:ext cx="8229600" cy="841384"/>
              </a:xfrm>
              <a:prstGeom prst="rect">
                <a:avLst/>
              </a:prstGeom>
              <a:blipFill rotWithShape="1">
                <a:blip r:embed="rId3"/>
                <a:stretch>
                  <a:fillRect l="-815" r="-741" b="-11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80928"/>
                <a:ext cx="576063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2780556"/>
                <a:ext cx="576063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5508105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5" y="2780928"/>
                <a:ext cx="576063" cy="6183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304010" y="2780928"/>
                <a:ext cx="57606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010" y="2780928"/>
                <a:ext cx="576063" cy="61831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space réservé du contenu 4"/>
          <p:cNvSpPr txBox="1">
            <a:spLocks/>
          </p:cNvSpPr>
          <p:nvPr/>
        </p:nvSpPr>
        <p:spPr>
          <a:xfrm>
            <a:off x="611560" y="5085184"/>
            <a:ext cx="822960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000" dirty="0" smtClean="0"/>
              <a:t>On peut maintenant les ranger dans l’ordre croissant par exemple :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611560" y="5589240"/>
                <a:ext cx="7886948" cy="62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fr-FR" sz="2000" dirty="0"/>
                      <m:t>&lt; </m:t>
                    </m:r>
                    <m:f>
                      <m:fPr>
                        <m:ctrlPr>
                          <a:rPr lang="fr-FR" sz="2400" i="1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2400" dirty="0"/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589240"/>
                <a:ext cx="7886948" cy="621773"/>
              </a:xfrm>
              <a:prstGeom prst="rect">
                <a:avLst/>
              </a:prstGeom>
              <a:blipFill rotWithShape="1">
                <a:blip r:embed="rId8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39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36743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numération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placer des fractions sur une droite graduée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Cela nous permettra de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comparer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décomposer des fractions.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Avant de commencer…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Pour placer des fractions sur une droite graduée, il faudra bien regarder le </a:t>
            </a:r>
            <a:r>
              <a:rPr lang="fr-FR" dirty="0" smtClean="0">
                <a:solidFill>
                  <a:srgbClr val="FF3399"/>
                </a:solidFill>
              </a:rPr>
              <a:t>dénominateur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23"/>
              <p:cNvSpPr txBox="1"/>
              <p:nvPr/>
            </p:nvSpPr>
            <p:spPr>
              <a:xfrm>
                <a:off x="1979712" y="3405758"/>
                <a:ext cx="4912054" cy="2248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altLang="x-none" sz="3200" b="1" dirty="0" smtClean="0">
                    <a:solidFill>
                      <a:srgbClr val="0070C0"/>
                    </a:solidFill>
                    <a:latin typeface="Arial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mr-IN" altLang="x-none" sz="9600" b="1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altLang="x-none" sz="9600" b="1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fr-FR" altLang="x-none" sz="9600" b="1" i="1">
                            <a:solidFill>
                              <a:srgbClr val="FF3399"/>
                            </a:solidFill>
                            <a:latin typeface="Cambria Math" charset="0"/>
                          </a:rPr>
                          <m:t>𝟔</m:t>
                        </m:r>
                      </m:den>
                    </m:f>
                  </m:oMath>
                </a14:m>
                <a:endParaRPr lang="fr-FR" sz="9600" dirty="0"/>
              </a:p>
            </p:txBody>
          </p:sp>
        </mc:Choice>
        <mc:Fallback>
          <p:sp>
            <p:nvSpPr>
              <p:cNvPr id="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405758"/>
                <a:ext cx="4912054" cy="22481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 flipH="1">
            <a:off x="3387909" y="3965700"/>
            <a:ext cx="89686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25"/>
          <p:cNvSpPr txBox="1"/>
          <p:nvPr/>
        </p:nvSpPr>
        <p:spPr>
          <a:xfrm>
            <a:off x="4572000" y="3645024"/>
            <a:ext cx="2683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3200" b="1" dirty="0" smtClean="0">
                <a:solidFill>
                  <a:srgbClr val="FF3399"/>
                </a:solidFill>
              </a:rPr>
              <a:t>numérateur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 smtClean="0"/>
              <a:t>(le nombre de parts que l’on prend).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3387909" y="5333852"/>
            <a:ext cx="89686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27"/>
          <p:cNvSpPr txBox="1"/>
          <p:nvPr/>
        </p:nvSpPr>
        <p:spPr>
          <a:xfrm>
            <a:off x="4572000" y="4955118"/>
            <a:ext cx="27558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3200" b="1" dirty="0" smtClean="0">
                <a:solidFill>
                  <a:srgbClr val="FF3399"/>
                </a:solidFill>
              </a:rPr>
              <a:t>dénominateur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/>
              <a:t>(le nombre de parts que l’on </a:t>
            </a:r>
            <a:r>
              <a:rPr lang="fr-FR" sz="2000" dirty="0" smtClean="0"/>
              <a:t>fait dans l’unité).</a:t>
            </a:r>
            <a:endParaRPr lang="fr-FR" sz="2000" dirty="0"/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3200" dirty="0" smtClean="0"/>
          </a:p>
        </p:txBody>
      </p:sp>
    </p:spTree>
    <p:extLst>
      <p:ext uri="{BB962C8B-B14F-4D97-AF65-F5344CB8AC3E}">
        <p14:creationId xmlns:p14="http://schemas.microsoft.com/office/powerpoint/2010/main" val="72649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Fractions et droite graduée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9361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800" dirty="0" smtClean="0"/>
              <a:t>On peut placer des fractions sur une droite graduée. Cela permet de :</a:t>
            </a:r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39552" y="2060848"/>
            <a:ext cx="1776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les ranger, 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539552" y="246327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les encadrer, </a:t>
            </a:r>
            <a:endParaRPr lang="fr-FR" sz="2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539552" y="321297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les décomposer.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539552" y="285293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les comparer, </a:t>
            </a:r>
            <a:endParaRPr lang="fr-FR" sz="2400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066" y="3824908"/>
            <a:ext cx="7471867" cy="864096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4563864" y="3212976"/>
            <a:ext cx="3736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Voici une droite graduée.</a:t>
            </a:r>
            <a:endParaRPr lang="fr-FR" sz="2400" i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611560" y="4869160"/>
            <a:ext cx="7886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Sur cette droite graduée, chaque unité est partagée en trois parts égales. </a:t>
            </a:r>
            <a:endParaRPr lang="fr-FR" sz="2400" dirty="0"/>
          </a:p>
        </p:txBody>
      </p:sp>
      <p:grpSp>
        <p:nvGrpSpPr>
          <p:cNvPr id="24" name="Groupe 23"/>
          <p:cNvGrpSpPr/>
          <p:nvPr/>
        </p:nvGrpSpPr>
        <p:grpSpPr>
          <a:xfrm>
            <a:off x="4051920" y="4356824"/>
            <a:ext cx="2952160" cy="369332"/>
            <a:chOff x="4788191" y="2714436"/>
            <a:chExt cx="2952160" cy="369332"/>
          </a:xfrm>
        </p:grpSpPr>
        <p:cxnSp>
          <p:nvCxnSpPr>
            <p:cNvPr id="9" name="Connecteur droit avec flèche 8"/>
            <p:cNvCxnSpPr/>
            <p:nvPr/>
          </p:nvCxnSpPr>
          <p:spPr>
            <a:xfrm>
              <a:off x="4788191" y="3083768"/>
              <a:ext cx="295216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/>
            <p:cNvSpPr txBox="1"/>
            <p:nvPr/>
          </p:nvSpPr>
          <p:spPr>
            <a:xfrm>
              <a:off x="5364088" y="2714436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0000FF"/>
                  </a:solidFill>
                </a:rPr>
                <a:t>unité</a:t>
              </a:r>
              <a:endParaRPr lang="fr-FR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4060502" y="3640241"/>
            <a:ext cx="1022995" cy="400691"/>
            <a:chOff x="4788191" y="2714435"/>
            <a:chExt cx="2952160" cy="369333"/>
          </a:xfrm>
        </p:grpSpPr>
        <p:cxnSp>
          <p:nvCxnSpPr>
            <p:cNvPr id="29" name="Connecteur droit avec flèche 28"/>
            <p:cNvCxnSpPr/>
            <p:nvPr/>
          </p:nvCxnSpPr>
          <p:spPr>
            <a:xfrm>
              <a:off x="4788191" y="3083768"/>
              <a:ext cx="2952160" cy="0"/>
            </a:xfrm>
            <a:prstGeom prst="straightConnector1">
              <a:avLst/>
            </a:prstGeom>
            <a:ln w="28575">
              <a:solidFill>
                <a:srgbClr val="F2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ZoneTexte 29"/>
            <p:cNvSpPr txBox="1"/>
            <p:nvPr/>
          </p:nvSpPr>
          <p:spPr>
            <a:xfrm>
              <a:off x="5364087" y="2714435"/>
              <a:ext cx="1872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part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5041198" y="3642127"/>
            <a:ext cx="1022995" cy="400690"/>
            <a:chOff x="4788191" y="2714436"/>
            <a:chExt cx="2952160" cy="369332"/>
          </a:xfrm>
        </p:grpSpPr>
        <p:cxnSp>
          <p:nvCxnSpPr>
            <p:cNvPr id="35" name="Connecteur droit avec flèche 34"/>
            <p:cNvCxnSpPr/>
            <p:nvPr/>
          </p:nvCxnSpPr>
          <p:spPr>
            <a:xfrm>
              <a:off x="4788191" y="3083768"/>
              <a:ext cx="2952160" cy="0"/>
            </a:xfrm>
            <a:prstGeom prst="straightConnector1">
              <a:avLst/>
            </a:prstGeom>
            <a:ln w="28575">
              <a:solidFill>
                <a:srgbClr val="F2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/>
            <p:cNvSpPr txBox="1"/>
            <p:nvPr/>
          </p:nvSpPr>
          <p:spPr>
            <a:xfrm>
              <a:off x="5364087" y="2714436"/>
              <a:ext cx="1872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part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6032164" y="3642127"/>
            <a:ext cx="1022995" cy="400690"/>
            <a:chOff x="4788191" y="2714436"/>
            <a:chExt cx="2952160" cy="369332"/>
          </a:xfrm>
        </p:grpSpPr>
        <p:cxnSp>
          <p:nvCxnSpPr>
            <p:cNvPr id="38" name="Connecteur droit avec flèche 37"/>
            <p:cNvCxnSpPr/>
            <p:nvPr/>
          </p:nvCxnSpPr>
          <p:spPr>
            <a:xfrm>
              <a:off x="4788191" y="3083768"/>
              <a:ext cx="2952160" cy="0"/>
            </a:xfrm>
            <a:prstGeom prst="straightConnector1">
              <a:avLst/>
            </a:prstGeom>
            <a:ln w="28575">
              <a:solidFill>
                <a:srgbClr val="F2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5364087" y="2714436"/>
              <a:ext cx="1872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part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611560" y="5694347"/>
                <a:ext cx="7886948" cy="702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400" dirty="0" smtClean="0"/>
                  <a:t>Chaque part correspond donc à  </a:t>
                </a:r>
                <a:r>
                  <a:rPr lang="fr-FR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 smtClean="0"/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694347"/>
                <a:ext cx="7886948" cy="702885"/>
              </a:xfrm>
              <a:prstGeom prst="rect">
                <a:avLst/>
              </a:prstGeom>
              <a:blipFill rotWithShape="1">
                <a:blip r:embed="rId3"/>
                <a:stretch>
                  <a:fillRect l="-1159" b="-52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96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7" grpId="0"/>
      <p:bldP spid="18" grpId="0"/>
      <p:bldP spid="19" grpId="0"/>
      <p:bldP spid="21" grpId="0"/>
      <p:bldP spid="22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Fractions et droite graduée</a:t>
            </a:r>
            <a:endParaRPr lang="fr-FR" dirty="0">
              <a:solidFill>
                <a:srgbClr val="FF3399"/>
              </a:solidFill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49" y="3212976"/>
            <a:ext cx="7471867" cy="8640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611560" y="1340768"/>
                <a:ext cx="8208912" cy="1072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400" i="1" dirty="0" smtClean="0"/>
                  <a:t>Sur cette droite graduée, nous allons placer les fractions suivantes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i="1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i="1" dirty="0"/>
                  <a:t> </a:t>
                </a:r>
                <a:r>
                  <a:rPr lang="fr-FR" sz="2400" i="1" dirty="0" smtClean="0"/>
                  <a:t>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i="1" dirty="0" smtClean="0"/>
                  <a:t>. </a:t>
                </a: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340768"/>
                <a:ext cx="8208912" cy="1072217"/>
              </a:xfrm>
              <a:prstGeom prst="rect">
                <a:avLst/>
              </a:prstGeom>
              <a:blipFill rotWithShape="1">
                <a:blip r:embed="rId3"/>
                <a:stretch>
                  <a:fillRect l="-1114" t="-4545" r="-1114" b="-28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611560" y="4293399"/>
                <a:ext cx="7886948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fr-FR" sz="2400" i="1">
                        <a:latin typeface="Cambria Math"/>
                      </a:rPr>
                      <m:t> </m:t>
                    </m:r>
                  </m:oMath>
                </a14:m>
                <a:r>
                  <a:rPr lang="fr-FR" sz="2400" dirty="0" smtClean="0"/>
                  <a:t>correspond à 1 graduation en partant de 0. </a:t>
                </a:r>
                <a:endParaRPr lang="fr-FR" sz="2400" dirty="0"/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293399"/>
                <a:ext cx="7886948" cy="615746"/>
              </a:xfrm>
              <a:prstGeom prst="rect">
                <a:avLst/>
              </a:prstGeom>
              <a:blipFill rotWithShape="1">
                <a:blip r:embed="rId4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/>
              <p:cNvSpPr txBox="1"/>
              <p:nvPr/>
            </p:nvSpPr>
            <p:spPr>
              <a:xfrm>
                <a:off x="611560" y="4931965"/>
                <a:ext cx="7886948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fr-FR" sz="2400" i="1">
                        <a:latin typeface="Cambria Math"/>
                      </a:rPr>
                      <m:t> </m:t>
                    </m:r>
                  </m:oMath>
                </a14:m>
                <a:r>
                  <a:rPr lang="fr-FR" sz="2400" dirty="0" smtClean="0"/>
                  <a:t>correspond à 4 graduations en partant de 0. </a:t>
                </a:r>
                <a:endParaRPr lang="fr-FR" sz="2400" dirty="0"/>
              </a:p>
            </p:txBody>
          </p:sp>
        </mc:Choice>
        <mc:Fallback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931965"/>
                <a:ext cx="7886948" cy="615746"/>
              </a:xfrm>
              <a:prstGeom prst="rect">
                <a:avLst/>
              </a:prstGeom>
              <a:blipFill rotWithShape="1">
                <a:blip r:embed="rId5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ZoneTexte 25"/>
              <p:cNvSpPr txBox="1"/>
              <p:nvPr/>
            </p:nvSpPr>
            <p:spPr>
              <a:xfrm>
                <a:off x="628526" y="5621566"/>
                <a:ext cx="7886948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fr-FR" sz="2400" i="1">
                        <a:latin typeface="Cambria Math"/>
                      </a:rPr>
                      <m:t> </m:t>
                    </m:r>
                  </m:oMath>
                </a14:m>
                <a:r>
                  <a:rPr lang="fr-FR" sz="2400" dirty="0" smtClean="0"/>
                  <a:t>correspond à 7 graduations en partant de 0. </a:t>
                </a:r>
                <a:endParaRPr lang="fr-FR" sz="2400" dirty="0"/>
              </a:p>
            </p:txBody>
          </p:sp>
        </mc:Choice>
        <mc:Fallback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26" y="5621566"/>
                <a:ext cx="7886948" cy="615746"/>
              </a:xfrm>
              <a:prstGeom prst="rect">
                <a:avLst/>
              </a:prstGeom>
              <a:blipFill rotWithShape="1">
                <a:blip r:embed="rId6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/>
              <p:cNvSpPr txBox="1"/>
              <p:nvPr/>
            </p:nvSpPr>
            <p:spPr>
              <a:xfrm>
                <a:off x="1907704" y="2813254"/>
                <a:ext cx="423664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 smtClean="0">
                    <a:solidFill>
                      <a:srgbClr val="FF3399"/>
                    </a:solidFill>
                  </a:rPr>
                  <a:t> </a:t>
                </a:r>
                <a:endParaRPr lang="fr-FR" sz="24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813254"/>
                <a:ext cx="423664" cy="6157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ZoneTexte 30"/>
              <p:cNvSpPr txBox="1"/>
              <p:nvPr/>
            </p:nvSpPr>
            <p:spPr>
              <a:xfrm>
                <a:off x="4940424" y="2813254"/>
                <a:ext cx="423664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 smtClean="0">
                    <a:solidFill>
                      <a:srgbClr val="FF3399"/>
                    </a:solidFill>
                  </a:rPr>
                  <a:t> </a:t>
                </a:r>
                <a:endParaRPr lang="fr-FR" sz="24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31" name="ZoneText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424" y="2813254"/>
                <a:ext cx="423664" cy="6157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ZoneTexte 31"/>
              <p:cNvSpPr txBox="1"/>
              <p:nvPr/>
            </p:nvSpPr>
            <p:spPr>
              <a:xfrm>
                <a:off x="7892752" y="2813254"/>
                <a:ext cx="423664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 smtClean="0">
                    <a:solidFill>
                      <a:srgbClr val="FF3399"/>
                    </a:solidFill>
                  </a:rPr>
                  <a:t> </a:t>
                </a:r>
                <a:endParaRPr lang="fr-FR" sz="24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2752" y="2813254"/>
                <a:ext cx="423664" cy="6157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104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/>
      <p:bldP spid="26" grpId="0"/>
      <p:bldP spid="27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3399"/>
                </a:solidFill>
              </a:rPr>
              <a:t>Fractions et droite graduée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Sur une droite graduée :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23"/>
              <p:cNvSpPr txBox="1"/>
              <p:nvPr/>
            </p:nvSpPr>
            <p:spPr>
              <a:xfrm>
                <a:off x="755576" y="3405758"/>
                <a:ext cx="4912054" cy="2248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altLang="x-none" sz="3200" b="1" dirty="0" smtClean="0">
                    <a:solidFill>
                      <a:srgbClr val="0070C0"/>
                    </a:solidFill>
                    <a:latin typeface="Arial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mr-IN" altLang="x-none" sz="9600" b="1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altLang="x-none" sz="9600" b="1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fr-FR" altLang="x-none" sz="9600" b="1" i="1">
                            <a:solidFill>
                              <a:srgbClr val="FF3399"/>
                            </a:solidFill>
                            <a:latin typeface="Cambria Math" charset="0"/>
                          </a:rPr>
                          <m:t>𝟔</m:t>
                        </m:r>
                      </m:den>
                    </m:f>
                  </m:oMath>
                </a14:m>
                <a:endParaRPr lang="fr-FR" sz="9600" dirty="0"/>
              </a:p>
            </p:txBody>
          </p:sp>
        </mc:Choice>
        <mc:Fallback>
          <p:sp>
            <p:nvSpPr>
              <p:cNvPr id="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405758"/>
                <a:ext cx="4912054" cy="22481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 flipH="1">
            <a:off x="2163773" y="3965700"/>
            <a:ext cx="89686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25"/>
          <p:cNvSpPr txBox="1"/>
          <p:nvPr/>
        </p:nvSpPr>
        <p:spPr>
          <a:xfrm>
            <a:off x="3347864" y="3645024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3200" dirty="0" smtClean="0"/>
              <a:t>le</a:t>
            </a:r>
            <a:r>
              <a:rPr lang="fr-FR" sz="3200" b="1" dirty="0" smtClean="0">
                <a:solidFill>
                  <a:srgbClr val="FF3399"/>
                </a:solidFill>
              </a:rPr>
              <a:t> numérateur</a:t>
            </a:r>
            <a:r>
              <a:rPr lang="fr-FR" sz="3200" b="1" dirty="0">
                <a:solidFill>
                  <a:srgbClr val="FF3399"/>
                </a:solidFill>
              </a:rPr>
              <a:t> </a:t>
            </a:r>
            <a:r>
              <a:rPr lang="fr-FR" sz="2000" dirty="0" smtClean="0"/>
              <a:t>correspond donc aux nombre de graduations que l’on compte à partir de 0 ; </a:t>
            </a:r>
            <a:endParaRPr lang="fr-FR" sz="2000" dirty="0" smtClean="0"/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2163773" y="5333852"/>
            <a:ext cx="89686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27"/>
          <p:cNvSpPr txBox="1"/>
          <p:nvPr/>
        </p:nvSpPr>
        <p:spPr>
          <a:xfrm>
            <a:off x="3347864" y="4955118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3200" dirty="0" smtClean="0"/>
              <a:t>le </a:t>
            </a:r>
            <a:r>
              <a:rPr lang="fr-FR" sz="3200" b="1" dirty="0" smtClean="0">
                <a:solidFill>
                  <a:srgbClr val="FF3399"/>
                </a:solidFill>
              </a:rPr>
              <a:t>dénominateur</a:t>
            </a:r>
            <a:r>
              <a:rPr lang="fr-FR" sz="3200" b="1" dirty="0">
                <a:solidFill>
                  <a:srgbClr val="FF3399"/>
                </a:solidFill>
              </a:rPr>
              <a:t> </a:t>
            </a:r>
            <a:r>
              <a:rPr lang="fr-FR" sz="2000" dirty="0" smtClean="0"/>
              <a:t>correspond </a:t>
            </a:r>
            <a:r>
              <a:rPr lang="fr-FR" sz="2000" dirty="0"/>
              <a:t>d</a:t>
            </a:r>
            <a:r>
              <a:rPr lang="fr-FR" sz="2000" dirty="0" smtClean="0"/>
              <a:t>onc au nombre de graduations dans une unité.</a:t>
            </a:r>
            <a:endParaRPr lang="fr-FR" sz="2000" dirty="0"/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3200" dirty="0" smtClean="0"/>
          </a:p>
        </p:txBody>
      </p:sp>
    </p:spTree>
    <p:extLst>
      <p:ext uri="{BB962C8B-B14F-4D97-AF65-F5344CB8AC3E}">
        <p14:creationId xmlns:p14="http://schemas.microsoft.com/office/powerpoint/2010/main" val="92105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Fractions et droite graduée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62458" y="2504186"/>
            <a:ext cx="786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On peut maintenant ranger les fractions :</a:t>
            </a:r>
            <a:endParaRPr lang="fr-F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/>
              <p:cNvSpPr txBox="1"/>
              <p:nvPr/>
            </p:nvSpPr>
            <p:spPr>
              <a:xfrm>
                <a:off x="611560" y="4268609"/>
                <a:ext cx="7886948" cy="52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dirty="0" smtClean="0"/>
                  <a:t>On peut comparer des fractions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/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</a:t>
                </a:r>
                <a:endParaRPr lang="fr-FR" sz="2000" dirty="0"/>
              </a:p>
            </p:txBody>
          </p:sp>
        </mc:Choice>
        <mc:Fallback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268609"/>
                <a:ext cx="7886948" cy="528543"/>
              </a:xfrm>
              <a:prstGeom prst="rect">
                <a:avLst/>
              </a:prstGeom>
              <a:blipFill rotWithShape="1">
                <a:blip r:embed="rId2"/>
                <a:stretch>
                  <a:fillRect l="-773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e 2"/>
          <p:cNvGrpSpPr/>
          <p:nvPr/>
        </p:nvGrpSpPr>
        <p:grpSpPr>
          <a:xfrm>
            <a:off x="844549" y="2636912"/>
            <a:ext cx="7471867" cy="1263818"/>
            <a:chOff x="844549" y="2636912"/>
            <a:chExt cx="7471867" cy="1263818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4549" y="3036634"/>
              <a:ext cx="7471867" cy="864096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ZoneTexte 26"/>
                <p:cNvSpPr txBox="1"/>
                <p:nvPr/>
              </p:nvSpPr>
              <p:spPr>
                <a:xfrm>
                  <a:off x="1907704" y="2636912"/>
                  <a:ext cx="423664" cy="615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14:m>
                    <m:oMath xmlns:m="http://schemas.openxmlformats.org/officeDocument/2006/math">
                      <m:f>
                        <m:fPr>
                          <m:ctrlPr>
                            <a:rPr lang="fr-FR" sz="2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2400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fr-FR" sz="2400" dirty="0" smtClean="0">
                      <a:solidFill>
                        <a:srgbClr val="FF3399"/>
                      </a:solidFill>
                    </a:rPr>
                    <a:t> </a:t>
                  </a:r>
                  <a:endParaRPr lang="fr-FR" sz="2400" dirty="0">
                    <a:solidFill>
                      <a:srgbClr val="FF3399"/>
                    </a:solidFill>
                  </a:endParaRPr>
                </a:p>
              </p:txBody>
            </p:sp>
          </mc:Choice>
          <mc:Fallback>
            <p:sp>
              <p:nvSpPr>
                <p:cNvPr id="27" name="ZoneTexte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704" y="2636912"/>
                  <a:ext cx="423664" cy="61574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ZoneTexte 30"/>
                <p:cNvSpPr txBox="1"/>
                <p:nvPr/>
              </p:nvSpPr>
              <p:spPr>
                <a:xfrm>
                  <a:off x="4940424" y="2636912"/>
                  <a:ext cx="423664" cy="615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14:m>
                    <m:oMath xmlns:m="http://schemas.openxmlformats.org/officeDocument/2006/math">
                      <m:f>
                        <m:fPr>
                          <m:ctrlPr>
                            <a:rPr lang="fr-FR" sz="2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fr-FR" sz="2400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fr-FR" sz="2400" dirty="0" smtClean="0">
                      <a:solidFill>
                        <a:srgbClr val="FF3399"/>
                      </a:solidFill>
                    </a:rPr>
                    <a:t> </a:t>
                  </a:r>
                  <a:endParaRPr lang="fr-FR" sz="2400" dirty="0">
                    <a:solidFill>
                      <a:srgbClr val="FF3399"/>
                    </a:solidFill>
                  </a:endParaRPr>
                </a:p>
              </p:txBody>
            </p:sp>
          </mc:Choice>
          <mc:Fallback>
            <p:sp>
              <p:nvSpPr>
                <p:cNvPr id="31" name="ZoneTexte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0424" y="2636912"/>
                  <a:ext cx="423664" cy="61574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ZoneTexte 31"/>
                <p:cNvSpPr txBox="1"/>
                <p:nvPr/>
              </p:nvSpPr>
              <p:spPr>
                <a:xfrm>
                  <a:off x="7892752" y="2636912"/>
                  <a:ext cx="423664" cy="615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14:m>
                    <m:oMath xmlns:m="http://schemas.openxmlformats.org/officeDocument/2006/math">
                      <m:f>
                        <m:fPr>
                          <m:ctrlPr>
                            <a:rPr lang="fr-FR" sz="2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fr-FR" sz="2400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fr-FR" sz="2400" dirty="0" smtClean="0">
                      <a:solidFill>
                        <a:srgbClr val="FF3399"/>
                      </a:solidFill>
                    </a:rPr>
                    <a:t> </a:t>
                  </a:r>
                  <a:endParaRPr lang="fr-FR" sz="2400" dirty="0">
                    <a:solidFill>
                      <a:srgbClr val="FF3399"/>
                    </a:solidFill>
                  </a:endParaRPr>
                </a:p>
              </p:txBody>
            </p:sp>
          </mc:Choice>
          <mc:Fallback>
            <p:sp>
              <p:nvSpPr>
                <p:cNvPr id="32" name="ZoneTexte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92752" y="2636912"/>
                  <a:ext cx="423664" cy="61574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645492" y="2852936"/>
                <a:ext cx="7886948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dirty="0" smtClean="0"/>
                  <a:t>- dans l’ordre croissant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FR" sz="2400" dirty="0"/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92" y="2852936"/>
                <a:ext cx="7886948" cy="615746"/>
              </a:xfrm>
              <a:prstGeom prst="rect">
                <a:avLst/>
              </a:prstGeom>
              <a:blipFill rotWithShape="1">
                <a:blip r:embed="rId7"/>
                <a:stretch>
                  <a:fillRect l="-850" b="-29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610816" y="3461326"/>
                <a:ext cx="7886948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dirty="0" smtClean="0"/>
                  <a:t>- dans l’ordre décroissant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FR" sz="2400" dirty="0"/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16" y="3461326"/>
                <a:ext cx="7886948" cy="615746"/>
              </a:xfrm>
              <a:prstGeom prst="rect">
                <a:avLst/>
              </a:prstGeom>
              <a:blipFill rotWithShape="1">
                <a:blip r:embed="rId8"/>
                <a:stretch>
                  <a:fillRect l="-773" b="-29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611560" y="4988689"/>
                <a:ext cx="7886948" cy="526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dirty="0" smtClean="0"/>
                  <a:t>On peut encadrer une fraction entre deux nombres entiers : 1 </a:t>
                </a:r>
                <a:r>
                  <a:rPr lang="fr-FR" sz="2000" dirty="0"/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fr-FR" sz="2000" b="0" i="0" smtClean="0">
                        <a:solidFill>
                          <a:srgbClr val="FF3399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fr-FR" sz="2000" dirty="0"/>
                      <m:t>&lt;</m:t>
                    </m:r>
                    <m:r>
                      <m:rPr>
                        <m:nor/>
                      </m:rPr>
                      <a:rPr lang="fr-FR" sz="2000" b="0" i="0" dirty="0" smtClean="0"/>
                      <m:t> 2</m:t>
                    </m:r>
                  </m:oMath>
                </a14:m>
                <a:endParaRPr lang="fr-FR" sz="20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988689"/>
                <a:ext cx="7886948" cy="526298"/>
              </a:xfrm>
              <a:prstGeom prst="rect">
                <a:avLst/>
              </a:prstGeom>
              <a:blipFill rotWithShape="1">
                <a:blip r:embed="rId9"/>
                <a:stretch>
                  <a:fillRect l="-773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611560" y="5711014"/>
                <a:ext cx="7886948" cy="526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dirty="0" smtClean="0"/>
                  <a:t>On peut décomposer une fraction 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fr-FR" sz="2000" b="0" i="0" smtClean="0">
                        <a:solidFill>
                          <a:srgbClr val="FF3399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fr-FR" sz="2000" b="0" i="0" smtClean="0">
                        <a:solidFill>
                          <a:schemeClr val="tx1"/>
                        </a:solidFill>
                      </a:rPr>
                      <m:t>= 1 +</m:t>
                    </m:r>
                    <m:f>
                      <m:fPr>
                        <m:ctrlPr>
                          <a:rPr lang="fr-FR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FR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711014"/>
                <a:ext cx="7886948" cy="526298"/>
              </a:xfrm>
              <a:prstGeom prst="rect">
                <a:avLst/>
              </a:prstGeom>
              <a:blipFill rotWithShape="1">
                <a:blip r:embed="rId10"/>
                <a:stretch>
                  <a:fillRect l="-773" b="-930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569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-0.00087 -0.218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12" grpId="0"/>
      <p:bldP spid="13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5508104" y="2996952"/>
                <a:ext cx="57606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996952"/>
                <a:ext cx="576063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Quelle droite graduée pour quelle fraction ?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95536" y="1268760"/>
            <a:ext cx="7886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Pour placer une fraction sur une droite graduée, il faut regarder le dénominateur, et mettre autant de parties dans une unité sur la droite.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396305" y="1976646"/>
                <a:ext cx="6047903" cy="612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dirty="0" smtClean="0"/>
                  <a:t>Exemple 1 : Je veux placer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/>
                          </a:rPr>
                          <m:t>23</m:t>
                        </m:r>
                      </m:num>
                      <m:den>
                        <m:r>
                          <a:rPr lang="fr-FR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400" dirty="0" smtClean="0"/>
                  <a:t> </a:t>
                </a:r>
                <a:r>
                  <a:rPr lang="fr-FR" sz="2000" dirty="0" smtClean="0"/>
                  <a:t>sur une droite graduée. </a:t>
                </a:r>
                <a:endParaRPr lang="fr-FR" sz="2400" dirty="0"/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05" y="1976646"/>
                <a:ext cx="6047903" cy="612540"/>
              </a:xfrm>
              <a:prstGeom prst="rect">
                <a:avLst/>
              </a:prstGeom>
              <a:blipFill rotWithShape="1">
                <a:blip r:embed="rId3"/>
                <a:stretch>
                  <a:fillRect l="-1008" b="-29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19064"/>
              </p:ext>
            </p:extLst>
          </p:nvPr>
        </p:nvGraphicFramePr>
        <p:xfrm>
          <a:off x="987896" y="3717032"/>
          <a:ext cx="62484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396304" y="2589186"/>
            <a:ext cx="777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Le dénominateur est 4, je dois donc mettre 4 parties entre les unités sur ma droite graduée.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827584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1691680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483768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3347864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4139952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5004048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5868144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6660232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5796136" y="3645024"/>
            <a:ext cx="0" cy="504056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410816" y="4293096"/>
                <a:ext cx="6047903" cy="612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dirty="0" smtClean="0"/>
                  <a:t>Exemple 2 : Je veux placer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/>
                          </a:rPr>
                          <m:t>19</m:t>
                        </m:r>
                      </m:num>
                      <m:den>
                        <m:r>
                          <a:rPr lang="fr-FR" sz="24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400" dirty="0" smtClean="0"/>
                  <a:t> </a:t>
                </a:r>
                <a:r>
                  <a:rPr lang="fr-FR" sz="2000" dirty="0" smtClean="0"/>
                  <a:t>sur une droite graduée. </a:t>
                </a:r>
                <a:endParaRPr lang="fr-FR" sz="2400" dirty="0"/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16" y="4293096"/>
                <a:ext cx="6047903" cy="612540"/>
              </a:xfrm>
              <a:prstGeom prst="rect">
                <a:avLst/>
              </a:prstGeom>
              <a:blipFill rotWithShape="1">
                <a:blip r:embed="rId4"/>
                <a:stretch>
                  <a:fillRect l="-1007" b="-29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45764"/>
              </p:ext>
            </p:extLst>
          </p:nvPr>
        </p:nvGraphicFramePr>
        <p:xfrm>
          <a:off x="971600" y="6033482"/>
          <a:ext cx="62484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" name="ZoneTexte 37"/>
          <p:cNvSpPr txBox="1"/>
          <p:nvPr/>
        </p:nvSpPr>
        <p:spPr>
          <a:xfrm>
            <a:off x="410815" y="4905636"/>
            <a:ext cx="777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Le dénominateur est 7, je dois donc mettre 7 parties entre les unités sur ma droite graduée.</a:t>
            </a:r>
            <a:endParaRPr lang="fr-FR" sz="2400" dirty="0"/>
          </a:p>
        </p:txBody>
      </p:sp>
      <p:sp>
        <p:nvSpPr>
          <p:cNvPr id="39" name="ZoneTexte 38"/>
          <p:cNvSpPr txBox="1"/>
          <p:nvPr/>
        </p:nvSpPr>
        <p:spPr>
          <a:xfrm>
            <a:off x="842095" y="567344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2339752" y="567344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3779912" y="567344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5292080" y="56612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6732240" y="56612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cxnSp>
        <p:nvCxnSpPr>
          <p:cNvPr id="47" name="Connecteur droit 46"/>
          <p:cNvCxnSpPr/>
          <p:nvPr/>
        </p:nvCxnSpPr>
        <p:spPr>
          <a:xfrm>
            <a:off x="4932040" y="5949280"/>
            <a:ext cx="0" cy="504056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ZoneTexte 51"/>
              <p:cNvSpPr txBox="1"/>
              <p:nvPr/>
            </p:nvSpPr>
            <p:spPr>
              <a:xfrm>
                <a:off x="4651827" y="5301208"/>
                <a:ext cx="57606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19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52" name="ZoneText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27" y="5301208"/>
                <a:ext cx="576063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48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3" grpId="0"/>
      <p:bldP spid="19" grpId="0"/>
      <p:bldP spid="8" grpId="0"/>
      <p:bldP spid="23" grpId="0"/>
      <p:bldP spid="24" grpId="0"/>
      <p:bldP spid="28" grpId="0"/>
      <p:bldP spid="29" grpId="0"/>
      <p:bldP spid="30" grpId="0"/>
      <p:bldP spid="33" grpId="0"/>
      <p:bldP spid="34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Placer des fractions avec des </a:t>
            </a:r>
            <a:r>
              <a:rPr lang="fr-FR" sz="3200" dirty="0" smtClean="0">
                <a:solidFill>
                  <a:srgbClr val="FF3399"/>
                </a:solidFill>
              </a:rPr>
              <a:t>dénominateurs</a:t>
            </a:r>
            <a:r>
              <a:rPr lang="fr-FR" sz="3600" dirty="0" smtClean="0">
                <a:solidFill>
                  <a:srgbClr val="FF3399"/>
                </a:solidFill>
              </a:rPr>
              <a:t> différents sur une même droite graduée.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2000" dirty="0" smtClean="0"/>
              <a:t>Pour placer des fractions avec des </a:t>
            </a:r>
            <a:r>
              <a:rPr lang="fr-FR" sz="2000" dirty="0" smtClean="0">
                <a:solidFill>
                  <a:srgbClr val="FF3399"/>
                </a:solidFill>
              </a:rPr>
              <a:t>dénominateurs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FF3399"/>
                </a:solidFill>
              </a:rPr>
              <a:t>différents</a:t>
            </a:r>
            <a:r>
              <a:rPr lang="fr-FR" sz="2000" dirty="0" smtClean="0"/>
              <a:t> sur une droite graduée, il faut leur chercher un multiple en commun.</a:t>
            </a:r>
            <a:endParaRPr lang="fr-F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000" dirty="0" smtClean="0"/>
                  <a:t>On veut placer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 smtClean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000" dirty="0"/>
                  <a:t> </a:t>
                </a:r>
                <a:r>
                  <a:rPr lang="fr-FR" sz="20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000" dirty="0" smtClean="0"/>
                  <a:t> sur une même droite graduée.         </a:t>
                </a:r>
                <a:endParaRPr lang="fr-FR" sz="2400" dirty="0"/>
              </a:p>
            </p:txBody>
          </p:sp>
        </mc:Choice>
        <mc:Fallback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8229600" cy="532005"/>
              </a:xfrm>
              <a:prstGeom prst="rect">
                <a:avLst/>
              </a:prstGeom>
              <a:blipFill rotWithShape="1">
                <a:blip r:embed="rId2"/>
                <a:stretch>
                  <a:fillRect l="-815" b="-80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ce réservé du contenu 4"/>
          <p:cNvSpPr txBox="1">
            <a:spLocks/>
          </p:cNvSpPr>
          <p:nvPr/>
        </p:nvSpPr>
        <p:spPr>
          <a:xfrm>
            <a:off x="467544" y="3009146"/>
            <a:ext cx="822960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dirty="0" smtClean="0"/>
              <a:t>On cherche un nombre qui est à la fois dans la table de 2, de 3 de 4 et de 6.</a:t>
            </a:r>
            <a:endParaRPr lang="fr-FR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34470"/>
            <a:ext cx="10382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24201"/>
            <a:ext cx="103822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33726"/>
            <a:ext cx="105727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33726"/>
            <a:ext cx="9906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899592" y="4929857"/>
            <a:ext cx="1038225" cy="299343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574826" y="4509120"/>
            <a:ext cx="1038225" cy="299343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901927" y="4293096"/>
            <a:ext cx="1038225" cy="299343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630119" y="4149080"/>
            <a:ext cx="1038225" cy="299343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space réservé du contenu 4"/>
          <p:cNvSpPr txBox="1">
            <a:spLocks/>
          </p:cNvSpPr>
          <p:nvPr/>
        </p:nvSpPr>
        <p:spPr>
          <a:xfrm>
            <a:off x="467544" y="6197242"/>
            <a:ext cx="822960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dirty="0" smtClean="0"/>
              <a:t>On va donc faire 12 parts dans chaque unité de la droite graduée.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4874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 animBg="1"/>
      <p:bldP spid="18" grpId="0" animBg="1"/>
      <p:bldP spid="19" grpId="0" animBg="1"/>
      <p:bldP spid="20" grpId="0" animBg="1"/>
      <p:bldP spid="2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1521</Words>
  <Application>Microsoft Office PowerPoint</Application>
  <PresentationFormat>Affichage à l'écran (4:3)</PresentationFormat>
  <Paragraphs>147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Numération</vt:lpstr>
      <vt:lpstr>Aujourd’hui, nous allons travailler en numération. Nous allons apprendre à placer des fractions sur une droite graduée.  Cela nous permettra de comparer et décomposer des fractions.</vt:lpstr>
      <vt:lpstr>Avant de commencer…</vt:lpstr>
      <vt:lpstr>Fractions et droite graduée</vt:lpstr>
      <vt:lpstr>Fractions et droite graduée</vt:lpstr>
      <vt:lpstr>Fractions et droite graduée</vt:lpstr>
      <vt:lpstr>Fractions et droite graduée</vt:lpstr>
      <vt:lpstr>Quelle droite graduée pour quelle fraction ?</vt:lpstr>
      <vt:lpstr>Placer des fractions avec des dénominateurs différents sur une même droite graduée.</vt:lpstr>
      <vt:lpstr>Placer des fractions avec des dénominateurs différents sur une même droite graduée.</vt:lpstr>
      <vt:lpstr>Placer des fractions avec des dénominateurs différents sur une même droite graduée.</vt:lpstr>
      <vt:lpstr>Placer des fractions avec des dénominateurs différents sur une même droite graduée.</vt:lpstr>
      <vt:lpstr>Placer des fractions avec des dénominateurs différents sur une même droite graduée.</vt:lpstr>
      <vt:lpstr>Placer des fractions avec des dénominateurs différents sur une même droite graduée.</vt:lpstr>
      <vt:lpstr>Placer des fractions avec des dénominateurs différents sur une même droite graduée.</vt:lpstr>
      <vt:lpstr>Placer des fractions avec des dénominateurs différents sur une même droite graduée.</vt:lpstr>
      <vt:lpstr>Placer des fractions avec des dénominateurs différents sur une même droite graduée.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93</cp:revision>
  <dcterms:created xsi:type="dcterms:W3CDTF">2020-05-20T07:22:41Z</dcterms:created>
  <dcterms:modified xsi:type="dcterms:W3CDTF">2021-01-24T11:09:57Z</dcterms:modified>
</cp:coreProperties>
</file>