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6" r:id="rId4"/>
    <p:sldId id="261" r:id="rId5"/>
    <p:sldId id="267" r:id="rId6"/>
    <p:sldId id="268" r:id="rId7"/>
    <p:sldId id="269" r:id="rId8"/>
    <p:sldId id="273" r:id="rId9"/>
    <p:sldId id="272" r:id="rId10"/>
    <p:sldId id="274" r:id="rId11"/>
    <p:sldId id="275" r:id="rId1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20000"/>
    <a:srgbClr val="0099CC"/>
    <a:srgbClr val="FFFFFF"/>
    <a:srgbClr val="0000FF"/>
    <a:srgbClr val="6600CC"/>
    <a:srgbClr val="E28AC5"/>
    <a:srgbClr val="FF33CC"/>
    <a:srgbClr val="FF99CC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534"/>
  </p:normalViewPr>
  <p:slideViewPr>
    <p:cSldViewPr>
      <p:cViewPr>
        <p:scale>
          <a:sx n="100" d="100"/>
          <a:sy n="100" d="100"/>
        </p:scale>
        <p:origin x="-1866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8.jp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image" Target="../media/image8.jp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image" Target="../media/image8.jp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image" Target="../media/image8.jp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image" Target="../media/image8.jp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image" Target="../media/image8.jpg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image" Target="../media/image8.jp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image" Target="../media/image8.jp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</a:ln>
          </c:spPr>
          <c:dPt>
            <c:idx val="3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0">
                <a:noFill/>
              </a:ln>
            </c:spPr>
          </c:dPt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3175">
          <a:solidFill>
            <a:schemeClr val="bg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c:spPr>
          </c:dPt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c:spPr>
          <c:dPt>
            <c:idx val="0"/>
            <c:bubble3D val="0"/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</c:dPt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0">
              <a:noFill/>
            </a:ln>
          </c:spPr>
          <c:dPt>
            <c:idx val="3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0">
                <a:noFill/>
              </a:ln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3175"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c:spPr>
          <c:dPt>
            <c:idx val="3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3175"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c:spPr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  <c:spPr>
              <a:blipFill dpi="0" rotWithShape="1">
                <a:blip xmlns:r="http://schemas.openxmlformats.org/officeDocument/2006/relationships" r:embed="rId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c:spPr>
          </c:dPt>
          <c:cat>
            <c:numRef>
              <c:f>Feuil1!$A$2:$A$5</c:f>
              <c:numCache>
                <c:formatCode>General</c:formatCode>
                <c:ptCount val="4"/>
              </c:numCache>
            </c:numRef>
          </c:cat>
          <c:val>
            <c:numRef>
              <c:f>Feuil1!$B$2:$B$5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ln w="3175">
          <a:solidFill>
            <a:schemeClr val="bg1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</c:dPt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blipFill dpi="0" rotWithShape="1">
              <a:blip xmlns:r="http://schemas.openxmlformats.org/officeDocument/2006/relationships"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2857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chemeClr val="bg1"/>
              </a:solidFill>
              <a:ln w="28575">
                <a:solidFill>
                  <a:schemeClr val="tx1"/>
                </a:solidFill>
              </a:ln>
            </c:spPr>
          </c:dPt>
          <c:dPt>
            <c:idx val="3"/>
            <c:bubble3D val="0"/>
          </c:dPt>
          <c:cat>
            <c:numRef>
              <c:f>Feuil1!$A$2:$A$7</c:f>
              <c:numCache>
                <c:formatCode>General</c:formatCode>
                <c:ptCount val="6"/>
              </c:numCache>
            </c:numRef>
          </c:cat>
          <c:val>
            <c:numRef>
              <c:f>Feuil1!$B$2:$B$7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F59A3-21E7-4D7D-A26B-F22401ACFC54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CAF78-CF74-4B7B-8460-4CEEF58250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391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84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63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256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5066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98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768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0976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93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5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0910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281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A3491-DB03-4EA5-A9F0-ADF1BB90FAC6}" type="datetimeFigureOut">
              <a:rPr lang="fr-FR" smtClean="0"/>
              <a:t>31/12/2020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BBF8-DB69-403F-9A54-A9B4E303707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193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2118097"/>
          </a:xfrm>
        </p:spPr>
        <p:txBody>
          <a:bodyPr/>
          <a:lstStyle/>
          <a:p>
            <a:r>
              <a:rPr lang="fr-FR" sz="5400" dirty="0">
                <a:solidFill>
                  <a:srgbClr val="FFFFFF"/>
                </a:solidFill>
                <a:latin typeface="Cursif" panose="020B0603050302020204" pitchFamily="34" charset="0"/>
              </a:rPr>
              <a:t>N</a:t>
            </a:r>
            <a:r>
              <a:rPr lang="fr-FR" sz="5400" dirty="0" smtClean="0">
                <a:solidFill>
                  <a:srgbClr val="FFFFFF"/>
                </a:solidFill>
                <a:latin typeface="Cursif" panose="020B0603050302020204" pitchFamily="34" charset="0"/>
              </a:rPr>
              <a:t>umération</a:t>
            </a:r>
            <a:endParaRPr lang="fr-FR" dirty="0">
              <a:solidFill>
                <a:srgbClr val="FFFFFF"/>
              </a:solidFill>
              <a:latin typeface="Cursif" panose="020B06030503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344816" cy="2135088"/>
          </a:xfrm>
        </p:spPr>
        <p:txBody>
          <a:bodyPr>
            <a:noAutofit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>Lire et comprendre les fractions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85" b="68923" l="30200" r="5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41474" r="44797" b="29263"/>
          <a:stretch/>
        </p:blipFill>
        <p:spPr>
          <a:xfrm rot="19183318">
            <a:off x="6810610" y="5190555"/>
            <a:ext cx="1112809" cy="1506628"/>
          </a:xfrm>
          <a:prstGeom prst="rect">
            <a:avLst/>
          </a:prstGeom>
        </p:spPr>
      </p:pic>
      <p:sp>
        <p:nvSpPr>
          <p:cNvPr id="5" name="Ellipse 4"/>
          <p:cNvSpPr/>
          <p:nvPr/>
        </p:nvSpPr>
        <p:spPr>
          <a:xfrm>
            <a:off x="683568" y="764704"/>
            <a:ext cx="1152128" cy="1152128"/>
          </a:xfrm>
          <a:prstGeom prst="ellipse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 smtClean="0">
                <a:solidFill>
                  <a:schemeClr val="tx1"/>
                </a:solidFill>
              </a:rPr>
              <a:t>N4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27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3399"/>
                </a:solidFill>
              </a:rPr>
              <a:t>Comment lire une fraction ?</a:t>
            </a:r>
            <a:endParaRPr lang="fr-FR" dirty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ZoneTexte 12"/>
              <p:cNvSpPr txBox="1"/>
              <p:nvPr/>
            </p:nvSpPr>
            <p:spPr>
              <a:xfrm>
                <a:off x="3635896" y="1484784"/>
                <a:ext cx="4912054" cy="2281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x-none" altLang="x-none" sz="3200" b="1" dirty="0" smtClean="0">
                    <a:solidFill>
                      <a:srgbClr val="FF3399"/>
                    </a:solidFill>
                    <a:latin typeface="Arial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x-none" sz="32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altLang="x-none" sz="3200" b="1" i="1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𝟑</m:t>
                        </m:r>
                      </m:num>
                      <m:den>
                        <m:r>
                          <a:rPr lang="fr-FR" altLang="x-none" sz="3200" b="1" i="1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𝟔</m:t>
                        </m:r>
                      </m:den>
                    </m:f>
                    <m:r>
                      <a:rPr lang="fr-FR" altLang="x-none" sz="3200" b="1" smtClean="0">
                        <a:solidFill>
                          <a:srgbClr val="FF3399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x-none" altLang="x-none" sz="3200" b="1" dirty="0">
                    <a:solidFill>
                      <a:srgbClr val="FF3399"/>
                    </a:solidFill>
                    <a:latin typeface="Arial" charset="0"/>
                  </a:rPr>
                  <a:t>  </a:t>
                </a:r>
                <a:r>
                  <a:rPr lang="fr-FR" altLang="x-none" sz="3200" b="1" dirty="0">
                    <a:solidFill>
                      <a:srgbClr val="FF3399"/>
                    </a:solidFill>
                    <a:latin typeface="Arial" charset="0"/>
                  </a:rPr>
                  <a:t> </a:t>
                </a:r>
                <a:r>
                  <a:rPr lang="fr-FR" altLang="x-none" sz="2400" b="1" dirty="0" smtClean="0">
                    <a:solidFill>
                      <a:srgbClr val="FF3399"/>
                    </a:solidFill>
                  </a:rPr>
                  <a:t>se lit trois sixièmes</a:t>
                </a:r>
                <a:r>
                  <a:rPr lang="x-none" altLang="x-none" sz="2400" b="1" dirty="0" smtClean="0">
                    <a:solidFill>
                      <a:srgbClr val="FF3399"/>
                    </a:solidFill>
                  </a:rPr>
                  <a:t>.</a:t>
                </a:r>
                <a:endParaRPr lang="fr-FR" altLang="x-none" sz="2400" b="1" dirty="0" smtClean="0">
                  <a:solidFill>
                    <a:srgbClr val="FF3399"/>
                  </a:solidFill>
                </a:endParaRPr>
              </a:p>
              <a:p>
                <a:pPr lvl="0"/>
                <a:endParaRPr lang="fr-FR" altLang="x-none" sz="2400" b="1" dirty="0">
                  <a:solidFill>
                    <a:srgbClr val="0070C0"/>
                  </a:solidFill>
                </a:endParaRPr>
              </a:p>
              <a:p>
                <a:pPr lvl="0"/>
                <a:r>
                  <a:rPr lang="fr-FR" altLang="x-none" sz="2400" dirty="0" smtClean="0"/>
                  <a:t>On lit d’abord le chiffre du haut puis celui du bas suivi du suffixe -</a:t>
                </a:r>
                <a:r>
                  <a:rPr lang="fr-FR" altLang="x-none" sz="2400" b="1" dirty="0" err="1" smtClean="0">
                    <a:solidFill>
                      <a:srgbClr val="FF3399"/>
                    </a:solidFill>
                  </a:rPr>
                  <a:t>ième</a:t>
                </a:r>
                <a:endParaRPr lang="x-none" altLang="x-none" sz="2400" b="1" dirty="0">
                  <a:solidFill>
                    <a:srgbClr val="FF3399"/>
                  </a:solidFill>
                </a:endParaRPr>
              </a:p>
              <a:p>
                <a:endParaRPr lang="fr-FR" sz="2400" dirty="0"/>
              </a:p>
            </p:txBody>
          </p:sp>
        </mc:Choice>
        <mc:Fallback xmlns="">
          <p:sp>
            <p:nvSpPr>
              <p:cNvPr id="4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1484784"/>
                <a:ext cx="4912054" cy="2281009"/>
              </a:xfrm>
              <a:prstGeom prst="rect">
                <a:avLst/>
              </a:prstGeom>
              <a:blipFill rotWithShape="1">
                <a:blip r:embed="rId2"/>
                <a:stretch>
                  <a:fillRect l="-1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565156858"/>
              </p:ext>
            </p:extLst>
          </p:nvPr>
        </p:nvGraphicFramePr>
        <p:xfrm>
          <a:off x="323528" y="1127649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14"/>
              <p:cNvSpPr txBox="1"/>
              <p:nvPr/>
            </p:nvSpPr>
            <p:spPr>
              <a:xfrm>
                <a:off x="1259632" y="3645024"/>
                <a:ext cx="6428230" cy="26866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x-none" altLang="x-none" sz="3200" dirty="0" smtClean="0">
                    <a:solidFill>
                      <a:schemeClr val="tx1"/>
                    </a:solidFill>
                    <a:latin typeface="Arial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x-none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altLang="x-non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2</m:t>
                        </m:r>
                      </m:num>
                      <m:den>
                        <m:r>
                          <a:rPr lang="fr-FR" altLang="x-none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8</m:t>
                        </m:r>
                      </m:den>
                    </m:f>
                    <m:r>
                      <a:rPr lang="fr-FR" altLang="x-none" b="0" smtClean="0">
                        <a:solidFill>
                          <a:schemeClr val="tx1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x-none" altLang="x-none" dirty="0">
                    <a:solidFill>
                      <a:schemeClr val="tx1"/>
                    </a:solidFill>
                    <a:latin typeface="Arial" charset="0"/>
                  </a:rPr>
                  <a:t>  </a:t>
                </a:r>
                <a:r>
                  <a:rPr lang="fr-FR" altLang="x-none" dirty="0">
                    <a:solidFill>
                      <a:schemeClr val="tx1"/>
                    </a:solidFill>
                    <a:latin typeface="Arial" charset="0"/>
                  </a:rPr>
                  <a:t> </a:t>
                </a:r>
                <a:r>
                  <a:rPr lang="fr-FR" altLang="x-none" dirty="0" smtClean="0">
                    <a:solidFill>
                      <a:schemeClr val="tx1"/>
                    </a:solidFill>
                  </a:rPr>
                  <a:t>se lit deux huitièmes</a:t>
                </a:r>
                <a:r>
                  <a:rPr lang="x-none" altLang="x-none" dirty="0" smtClean="0">
                    <a:solidFill>
                      <a:schemeClr val="tx1"/>
                    </a:solidFill>
                  </a:rPr>
                  <a:t>.</a:t>
                </a:r>
                <a:r>
                  <a:rPr lang="fr-FR" altLang="x-none" dirty="0" smtClean="0">
                    <a:solidFill>
                      <a:schemeClr val="tx1"/>
                    </a:solidFill>
                  </a:rPr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x-none" i="1">
                            <a:latin typeface="Cambria Math"/>
                          </a:rPr>
                        </m:ctrlPr>
                      </m:fPr>
                      <m:num>
                        <m:r>
                          <a:rPr lang="fr-FR" altLang="x-none" i="1">
                            <a:latin typeface="Cambria Math" charset="0"/>
                          </a:rPr>
                          <m:t>3</m:t>
                        </m:r>
                      </m:num>
                      <m:den>
                        <m:r>
                          <a:rPr lang="fr-FR" altLang="x-none" i="1">
                            <a:latin typeface="Cambria Math" charset="0"/>
                          </a:rPr>
                          <m:t>24</m:t>
                        </m:r>
                      </m:den>
                    </m:f>
                    <m:r>
                      <a:rPr lang="fr-FR" altLang="x-none">
                        <a:latin typeface="Cambria Math" charset="0"/>
                      </a:rPr>
                      <m:t> </m:t>
                    </m:r>
                  </m:oMath>
                </a14:m>
                <a:r>
                  <a:rPr lang="x-none" altLang="x-none" dirty="0">
                    <a:latin typeface="Arial" charset="0"/>
                  </a:rPr>
                  <a:t>  </a:t>
                </a:r>
                <a:r>
                  <a:rPr lang="fr-FR" altLang="x-none" dirty="0">
                    <a:latin typeface="Arial" charset="0"/>
                  </a:rPr>
                  <a:t> </a:t>
                </a:r>
                <a:r>
                  <a:rPr lang="fr-FR" altLang="x-none" dirty="0"/>
                  <a:t>se lit trois vingt-quatrièmes</a:t>
                </a:r>
              </a:p>
              <a:p>
                <a:pPr lvl="0"/>
                <a:endParaRPr lang="fr-FR" altLang="x-none" dirty="0" smtClean="0">
                  <a:solidFill>
                    <a:schemeClr val="tx1"/>
                  </a:solidFill>
                </a:endParaRPr>
              </a:p>
              <a:p>
                <a:pPr lvl="0"/>
                <a:endParaRPr lang="fr-FR" altLang="x-none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altLang="x-none" sz="2000" b="1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altLang="x-none" sz="2000" b="1" i="1" smtClean="0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altLang="x-none" sz="2000" b="1" i="1" smtClean="0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𝟐</m:t>
                        </m:r>
                      </m:den>
                    </m:f>
                    <m:r>
                      <a:rPr lang="fr-FR" altLang="x-none" sz="2000" b="1">
                        <a:solidFill>
                          <a:srgbClr val="FF3399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x-none" altLang="x-none" sz="2000" b="1" dirty="0">
                    <a:solidFill>
                      <a:srgbClr val="FF3399"/>
                    </a:solidFill>
                    <a:latin typeface="Arial" charset="0"/>
                  </a:rPr>
                  <a:t>  </a:t>
                </a:r>
                <a:r>
                  <a:rPr lang="fr-FR" altLang="x-none" sz="2000" b="1" dirty="0">
                    <a:solidFill>
                      <a:srgbClr val="FF3399"/>
                    </a:solidFill>
                    <a:latin typeface="Arial" charset="0"/>
                  </a:rPr>
                  <a:t> </a:t>
                </a:r>
                <a:r>
                  <a:rPr lang="fr-FR" altLang="x-none" sz="2000" b="1" dirty="0">
                    <a:solidFill>
                      <a:srgbClr val="FF3399"/>
                    </a:solidFill>
                  </a:rPr>
                  <a:t>se lit </a:t>
                </a:r>
                <a:r>
                  <a:rPr lang="fr-FR" altLang="x-none" sz="2000" b="1" dirty="0" smtClean="0">
                    <a:solidFill>
                      <a:srgbClr val="FF3399"/>
                    </a:solidFill>
                  </a:rPr>
                  <a:t>un-</a:t>
                </a:r>
                <a:r>
                  <a:rPr lang="fr-FR" altLang="x-none" sz="2000" b="1" u="sng" dirty="0" smtClean="0">
                    <a:solidFill>
                      <a:srgbClr val="FF3399"/>
                    </a:solidFill>
                  </a:rPr>
                  <a:t>demi</a:t>
                </a:r>
                <a:r>
                  <a:rPr lang="fr-FR" altLang="x-none" sz="2000" b="1" dirty="0" smtClean="0">
                    <a:solidFill>
                      <a:srgbClr val="FF3399"/>
                    </a:solidFill>
                  </a:rPr>
                  <a:t>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x-none" sz="20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altLang="x-none" sz="2000" b="1" i="1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altLang="x-none" sz="2000" b="1" i="1" smtClean="0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𝟑</m:t>
                        </m:r>
                      </m:den>
                    </m:f>
                    <m:r>
                      <a:rPr lang="fr-FR" altLang="x-none" sz="2000" b="1">
                        <a:solidFill>
                          <a:srgbClr val="FF3399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x-none" altLang="x-none" sz="2000" b="1" dirty="0">
                    <a:solidFill>
                      <a:srgbClr val="FF3399"/>
                    </a:solidFill>
                    <a:latin typeface="Arial" charset="0"/>
                  </a:rPr>
                  <a:t>  </a:t>
                </a:r>
                <a:r>
                  <a:rPr lang="fr-FR" altLang="x-none" sz="2000" b="1" dirty="0">
                    <a:solidFill>
                      <a:srgbClr val="FF3399"/>
                    </a:solidFill>
                    <a:latin typeface="Arial" charset="0"/>
                  </a:rPr>
                  <a:t> </a:t>
                </a:r>
                <a:r>
                  <a:rPr lang="fr-FR" altLang="x-none" sz="2000" b="1" dirty="0">
                    <a:solidFill>
                      <a:srgbClr val="FF3399"/>
                    </a:solidFill>
                  </a:rPr>
                  <a:t>se lit </a:t>
                </a:r>
                <a:r>
                  <a:rPr lang="fr-FR" altLang="x-none" sz="2000" b="1" dirty="0" smtClean="0">
                    <a:solidFill>
                      <a:srgbClr val="FF3399"/>
                    </a:solidFill>
                  </a:rPr>
                  <a:t>un-</a:t>
                </a:r>
                <a:r>
                  <a:rPr lang="fr-FR" altLang="x-none" sz="2000" b="1" u="sng" dirty="0" smtClean="0">
                    <a:solidFill>
                      <a:srgbClr val="FF3399"/>
                    </a:solidFill>
                  </a:rPr>
                  <a:t>tiers</a:t>
                </a:r>
                <a:endParaRPr lang="fr-FR" altLang="x-none" sz="2000" b="1" u="sng" dirty="0">
                  <a:solidFill>
                    <a:srgbClr val="FF3399"/>
                  </a:solidFill>
                </a:endParaRPr>
              </a:p>
              <a:p>
                <a:pPr lvl="0"/>
                <a:endParaRPr lang="fr-FR" altLang="x-none" sz="2000" b="1" dirty="0" smtClean="0">
                  <a:solidFill>
                    <a:srgbClr val="FF3399"/>
                  </a:solidFill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mr-IN" altLang="x-none" sz="2000" b="1" i="1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altLang="x-none" sz="2000" b="1" i="1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𝟏</m:t>
                        </m:r>
                      </m:num>
                      <m:den>
                        <m:r>
                          <a:rPr lang="fr-FR" altLang="x-none" sz="2000" b="1" i="1" smtClean="0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𝟒</m:t>
                        </m:r>
                      </m:den>
                    </m:f>
                    <m:r>
                      <a:rPr lang="fr-FR" altLang="x-none" sz="2000" b="1">
                        <a:solidFill>
                          <a:srgbClr val="FF3399"/>
                        </a:solidFill>
                        <a:latin typeface="Cambria Math" charset="0"/>
                      </a:rPr>
                      <m:t> </m:t>
                    </m:r>
                  </m:oMath>
                </a14:m>
                <a:r>
                  <a:rPr lang="x-none" altLang="x-none" sz="2000" b="1" dirty="0">
                    <a:solidFill>
                      <a:srgbClr val="FF3399"/>
                    </a:solidFill>
                    <a:latin typeface="Arial" charset="0"/>
                  </a:rPr>
                  <a:t>  </a:t>
                </a:r>
                <a:r>
                  <a:rPr lang="fr-FR" altLang="x-none" sz="2000" b="1" dirty="0">
                    <a:solidFill>
                      <a:srgbClr val="FF3399"/>
                    </a:solidFill>
                    <a:latin typeface="Arial" charset="0"/>
                  </a:rPr>
                  <a:t> </a:t>
                </a:r>
                <a:r>
                  <a:rPr lang="fr-FR" altLang="x-none" sz="2000" b="1" dirty="0">
                    <a:solidFill>
                      <a:srgbClr val="FF3399"/>
                    </a:solidFill>
                  </a:rPr>
                  <a:t>se lit </a:t>
                </a:r>
                <a:r>
                  <a:rPr lang="fr-FR" altLang="x-none" sz="2000" b="1" dirty="0" smtClean="0">
                    <a:solidFill>
                      <a:srgbClr val="FF3399"/>
                    </a:solidFill>
                  </a:rPr>
                  <a:t>un-</a:t>
                </a:r>
                <a:r>
                  <a:rPr lang="fr-FR" altLang="x-none" sz="2000" b="1" u="sng" dirty="0" smtClean="0">
                    <a:solidFill>
                      <a:srgbClr val="FF3399"/>
                    </a:solidFill>
                  </a:rPr>
                  <a:t>quart</a:t>
                </a:r>
                <a:endParaRPr lang="fr-FR" altLang="x-none" sz="2000" b="1" u="sng" dirty="0">
                  <a:solidFill>
                    <a:srgbClr val="FF3399"/>
                  </a:solidFill>
                </a:endParaRPr>
              </a:p>
              <a:p>
                <a:pPr lvl="0"/>
                <a:endParaRPr lang="fr-FR" altLang="x-none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45024"/>
                <a:ext cx="6428230" cy="26866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e 20"/>
          <p:cNvGrpSpPr/>
          <p:nvPr/>
        </p:nvGrpSpPr>
        <p:grpSpPr>
          <a:xfrm>
            <a:off x="3203848" y="5085184"/>
            <a:ext cx="5420118" cy="1067926"/>
            <a:chOff x="3203848" y="5085184"/>
            <a:chExt cx="5420118" cy="1067926"/>
          </a:xfrm>
        </p:grpSpPr>
        <p:sp>
          <p:nvSpPr>
            <p:cNvPr id="7" name="ZoneTexte 6"/>
            <p:cNvSpPr txBox="1"/>
            <p:nvPr/>
          </p:nvSpPr>
          <p:spPr>
            <a:xfrm>
              <a:off x="6751758" y="5445224"/>
              <a:ext cx="1872208" cy="70788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dirty="0" smtClean="0">
                  <a:solidFill>
                    <a:srgbClr val="FF3399"/>
                  </a:solidFill>
                </a:rPr>
                <a:t>A apprendre par cœur !</a:t>
              </a:r>
              <a:endParaRPr lang="fr-FR" sz="2000" dirty="0">
                <a:solidFill>
                  <a:srgbClr val="FF3399"/>
                </a:solidFill>
              </a:endParaRPr>
            </a:p>
          </p:txBody>
        </p:sp>
        <p:cxnSp>
          <p:nvCxnSpPr>
            <p:cNvPr id="9" name="Connecteur droit avec flèche 8"/>
            <p:cNvCxnSpPr/>
            <p:nvPr/>
          </p:nvCxnSpPr>
          <p:spPr>
            <a:xfrm flipH="1" flipV="1">
              <a:off x="3203848" y="5085184"/>
              <a:ext cx="3547910" cy="71398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H="1" flipV="1">
              <a:off x="5652120" y="5085184"/>
              <a:ext cx="1101920" cy="71398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/>
            <p:cNvCxnSpPr>
              <a:stCxn id="7" idx="1"/>
            </p:cNvCxnSpPr>
            <p:nvPr/>
          </p:nvCxnSpPr>
          <p:spPr>
            <a:xfrm flipH="1">
              <a:off x="3275856" y="5799167"/>
              <a:ext cx="347590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037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3399"/>
                </a:solidFill>
              </a:rPr>
              <a:t>Comment lire une fraction ?</a:t>
            </a:r>
            <a:endParaRPr lang="fr-FR" dirty="0">
              <a:solidFill>
                <a:srgbClr val="FF3399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611560" y="1412776"/>
            <a:ext cx="79928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000" dirty="0" smtClean="0"/>
              <a:t>Dans une fraction, le chiffre du haut est appelé </a:t>
            </a:r>
            <a:r>
              <a:rPr lang="fr-FR" sz="2000" b="1" dirty="0" smtClean="0">
                <a:solidFill>
                  <a:srgbClr val="FF3399"/>
                </a:solidFill>
              </a:rPr>
              <a:t>le numérateur.</a:t>
            </a: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2000" dirty="0" smtClean="0"/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altLang="x-none" sz="2000" dirty="0" smtClean="0"/>
              <a:t>Le chiffre du bas est appelé </a:t>
            </a:r>
            <a:r>
              <a:rPr lang="fr-FR" altLang="x-none" sz="2000" b="1" dirty="0" smtClean="0">
                <a:solidFill>
                  <a:srgbClr val="FF3399"/>
                </a:solidFill>
              </a:rPr>
              <a:t>le dénominateur. Il correspond au nombre total de parts dans une unité.</a:t>
            </a:r>
            <a:endParaRPr lang="fr-FR" altLang="x-none" sz="2000" b="1" dirty="0">
              <a:solidFill>
                <a:srgbClr val="FF339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23"/>
              <p:cNvSpPr txBox="1"/>
              <p:nvPr/>
            </p:nvSpPr>
            <p:spPr>
              <a:xfrm>
                <a:off x="3980662" y="3501008"/>
                <a:ext cx="4912054" cy="22262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x-none" altLang="x-none" sz="3200" b="1" dirty="0" smtClean="0">
                    <a:solidFill>
                      <a:srgbClr val="0070C0"/>
                    </a:solidFill>
                    <a:latin typeface="Arial" charset="0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mr-IN" altLang="x-none" sz="9600" b="1" i="1" smtClean="0">
                            <a:solidFill>
                              <a:srgbClr val="FF3399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fr-FR" altLang="x-none" sz="9600" b="1" i="1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𝟑</m:t>
                        </m:r>
                      </m:num>
                      <m:den>
                        <m:r>
                          <a:rPr lang="fr-FR" altLang="x-none" sz="9600" b="1" i="1">
                            <a:solidFill>
                              <a:srgbClr val="FF3399"/>
                            </a:solidFill>
                            <a:latin typeface="Cambria Math" charset="0"/>
                          </a:rPr>
                          <m:t>𝟔</m:t>
                        </m:r>
                      </m:den>
                    </m:f>
                  </m:oMath>
                </a14:m>
                <a:endParaRPr lang="fr-FR" sz="9600" dirty="0"/>
              </a:p>
            </p:txBody>
          </p:sp>
        </mc:Choice>
        <mc:Fallback xmlns="">
          <p:sp>
            <p:nvSpPr>
              <p:cNvPr id="8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0662" y="3501008"/>
                <a:ext cx="4912054" cy="222625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 flipH="1">
            <a:off x="4952770" y="4022276"/>
            <a:ext cx="89686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25"/>
          <p:cNvSpPr txBox="1"/>
          <p:nvPr/>
        </p:nvSpPr>
        <p:spPr>
          <a:xfrm>
            <a:off x="6136861" y="3701600"/>
            <a:ext cx="26836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b="1" dirty="0" smtClean="0">
                <a:solidFill>
                  <a:srgbClr val="FF3399"/>
                </a:solidFill>
              </a:rPr>
              <a:t>numérateur</a:t>
            </a: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000" dirty="0" smtClean="0"/>
              <a:t>(le nombre de parts que l’on prend).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H="1">
            <a:off x="4952770" y="5390428"/>
            <a:ext cx="89686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27"/>
          <p:cNvSpPr txBox="1"/>
          <p:nvPr/>
        </p:nvSpPr>
        <p:spPr>
          <a:xfrm>
            <a:off x="6136861" y="5011694"/>
            <a:ext cx="27558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3200" b="1" dirty="0" smtClean="0">
                <a:solidFill>
                  <a:srgbClr val="FF3399"/>
                </a:solidFill>
              </a:rPr>
              <a:t>dénominateur</a:t>
            </a:r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fr-FR" sz="2000" dirty="0"/>
              <a:t>(le nombre de parts que l’on </a:t>
            </a:r>
            <a:r>
              <a:rPr lang="fr-FR" sz="2000" dirty="0" smtClean="0"/>
              <a:t>fait dans l’unité).</a:t>
            </a:r>
            <a:endParaRPr lang="fr-FR" sz="2000" dirty="0"/>
          </a:p>
          <a:p>
            <a:pPr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fr-FR" sz="3200" dirty="0" smtClean="0"/>
          </a:p>
        </p:txBody>
      </p:sp>
      <p:graphicFrame>
        <p:nvGraphicFramePr>
          <p:cNvPr id="14" name="Graphique 13"/>
          <p:cNvGraphicFramePr/>
          <p:nvPr>
            <p:extLst>
              <p:ext uri="{D42A27DB-BD31-4B8C-83A1-F6EECF244321}">
                <p14:modId xmlns:p14="http://schemas.microsoft.com/office/powerpoint/2010/main" val="346349247"/>
              </p:ext>
            </p:extLst>
          </p:nvPr>
        </p:nvGraphicFramePr>
        <p:xfrm>
          <a:off x="539552" y="3590686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083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Graphic spid="1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385" b="68923" l="30200" r="50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5" t="41474" r="44797" b="29263"/>
          <a:stretch/>
        </p:blipFill>
        <p:spPr>
          <a:xfrm rot="19183318">
            <a:off x="6810610" y="5190555"/>
            <a:ext cx="1112809" cy="1506628"/>
          </a:xfrm>
          <a:prstGeom prst="rect">
            <a:avLst/>
          </a:prstGeom>
        </p:spPr>
      </p:pic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39552" y="1149802"/>
            <a:ext cx="7988424" cy="4367430"/>
          </a:xfrm>
        </p:spPr>
        <p:txBody>
          <a:bodyPr>
            <a:noAutofit/>
          </a:bodyPr>
          <a:lstStyle/>
          <a:p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Aujourd’hui, nous allons travailler en </a:t>
            </a:r>
            <a:r>
              <a:rPr lang="fr-FR" b="1" dirty="0" smtClean="0">
                <a:solidFill>
                  <a:srgbClr val="FF3399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numération</a:t>
            </a: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.</a:t>
            </a:r>
            <a:b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</a:b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Nous allons apprendre à </a:t>
            </a:r>
            <a:r>
              <a:rPr lang="fr-FR" b="1" dirty="0" smtClean="0">
                <a:solidFill>
                  <a:srgbClr val="0099CC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lire</a:t>
            </a: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, à </a:t>
            </a:r>
            <a:r>
              <a:rPr lang="fr-FR" b="1" dirty="0" smtClean="0">
                <a:solidFill>
                  <a:srgbClr val="0099CC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comprendre </a:t>
            </a: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et </a:t>
            </a:r>
            <a:r>
              <a:rPr lang="fr-FR" b="1" dirty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à représenter</a:t>
            </a:r>
            <a:r>
              <a:rPr lang="fr-FR" b="1" dirty="0" smtClean="0">
                <a:solidFill>
                  <a:schemeClr val="bg1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 </a:t>
            </a:r>
            <a:r>
              <a:rPr lang="fr-FR" b="1" dirty="0" smtClean="0">
                <a:solidFill>
                  <a:srgbClr val="0099CC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des nouveaux nombres : les fractions</a:t>
            </a:r>
            <a:r>
              <a:rPr lang="fr-FR" b="1" dirty="0" smtClean="0">
                <a:solidFill>
                  <a:srgbClr val="FFFFFF"/>
                </a:solidFill>
                <a:latin typeface="Script Ecole 2" panose="02000400000000000000" pitchFamily="2" charset="0"/>
                <a:ea typeface="Script Ecole 2" panose="02000400000000000000" pitchFamily="2" charset="0"/>
              </a:rPr>
              <a:t>.</a:t>
            </a:r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2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C’est quoi une fraction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6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800" dirty="0" smtClean="0"/>
              <a:t>Dans la vie courante, on utilise souvent des fractions :</a:t>
            </a:r>
            <a:endParaRPr lang="fr-FR" sz="2800" dirty="0"/>
          </a:p>
        </p:txBody>
      </p:sp>
      <p:pic>
        <p:nvPicPr>
          <p:cNvPr id="1026" name="Picture 2" descr="Telling time in French: part A Flashcards | Quizl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4" y="1844824"/>
            <a:ext cx="1088051" cy="1170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203618" y="3082389"/>
            <a:ext cx="147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6 heures 1/4</a:t>
            </a:r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518" y="1950862"/>
            <a:ext cx="1322244" cy="1509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987824" y="3505632"/>
            <a:ext cx="103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½ litre</a:t>
            </a:r>
            <a:endParaRPr lang="fr-FR" dirty="0"/>
          </a:p>
        </p:txBody>
      </p:sp>
      <p:pic>
        <p:nvPicPr>
          <p:cNvPr id="1031" name="Picture 7" descr="Tarte au chocolat prédécoupée - Grossiste alimentai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844824"/>
            <a:ext cx="1314160" cy="131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ce réservé du contenu 2"/>
          <p:cNvSpPr txBox="1">
            <a:spLocks/>
          </p:cNvSpPr>
          <p:nvPr/>
        </p:nvSpPr>
        <p:spPr>
          <a:xfrm>
            <a:off x="5708558" y="3267451"/>
            <a:ext cx="2535850" cy="66560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fr-FR" sz="1800" dirty="0" smtClean="0"/>
              <a:t>Couper un gâteau, c’est aussi faire des fractions !</a:t>
            </a:r>
            <a:endParaRPr lang="fr-FR" sz="1800" dirty="0"/>
          </a:p>
        </p:txBody>
      </p:sp>
      <p:sp>
        <p:nvSpPr>
          <p:cNvPr id="5" name="ZoneTexte 4"/>
          <p:cNvSpPr txBox="1"/>
          <p:nvPr/>
        </p:nvSpPr>
        <p:spPr>
          <a:xfrm>
            <a:off x="203618" y="4096442"/>
            <a:ext cx="43683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En français, fraction signifie « morceau » ou « partie </a:t>
            </a:r>
            <a:r>
              <a:rPr lang="fr-FR" dirty="0" smtClean="0"/>
              <a:t>».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203618" y="4941168"/>
            <a:ext cx="4368382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/>
              <a:t>En </a:t>
            </a:r>
            <a:r>
              <a:rPr lang="fr-FR" dirty="0"/>
              <a:t>mathématiques, on appelle fraction une part d'une quantité (unité) que l'on a coupée en parts égales.</a:t>
            </a: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296" y="3956789"/>
            <a:ext cx="1743091" cy="1622878"/>
          </a:xfrm>
          <a:prstGeom prst="rect">
            <a:avLst/>
          </a:prstGeom>
        </p:spPr>
      </p:pic>
      <p:sp>
        <p:nvSpPr>
          <p:cNvPr id="15" name="ZoneTexte 7"/>
          <p:cNvSpPr txBox="1"/>
          <p:nvPr/>
        </p:nvSpPr>
        <p:spPr>
          <a:xfrm>
            <a:off x="4860032" y="4096442"/>
            <a:ext cx="2232248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Ici la pizza (unité) est partagée en deux parts égales.</a:t>
            </a:r>
            <a:endParaRPr lang="fr-FR" dirty="0"/>
          </a:p>
        </p:txBody>
      </p:sp>
      <p:sp>
        <p:nvSpPr>
          <p:cNvPr id="16" name="ZoneTexte 21"/>
          <p:cNvSpPr txBox="1"/>
          <p:nvPr/>
        </p:nvSpPr>
        <p:spPr>
          <a:xfrm>
            <a:off x="4840106" y="5541332"/>
            <a:ext cx="22322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dirty="0" smtClean="0"/>
              <a:t>Cette part est une fraction de la pizza.</a:t>
            </a:r>
            <a:endParaRPr lang="fr-FR" dirty="0"/>
          </a:p>
        </p:txBody>
      </p:sp>
      <p:cxnSp>
        <p:nvCxnSpPr>
          <p:cNvPr id="8" name="Connecteur droit avec flèche 7"/>
          <p:cNvCxnSpPr>
            <a:stCxn id="16" idx="3"/>
          </p:cNvCxnSpPr>
          <p:nvPr/>
        </p:nvCxnSpPr>
        <p:spPr>
          <a:xfrm flipV="1">
            <a:off x="7072354" y="5085184"/>
            <a:ext cx="769259" cy="7793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96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  <p:bldP spid="5" grpId="0" animBg="1"/>
      <p:bldP spid="13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3607393717"/>
              </p:ext>
            </p:extLst>
          </p:nvPr>
        </p:nvGraphicFramePr>
        <p:xfrm>
          <a:off x="323528" y="1127649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5"/>
          <p:cNvSpPr txBox="1"/>
          <p:nvPr/>
        </p:nvSpPr>
        <p:spPr>
          <a:xfrm>
            <a:off x="2979440" y="148478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/>
              <a:t>Montrons l'exemple avec </a:t>
            </a:r>
            <a:r>
              <a:rPr lang="fr-FR" sz="2400" dirty="0" smtClean="0"/>
              <a:t>une pizza, </a:t>
            </a:r>
            <a:r>
              <a:rPr lang="fr-FR" sz="2400" dirty="0"/>
              <a:t>qui </a:t>
            </a:r>
            <a:r>
              <a:rPr lang="fr-FR" sz="2400" dirty="0" smtClean="0"/>
              <a:t>représente l'unité.</a:t>
            </a:r>
            <a:r>
              <a:rPr lang="fr-FR" sz="2400" b="1" dirty="0" smtClean="0"/>
              <a:t> 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3119391" y="270892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Tout d’abord, on coupe la pizza en 6 parts égales.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>
                <a:solidFill>
                  <a:srgbClr val="FF3399"/>
                </a:solidFill>
              </a:rPr>
              <a:t>C’est quoi une fraction ?</a:t>
            </a:r>
            <a:endParaRPr lang="fr-FR" dirty="0">
              <a:solidFill>
                <a:srgbClr val="FF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2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</a:rPr>
              <a:t>C’est quoi une fraction ?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029901877"/>
              </p:ext>
            </p:extLst>
          </p:nvPr>
        </p:nvGraphicFramePr>
        <p:xfrm>
          <a:off x="323528" y="1127649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5"/>
          <p:cNvSpPr txBox="1"/>
          <p:nvPr/>
        </p:nvSpPr>
        <p:spPr>
          <a:xfrm>
            <a:off x="2979440" y="148478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/>
              <a:t>Montrons l'exemple avec </a:t>
            </a:r>
            <a:r>
              <a:rPr lang="fr-FR" sz="2400" dirty="0" smtClean="0"/>
              <a:t>une pizza, </a:t>
            </a:r>
            <a:r>
              <a:rPr lang="fr-FR" sz="2400" dirty="0"/>
              <a:t>qui </a:t>
            </a:r>
            <a:r>
              <a:rPr lang="fr-FR" sz="2400" dirty="0" smtClean="0"/>
              <a:t>représente l'unité.</a:t>
            </a:r>
            <a:r>
              <a:rPr lang="fr-FR" sz="2400" b="1" dirty="0" smtClean="0"/>
              <a:t> 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2979440" y="270892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Tout d’abord, on coupe la pizza en 6 parts égales.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000854" y="3789040"/>
            <a:ext cx="432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Je prends une part de cette pizza.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45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</a:rPr>
              <a:t>C’est quoi une fraction ?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500937840"/>
              </p:ext>
            </p:extLst>
          </p:nvPr>
        </p:nvGraphicFramePr>
        <p:xfrm>
          <a:off x="323528" y="1127649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5"/>
          <p:cNvSpPr txBox="1"/>
          <p:nvPr/>
        </p:nvSpPr>
        <p:spPr>
          <a:xfrm>
            <a:off x="2979440" y="1484784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/>
              <a:t>Montrons l'exemple avec </a:t>
            </a:r>
            <a:r>
              <a:rPr lang="fr-FR" sz="2400" dirty="0" smtClean="0"/>
              <a:t>une pizza, </a:t>
            </a:r>
            <a:r>
              <a:rPr lang="fr-FR" sz="2400" dirty="0"/>
              <a:t>qui </a:t>
            </a:r>
            <a:r>
              <a:rPr lang="fr-FR" sz="2400" dirty="0" smtClean="0"/>
              <a:t>représente l'unité.</a:t>
            </a:r>
            <a:r>
              <a:rPr lang="fr-FR" sz="2400" b="1" dirty="0" smtClean="0"/>
              <a:t> 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2979440" y="2708920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Tout d’abord, on coupe la pizza en 6 parts égales.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000854" y="3789040"/>
            <a:ext cx="432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Je prends une part de cette pizza.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9" name="Secteurs 8"/>
          <p:cNvSpPr/>
          <p:nvPr/>
        </p:nvSpPr>
        <p:spPr>
          <a:xfrm>
            <a:off x="467544" y="1271665"/>
            <a:ext cx="2088232" cy="2088232"/>
          </a:xfrm>
          <a:prstGeom prst="pie">
            <a:avLst>
              <a:gd name="adj1" fmla="val 1841892"/>
              <a:gd name="adj2" fmla="val 5328760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3" name="Groupe 12"/>
          <p:cNvGrpSpPr/>
          <p:nvPr/>
        </p:nvGrpSpPr>
        <p:grpSpPr>
          <a:xfrm>
            <a:off x="2987825" y="4797152"/>
            <a:ext cx="3240359" cy="985526"/>
            <a:chOff x="2987825" y="4797152"/>
            <a:chExt cx="3240359" cy="985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5"/>
                <p:cNvSpPr txBox="1"/>
                <p:nvPr/>
              </p:nvSpPr>
              <p:spPr>
                <a:xfrm>
                  <a:off x="2987825" y="4797152"/>
                  <a:ext cx="2664295" cy="9855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fr-FR" sz="2400" dirty="0" smtClean="0"/>
                    <a:t>Ma part  représente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fr-FR" sz="2400" dirty="0" smtClean="0"/>
                    <a:t> de la pizza.</a:t>
                  </a:r>
                  <a:endParaRPr lang="fr-FR" sz="24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5" y="4797152"/>
                  <a:ext cx="2664295" cy="9855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89" t="-4268" r="-3417" b="-48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Connecteur droit avec flèche 3"/>
            <p:cNvCxnSpPr>
              <a:stCxn id="10" idx="3"/>
            </p:cNvCxnSpPr>
            <p:nvPr/>
          </p:nvCxnSpPr>
          <p:spPr>
            <a:xfrm>
              <a:off x="5652120" y="5289915"/>
              <a:ext cx="57606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e 13"/>
          <p:cNvGrpSpPr/>
          <p:nvPr/>
        </p:nvGrpSpPr>
        <p:grpSpPr>
          <a:xfrm>
            <a:off x="611561" y="3501008"/>
            <a:ext cx="1800200" cy="1561590"/>
            <a:chOff x="611561" y="3501008"/>
            <a:chExt cx="1800200" cy="1561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5"/>
                <p:cNvSpPr txBox="1"/>
                <p:nvPr/>
              </p:nvSpPr>
              <p:spPr>
                <a:xfrm>
                  <a:off x="611561" y="4077072"/>
                  <a:ext cx="1800200" cy="9855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fr-FR" sz="2400" dirty="0" smtClean="0"/>
                    <a:t>Il reste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a14:m>
                  <a:r>
                    <a:rPr lang="fr-FR" sz="2400" dirty="0" smtClean="0"/>
                    <a:t> de la pizza.</a:t>
                  </a:r>
                  <a:endParaRPr lang="fr-FR" sz="24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1" y="4077072"/>
                  <a:ext cx="1800200" cy="9855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698" r="-4698" b="-13497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cteur droit avec flèche 11"/>
            <p:cNvCxnSpPr/>
            <p:nvPr/>
          </p:nvCxnSpPr>
          <p:spPr>
            <a:xfrm flipV="1">
              <a:off x="1511661" y="3501008"/>
              <a:ext cx="0" cy="5760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216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0.571 0.4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</a:rPr>
              <a:t>C’est quoi une fraction ?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670052322"/>
              </p:ext>
            </p:extLst>
          </p:nvPr>
        </p:nvGraphicFramePr>
        <p:xfrm>
          <a:off x="323528" y="1127649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5"/>
          <p:cNvSpPr txBox="1"/>
          <p:nvPr/>
        </p:nvSpPr>
        <p:spPr>
          <a:xfrm>
            <a:off x="297944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Prenons un autre exemple.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2987824" y="270892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Coupons la pizza en 4 parts égales.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96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>
                <a:solidFill>
                  <a:srgbClr val="FF3399"/>
                </a:solidFill>
              </a:rPr>
              <a:t>C’est quoi une fraction ?</a:t>
            </a: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2309342436"/>
              </p:ext>
            </p:extLst>
          </p:nvPr>
        </p:nvGraphicFramePr>
        <p:xfrm>
          <a:off x="323528" y="1127649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5"/>
          <p:cNvSpPr txBox="1"/>
          <p:nvPr/>
        </p:nvSpPr>
        <p:spPr>
          <a:xfrm>
            <a:off x="297944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Prenons un autre exemple.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2987824" y="270892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Coupons la pizza en 4 parts égales.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000854" y="3789040"/>
            <a:ext cx="432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Je prends une part de cette pizza.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2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>
                <a:solidFill>
                  <a:srgbClr val="FF3399"/>
                </a:solidFill>
              </a:rPr>
              <a:t>C’est quoi une fraction ?</a:t>
            </a:r>
            <a:endParaRPr lang="fr-FR" dirty="0">
              <a:solidFill>
                <a:srgbClr val="FF3399"/>
              </a:solidFill>
            </a:endParaRPr>
          </a:p>
        </p:txBody>
      </p:sp>
      <p:graphicFrame>
        <p:nvGraphicFramePr>
          <p:cNvPr id="15" name="Graphique 14"/>
          <p:cNvGraphicFramePr/>
          <p:nvPr>
            <p:extLst>
              <p:ext uri="{D42A27DB-BD31-4B8C-83A1-F6EECF244321}">
                <p14:modId xmlns:p14="http://schemas.microsoft.com/office/powerpoint/2010/main" val="1609094693"/>
              </p:ext>
            </p:extLst>
          </p:nvPr>
        </p:nvGraphicFramePr>
        <p:xfrm>
          <a:off x="323528" y="1127649"/>
          <a:ext cx="243959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5"/>
          <p:cNvSpPr txBox="1"/>
          <p:nvPr/>
        </p:nvSpPr>
        <p:spPr>
          <a:xfrm>
            <a:off x="297944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Prenons un autre exemple.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7" name="ZoneTexte 5"/>
          <p:cNvSpPr txBox="1"/>
          <p:nvPr/>
        </p:nvSpPr>
        <p:spPr>
          <a:xfrm>
            <a:off x="2987824" y="2708920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Coupons la pizza en 4 parts égales.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8" name="ZoneTexte 5"/>
          <p:cNvSpPr txBox="1"/>
          <p:nvPr/>
        </p:nvSpPr>
        <p:spPr>
          <a:xfrm>
            <a:off x="3000854" y="3789040"/>
            <a:ext cx="4320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2400" dirty="0" smtClean="0"/>
              <a:t>Je prends une part de cette pizza.</a:t>
            </a:r>
            <a:endParaRPr lang="fr-FR" sz="2400" dirty="0" smtClean="0">
              <a:solidFill>
                <a:srgbClr val="0070C0"/>
              </a:solidFill>
            </a:endParaRPr>
          </a:p>
        </p:txBody>
      </p:sp>
      <p:sp>
        <p:nvSpPr>
          <p:cNvPr id="9" name="Secteurs 8"/>
          <p:cNvSpPr/>
          <p:nvPr/>
        </p:nvSpPr>
        <p:spPr>
          <a:xfrm>
            <a:off x="467544" y="1271665"/>
            <a:ext cx="2124000" cy="2088232"/>
          </a:xfrm>
          <a:prstGeom prst="pie">
            <a:avLst>
              <a:gd name="adj1" fmla="val 12636"/>
              <a:gd name="adj2" fmla="val 5328760"/>
            </a:avLst>
          </a:prstGeom>
          <a:blipFill>
            <a:blip r:embed="rId3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2987825" y="4797152"/>
            <a:ext cx="3240359" cy="985526"/>
            <a:chOff x="2987825" y="4797152"/>
            <a:chExt cx="3240359" cy="9855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5"/>
                <p:cNvSpPr txBox="1"/>
                <p:nvPr/>
              </p:nvSpPr>
              <p:spPr>
                <a:xfrm>
                  <a:off x="2987825" y="4797152"/>
                  <a:ext cx="2664295" cy="9855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fr-FR" sz="2400" dirty="0" smtClean="0"/>
                    <a:t>Ma part  représente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fr-FR" sz="2400" dirty="0" smtClean="0"/>
                    <a:t> de la pizza.</a:t>
                  </a:r>
                  <a:endParaRPr lang="fr-FR" sz="24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825" y="4797152"/>
                  <a:ext cx="2664295" cy="9855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3189" t="-4268" r="-3417" b="-4878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" name="Connecteur droit avec flèche 11"/>
            <p:cNvCxnSpPr>
              <a:stCxn id="11" idx="3"/>
            </p:cNvCxnSpPr>
            <p:nvPr/>
          </p:nvCxnSpPr>
          <p:spPr>
            <a:xfrm>
              <a:off x="5652120" y="5289915"/>
              <a:ext cx="576064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e 12"/>
          <p:cNvGrpSpPr/>
          <p:nvPr/>
        </p:nvGrpSpPr>
        <p:grpSpPr>
          <a:xfrm>
            <a:off x="611561" y="3501008"/>
            <a:ext cx="1800200" cy="1561590"/>
            <a:chOff x="611561" y="3501008"/>
            <a:chExt cx="1800200" cy="15615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ZoneTexte 5"/>
                <p:cNvSpPr txBox="1"/>
                <p:nvPr/>
              </p:nvSpPr>
              <p:spPr>
                <a:xfrm>
                  <a:off x="611561" y="4077072"/>
                  <a:ext cx="1800200" cy="98552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just"/>
                  <a:r>
                    <a:rPr lang="fr-FR" sz="2400" dirty="0" smtClean="0"/>
                    <a:t>Il reste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fr-FR" sz="240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fr-FR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fr-FR" sz="2400" dirty="0" smtClean="0"/>
                    <a:t> de la pizza.</a:t>
                  </a:r>
                  <a:endParaRPr lang="fr-FR" sz="2400" dirty="0" smtClean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1" y="4077072"/>
                  <a:ext cx="1800200" cy="985526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4698" r="-4698" b="-12883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Connecteur droit avec flèche 15"/>
            <p:cNvCxnSpPr/>
            <p:nvPr/>
          </p:nvCxnSpPr>
          <p:spPr>
            <a:xfrm flipV="1">
              <a:off x="1511661" y="3501008"/>
              <a:ext cx="0" cy="57606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51960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5.55112E-17 L 0.571 0.4145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20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869</TotalTime>
  <Words>361</Words>
  <Application>Microsoft Office PowerPoint</Application>
  <PresentationFormat>Affichage à l'écran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Numération</vt:lpstr>
      <vt:lpstr>Aujourd’hui, nous allons travailler en numération. Nous allons apprendre à lire, à comprendre et à représenter des nouveaux nombres : les fractions.</vt:lpstr>
      <vt:lpstr>C’est quoi une fraction ?</vt:lpstr>
      <vt:lpstr>C’est quoi une fraction ?</vt:lpstr>
      <vt:lpstr>C’est quoi une fraction ?</vt:lpstr>
      <vt:lpstr>C’est quoi une fraction ?</vt:lpstr>
      <vt:lpstr>C’est quoi une fraction ?</vt:lpstr>
      <vt:lpstr>C’est quoi une fraction ?</vt:lpstr>
      <vt:lpstr>C’est quoi une fraction ?</vt:lpstr>
      <vt:lpstr>Comment lire une fraction ?</vt:lpstr>
      <vt:lpstr>Comment lire une fraction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grammaire</dc:title>
  <dc:creator>Utilisateur</dc:creator>
  <cp:lastModifiedBy>Utilisateur</cp:lastModifiedBy>
  <cp:revision>74</cp:revision>
  <dcterms:created xsi:type="dcterms:W3CDTF">2020-05-20T07:22:41Z</dcterms:created>
  <dcterms:modified xsi:type="dcterms:W3CDTF">2020-12-31T10:22:56Z</dcterms:modified>
</cp:coreProperties>
</file>