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72" r:id="rId4"/>
    <p:sldId id="274" r:id="rId5"/>
    <p:sldId id="279" r:id="rId6"/>
    <p:sldId id="275" r:id="rId7"/>
    <p:sldId id="276" r:id="rId8"/>
    <p:sldId id="277" r:id="rId9"/>
    <p:sldId id="278" r:id="rId10"/>
    <p:sldId id="262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/>
    <p:restoredTop sz="94571"/>
  </p:normalViewPr>
  <p:slideViewPr>
    <p:cSldViewPr>
      <p:cViewPr varScale="1">
        <p:scale>
          <a:sx n="104" d="100"/>
          <a:sy n="104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66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13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1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5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76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64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55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5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3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C5AB-1D7F-4552-84C1-807C10E54129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363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2C5AB-1D7F-4552-84C1-807C10E54129}" type="datetimeFigureOut">
              <a:rPr lang="fr-FR" smtClean="0"/>
              <a:t>25/01/2021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7660B-769B-4929-8B9D-5BFA6EF122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15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683568" y="548680"/>
            <a:ext cx="7772400" cy="2118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Mesures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21471" y="3573016"/>
            <a:ext cx="67687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smtClean="0">
                <a:solidFill>
                  <a:schemeClr val="bg1"/>
                </a:solidFill>
              </a:rPr>
              <a:t>Les unités de masse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9" name="Ellipse 8"/>
          <p:cNvSpPr/>
          <p:nvPr/>
        </p:nvSpPr>
        <p:spPr>
          <a:xfrm>
            <a:off x="899592" y="836712"/>
            <a:ext cx="1368152" cy="1368152"/>
          </a:xfrm>
          <a:prstGeom prst="ellipse">
            <a:avLst/>
          </a:prstGeom>
          <a:solidFill>
            <a:srgbClr val="00CC00"/>
          </a:solidFill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M5</a:t>
            </a:r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noFill/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00CC00"/>
                </a:solidFill>
              </a:rPr>
              <a:t>Pour terminer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67544" y="1700808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Pour bien effectuer des conversions, tu dois être capable de refaire le tableau de </a:t>
            </a:r>
            <a:r>
              <a:rPr lang="fr-FR" sz="3200" dirty="0" smtClean="0"/>
              <a:t>conversion </a:t>
            </a:r>
            <a:r>
              <a:rPr lang="fr-FR" sz="3200" dirty="0" smtClean="0"/>
              <a:t>des masses. Il faut donc le connaître </a:t>
            </a:r>
            <a:r>
              <a:rPr lang="fr-FR" sz="3200" u="sng" dirty="0" smtClean="0"/>
              <a:t>par cœur</a:t>
            </a:r>
            <a:r>
              <a:rPr lang="fr-FR" sz="32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98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953157">
            <a:off x="6218339" y="3281320"/>
            <a:ext cx="3437316" cy="4468511"/>
          </a:xfrm>
        </p:spPr>
      </p:pic>
      <p:sp>
        <p:nvSpPr>
          <p:cNvPr id="7" name="Titre 3"/>
          <p:cNvSpPr txBox="1">
            <a:spLocks/>
          </p:cNvSpPr>
          <p:nvPr/>
        </p:nvSpPr>
        <p:spPr>
          <a:xfrm>
            <a:off x="539552" y="548680"/>
            <a:ext cx="8136904" cy="5616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rgbClr val="00CC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mesures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à reconnaître les unités de masse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 Nous allons également apprendre à </a:t>
            </a:r>
            <a:r>
              <a:rPr lang="fr-FR" b="1" dirty="0" smtClean="0">
                <a:solidFill>
                  <a:srgbClr val="FFC000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effectuer des conversions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9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Les unités de </a:t>
            </a:r>
            <a:r>
              <a:rPr lang="fr-FR" dirty="0" smtClean="0">
                <a:solidFill>
                  <a:srgbClr val="00CC00"/>
                </a:solidFill>
              </a:rPr>
              <a:t>masse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46856" y="2842828"/>
            <a:ext cx="8229600" cy="11723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dirty="0" smtClean="0"/>
              <a:t>Une masse s'exprime par un nombre suivi d'une unité de masse.</a:t>
            </a:r>
            <a:endParaRPr lang="fr-FR" sz="3600" dirty="0" smtClean="0">
              <a:latin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8" name="ZoneTexte 4"/>
          <p:cNvSpPr txBox="1"/>
          <p:nvPr/>
        </p:nvSpPr>
        <p:spPr>
          <a:xfrm>
            <a:off x="3341065" y="4561871"/>
            <a:ext cx="42187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b="1" dirty="0" smtClean="0">
                <a:solidFill>
                  <a:srgbClr val="00B050"/>
                </a:solidFill>
              </a:rPr>
              <a:t>Ce paquet de sucre a une masse de 1 kg</a:t>
            </a:r>
            <a:endParaRPr lang="fr-FR" sz="2400" b="1" dirty="0">
              <a:solidFill>
                <a:srgbClr val="00B050"/>
              </a:solidFill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4210162" y="5295411"/>
            <a:ext cx="517795" cy="493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13"/>
          <p:cNvSpPr txBox="1"/>
          <p:nvPr/>
        </p:nvSpPr>
        <p:spPr>
          <a:xfrm>
            <a:off x="3345532" y="572973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nombre</a:t>
            </a:r>
            <a:endParaRPr lang="fr-FR" dirty="0"/>
          </a:p>
        </p:txBody>
      </p:sp>
      <p:cxnSp>
        <p:nvCxnSpPr>
          <p:cNvPr id="11" name="Connecteur droit avec flèche 10"/>
          <p:cNvCxnSpPr/>
          <p:nvPr/>
        </p:nvCxnSpPr>
        <p:spPr>
          <a:xfrm flipH="1" flipV="1">
            <a:off x="5125586" y="5341577"/>
            <a:ext cx="8037" cy="434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7"/>
          <p:cNvSpPr txBox="1"/>
          <p:nvPr/>
        </p:nvSpPr>
        <p:spPr>
          <a:xfrm>
            <a:off x="4708385" y="5775901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unité de masse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6856" y="1268760"/>
            <a:ext cx="8229600" cy="158417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3600" dirty="0"/>
              <a:t>Donner la masse d’un objet, c'est indiquer la quantité de matière qui la compose. Dans le langage courant on parle du «  poids </a:t>
            </a:r>
            <a:r>
              <a:rPr lang="fr-FR" sz="3600" dirty="0" smtClean="0"/>
              <a:t>».</a:t>
            </a:r>
          </a:p>
          <a:p>
            <a:pPr marL="0" indent="0" algn="just">
              <a:buNone/>
            </a:pPr>
            <a:endParaRPr lang="fr-FR" sz="3600" dirty="0"/>
          </a:p>
        </p:txBody>
      </p:sp>
      <p:pic>
        <p:nvPicPr>
          <p:cNvPr id="1030" name="Picture 6" descr="Sucre en poudre PREMIER PRIX 1 kg - Shoptimis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64" y="3890570"/>
            <a:ext cx="2769852" cy="276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115616" y="6453336"/>
            <a:ext cx="288032" cy="7200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38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Les unités de </a:t>
            </a:r>
            <a:r>
              <a:rPr lang="fr-FR" dirty="0" smtClean="0">
                <a:solidFill>
                  <a:srgbClr val="00CC00"/>
                </a:solidFill>
              </a:rPr>
              <a:t>masse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536305"/>
            <a:ext cx="8229600" cy="13247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600" dirty="0" smtClean="0"/>
              <a:t>Les autres unités de masse sont toutes situées par rapport au </a:t>
            </a:r>
            <a:r>
              <a:rPr lang="fr-FR" sz="3600" dirty="0" smtClean="0"/>
              <a:t>gramme </a:t>
            </a:r>
            <a:r>
              <a:rPr lang="fr-FR" sz="3600" dirty="0" smtClean="0"/>
              <a:t>:</a:t>
            </a:r>
            <a:endParaRPr lang="fr-FR" sz="3600" b="1" dirty="0" smtClean="0">
              <a:solidFill>
                <a:srgbClr val="00B05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95536" y="1412776"/>
            <a:ext cx="8229600" cy="11723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dirty="0" smtClean="0"/>
              <a:t>L’unité principale de masse est </a:t>
            </a:r>
            <a:r>
              <a:rPr lang="fr-FR" sz="3600" dirty="0" smtClean="0">
                <a:solidFill>
                  <a:srgbClr val="FF0000"/>
                </a:solidFill>
              </a:rPr>
              <a:t>le gramme (g).</a:t>
            </a:r>
            <a:endParaRPr lang="fr-FR" sz="36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395536" y="386104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</a:t>
            </a:r>
            <a:r>
              <a:rPr lang="fr-FR" b="1" dirty="0" smtClean="0">
                <a:solidFill>
                  <a:srgbClr val="FF0000"/>
                </a:solidFill>
              </a:rPr>
              <a:t>kilo</a:t>
            </a:r>
            <a:r>
              <a:rPr lang="fr-FR" dirty="0" smtClean="0">
                <a:solidFill>
                  <a:srgbClr val="FF0000"/>
                </a:solidFill>
              </a:rPr>
              <a:t>gramme (kg)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FF0000"/>
                </a:solidFill>
              </a:rPr>
              <a:t>mille</a:t>
            </a:r>
            <a:r>
              <a:rPr lang="fr-FR" dirty="0" smtClean="0"/>
              <a:t> grammes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</a:rPr>
              <a:t>1 kg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1 000 g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95536" y="4283804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l'</a:t>
            </a:r>
            <a:r>
              <a:rPr lang="fr-FR" b="1" dirty="0" smtClean="0">
                <a:solidFill>
                  <a:srgbClr val="FF0000"/>
                </a:solidFill>
              </a:rPr>
              <a:t>hecto</a:t>
            </a:r>
            <a:r>
              <a:rPr lang="fr-FR" dirty="0" smtClean="0">
                <a:solidFill>
                  <a:srgbClr val="FF0000"/>
                </a:solidFill>
              </a:rPr>
              <a:t>gramme (hg)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FF0000"/>
                </a:solidFill>
              </a:rPr>
              <a:t>cent</a:t>
            </a:r>
            <a:r>
              <a:rPr lang="fr-FR" dirty="0" smtClean="0"/>
              <a:t> grammes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</a:rPr>
              <a:t>1 hg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100 g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95536" y="4715852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</a:t>
            </a:r>
            <a:r>
              <a:rPr lang="fr-FR" b="1" dirty="0" smtClean="0">
                <a:solidFill>
                  <a:srgbClr val="FF0000"/>
                </a:solidFill>
              </a:rPr>
              <a:t>déca</a:t>
            </a:r>
            <a:r>
              <a:rPr lang="fr-FR" dirty="0" smtClean="0">
                <a:solidFill>
                  <a:srgbClr val="FF0000"/>
                </a:solidFill>
              </a:rPr>
              <a:t>gramme (dag)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FF0000"/>
                </a:solidFill>
              </a:rPr>
              <a:t>dix</a:t>
            </a:r>
            <a:r>
              <a:rPr lang="fr-FR" dirty="0" smtClean="0"/>
              <a:t> grammes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</a:rPr>
              <a:t>1 dag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10 g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95536" y="5157192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</a:t>
            </a:r>
            <a:r>
              <a:rPr lang="fr-FR" b="1" dirty="0" smtClean="0">
                <a:solidFill>
                  <a:srgbClr val="0000FF"/>
                </a:solidFill>
              </a:rPr>
              <a:t>déci</a:t>
            </a:r>
            <a:r>
              <a:rPr lang="fr-FR" dirty="0" smtClean="0">
                <a:solidFill>
                  <a:srgbClr val="0000FF"/>
                </a:solidFill>
              </a:rPr>
              <a:t>gramme (dg)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0000FF"/>
                </a:solidFill>
              </a:rPr>
              <a:t>dix fois plus petit </a:t>
            </a:r>
            <a:r>
              <a:rPr lang="fr-FR" dirty="0" smtClean="0"/>
              <a:t>que le gramme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0000FF"/>
                </a:solidFill>
              </a:rPr>
              <a:t>10 dg = 1 g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95536" y="557994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</a:t>
            </a:r>
            <a:r>
              <a:rPr lang="fr-FR" b="1" dirty="0" smtClean="0">
                <a:solidFill>
                  <a:srgbClr val="0000FF"/>
                </a:solidFill>
              </a:rPr>
              <a:t>centi</a:t>
            </a:r>
            <a:r>
              <a:rPr lang="fr-FR" dirty="0" smtClean="0">
                <a:solidFill>
                  <a:srgbClr val="0000FF"/>
                </a:solidFill>
              </a:rPr>
              <a:t>gramme (cg) </a:t>
            </a:r>
            <a:r>
              <a:rPr lang="fr-FR" dirty="0"/>
              <a:t>: </a:t>
            </a:r>
            <a:r>
              <a:rPr lang="fr-FR" dirty="0" smtClean="0"/>
              <a:t>c’est </a:t>
            </a:r>
            <a:r>
              <a:rPr lang="fr-FR" dirty="0" smtClean="0">
                <a:solidFill>
                  <a:srgbClr val="0000FF"/>
                </a:solidFill>
              </a:rPr>
              <a:t>cent fois </a:t>
            </a:r>
            <a:r>
              <a:rPr lang="fr-FR" dirty="0">
                <a:solidFill>
                  <a:srgbClr val="0000FF"/>
                </a:solidFill>
              </a:rPr>
              <a:t>plus petit </a:t>
            </a:r>
            <a:r>
              <a:rPr lang="fr-FR" dirty="0"/>
              <a:t>que le gramme </a:t>
            </a:r>
            <a:r>
              <a:rPr lang="fr-FR" dirty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0000FF"/>
                </a:solidFill>
              </a:rPr>
              <a:t>100 cg </a:t>
            </a:r>
            <a:r>
              <a:rPr lang="fr-FR" dirty="0">
                <a:solidFill>
                  <a:srgbClr val="0000FF"/>
                </a:solidFill>
              </a:rPr>
              <a:t>= 1 </a:t>
            </a:r>
            <a:r>
              <a:rPr lang="fr-FR" dirty="0" smtClean="0">
                <a:solidFill>
                  <a:srgbClr val="0000FF"/>
                </a:solidFill>
              </a:rPr>
              <a:t>g</a:t>
            </a:r>
            <a:endParaRPr lang="fr-FR" dirty="0">
              <a:solidFill>
                <a:srgbClr val="0000FF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95536" y="6011996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</a:t>
            </a:r>
            <a:r>
              <a:rPr lang="fr-FR" b="1" dirty="0" smtClean="0">
                <a:solidFill>
                  <a:srgbClr val="0000FF"/>
                </a:solidFill>
              </a:rPr>
              <a:t>milli</a:t>
            </a:r>
            <a:r>
              <a:rPr lang="fr-FR" dirty="0" smtClean="0">
                <a:solidFill>
                  <a:srgbClr val="0000FF"/>
                </a:solidFill>
              </a:rPr>
              <a:t>gramme (mg) </a:t>
            </a:r>
            <a:r>
              <a:rPr lang="fr-FR" dirty="0"/>
              <a:t>: c’est </a:t>
            </a:r>
            <a:r>
              <a:rPr lang="fr-FR" dirty="0" smtClean="0">
                <a:solidFill>
                  <a:srgbClr val="0000FF"/>
                </a:solidFill>
              </a:rPr>
              <a:t>mille </a:t>
            </a:r>
            <a:r>
              <a:rPr lang="fr-FR" dirty="0">
                <a:solidFill>
                  <a:srgbClr val="0000FF"/>
                </a:solidFill>
              </a:rPr>
              <a:t>fois plus petit </a:t>
            </a:r>
            <a:r>
              <a:rPr lang="fr-FR" dirty="0"/>
              <a:t>que le gramme </a:t>
            </a:r>
            <a:r>
              <a:rPr lang="fr-FR" dirty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0000FF"/>
                </a:solidFill>
              </a:rPr>
              <a:t>1 000 mg= </a:t>
            </a:r>
            <a:r>
              <a:rPr lang="fr-FR" dirty="0">
                <a:solidFill>
                  <a:srgbClr val="0000FF"/>
                </a:solidFill>
              </a:rPr>
              <a:t>1 </a:t>
            </a:r>
            <a:r>
              <a:rPr lang="fr-FR" dirty="0" smtClean="0">
                <a:solidFill>
                  <a:srgbClr val="0000FF"/>
                </a:solidFill>
              </a:rPr>
              <a:t>g</a:t>
            </a:r>
            <a:endParaRPr lang="fr-FR" dirty="0">
              <a:solidFill>
                <a:srgbClr val="0000FF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964" y="3851756"/>
            <a:ext cx="432048" cy="432048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7164288" y="3884855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 smtClean="0">
                <a:solidFill>
                  <a:srgbClr val="FF0000"/>
                </a:solidFill>
              </a:rPr>
              <a:t>Attention ! Ne pas confondre dag et dg !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206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4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CC00"/>
                </a:solidFill>
              </a:rPr>
              <a:t>Les unités de </a:t>
            </a:r>
            <a:r>
              <a:rPr lang="fr-FR" dirty="0" smtClean="0">
                <a:solidFill>
                  <a:srgbClr val="00CC00"/>
                </a:solidFill>
              </a:rPr>
              <a:t>masse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95536" y="1412776"/>
            <a:ext cx="8229600" cy="117234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3600" dirty="0" smtClean="0"/>
              <a:t>Pour les masses plus importantes, on utilise d’autres unités de masse :</a:t>
            </a:r>
            <a:endParaRPr lang="fr-FR" sz="3600" dirty="0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395536" y="386104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 </a:t>
            </a:r>
            <a:r>
              <a:rPr lang="fr-FR" b="1" dirty="0" smtClean="0">
                <a:solidFill>
                  <a:srgbClr val="FF0000"/>
                </a:solidFill>
              </a:rPr>
              <a:t>tonne</a:t>
            </a:r>
            <a:r>
              <a:rPr lang="fr-FR" dirty="0" smtClean="0">
                <a:solidFill>
                  <a:srgbClr val="FF0000"/>
                </a:solidFill>
              </a:rPr>
              <a:t> (t)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FF0000"/>
                </a:solidFill>
              </a:rPr>
              <a:t>mille</a:t>
            </a:r>
            <a:r>
              <a:rPr lang="fr-FR" dirty="0" smtClean="0"/>
              <a:t> kilogrammes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</a:rPr>
              <a:t>1 t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1 000 kg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1 000 000 g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95536" y="4283804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Le </a:t>
            </a:r>
            <a:r>
              <a:rPr lang="fr-FR" b="1" dirty="0" smtClean="0">
                <a:solidFill>
                  <a:srgbClr val="FF0000"/>
                </a:solidFill>
              </a:rPr>
              <a:t>quintal</a:t>
            </a:r>
            <a:r>
              <a:rPr lang="fr-FR" dirty="0" smtClean="0">
                <a:solidFill>
                  <a:srgbClr val="FF0000"/>
                </a:solidFill>
              </a:rPr>
              <a:t> (q) </a:t>
            </a:r>
            <a:r>
              <a:rPr lang="fr-FR" dirty="0" smtClean="0"/>
              <a:t>: c’est </a:t>
            </a:r>
            <a:r>
              <a:rPr lang="fr-FR" dirty="0" smtClean="0">
                <a:solidFill>
                  <a:srgbClr val="FF0000"/>
                </a:solidFill>
              </a:rPr>
              <a:t>cent</a:t>
            </a:r>
            <a:r>
              <a:rPr lang="fr-FR" dirty="0" smtClean="0"/>
              <a:t> kilogrammes </a:t>
            </a:r>
            <a:r>
              <a:rPr lang="fr-FR" dirty="0" smtClean="0">
                <a:sym typeface="Wingdings" panose="05000000000000000000" pitchFamily="2" charset="2"/>
              </a:rPr>
              <a:t> </a:t>
            </a:r>
            <a:r>
              <a:rPr lang="fr-FR" dirty="0" smtClean="0">
                <a:solidFill>
                  <a:srgbClr val="FF0000"/>
                </a:solidFill>
              </a:rPr>
              <a:t>1 q </a:t>
            </a:r>
            <a:r>
              <a:rPr lang="fr-FR" dirty="0" smtClean="0"/>
              <a:t>=</a:t>
            </a:r>
            <a:r>
              <a:rPr lang="fr-FR" dirty="0" smtClean="0">
                <a:solidFill>
                  <a:srgbClr val="FF0000"/>
                </a:solidFill>
              </a:rPr>
              <a:t> 100 kg </a:t>
            </a:r>
            <a:r>
              <a:rPr lang="fr-FR" dirty="0"/>
              <a:t>=</a:t>
            </a:r>
            <a:r>
              <a:rPr lang="fr-FR" dirty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>100 </a:t>
            </a:r>
            <a:r>
              <a:rPr lang="fr-FR" dirty="0">
                <a:solidFill>
                  <a:srgbClr val="FF0000"/>
                </a:solidFill>
              </a:rPr>
              <a:t>000 </a:t>
            </a:r>
            <a:r>
              <a:rPr lang="fr-FR" dirty="0" smtClean="0">
                <a:solidFill>
                  <a:srgbClr val="FF0000"/>
                </a:solidFill>
              </a:rPr>
              <a:t>g</a:t>
            </a:r>
          </a:p>
          <a:p>
            <a:r>
              <a:rPr lang="fr-FR" i="1" dirty="0" smtClean="0"/>
              <a:t>Le quintal n’est plus beaucoup utilisé.</a:t>
            </a:r>
            <a:endParaRPr lang="fr-FR" i="1" dirty="0"/>
          </a:p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95536" y="5374957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Il n’existe pas d’unité de masse correspondant à 10 kg.</a:t>
            </a:r>
            <a:endParaRPr lang="fr-FR" dirty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99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13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CC00"/>
                </a:solidFill>
                <a:latin typeface="Mrs Chocolat" pitchFamily="2" charset="0"/>
              </a:rPr>
              <a:t>Quelle unité de </a:t>
            </a:r>
            <a:r>
              <a:rPr lang="fr-FR" dirty="0" smtClean="0">
                <a:solidFill>
                  <a:srgbClr val="00CC00"/>
                </a:solidFill>
                <a:latin typeface="Mrs Chocolat" pitchFamily="2" charset="0"/>
              </a:rPr>
              <a:t>masse </a:t>
            </a:r>
            <a:r>
              <a:rPr lang="fr-FR" dirty="0" smtClean="0">
                <a:solidFill>
                  <a:srgbClr val="00CC00"/>
                </a:solidFill>
                <a:latin typeface="Mrs Chocolat" pitchFamily="2" charset="0"/>
              </a:rPr>
              <a:t>choisir 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96753"/>
            <a:ext cx="8229600" cy="576063"/>
          </a:xfrm>
        </p:spPr>
        <p:txBody>
          <a:bodyPr/>
          <a:lstStyle/>
          <a:p>
            <a:pPr marL="0" indent="0" algn="just">
              <a:buNone/>
            </a:pPr>
            <a:r>
              <a:rPr lang="fr-FR" sz="2400" dirty="0" smtClean="0">
                <a:latin typeface="Calibri" panose="020F0502020204030204" pitchFamily="34" charset="0"/>
              </a:rPr>
              <a:t>Selon les objets, on va utiliser des unités de masse :</a:t>
            </a:r>
            <a:endParaRPr lang="fr-FR" sz="2400" dirty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ZoneTexte 2"/>
          <p:cNvSpPr txBox="1"/>
          <p:nvPr/>
        </p:nvSpPr>
        <p:spPr>
          <a:xfrm>
            <a:off x="323528" y="1916832"/>
            <a:ext cx="496149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Une baleine bleue pèse entre 50 et 150…</a:t>
            </a:r>
            <a:endParaRPr lang="fr-FR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292080" y="2140816"/>
            <a:ext cx="1469058" cy="0"/>
          </a:xfrm>
          <a:prstGeom prst="straightConnector1">
            <a:avLst/>
          </a:prstGeom>
          <a:ln w="38100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8"/>
          <p:cNvSpPr txBox="1"/>
          <p:nvPr/>
        </p:nvSpPr>
        <p:spPr>
          <a:xfrm>
            <a:off x="6882523" y="1907540"/>
            <a:ext cx="353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t</a:t>
            </a:r>
            <a:endParaRPr lang="fr-FR" dirty="0"/>
          </a:p>
        </p:txBody>
      </p:sp>
      <p:sp>
        <p:nvSpPr>
          <p:cNvPr id="14" name="ZoneTexte 2"/>
          <p:cNvSpPr txBox="1"/>
          <p:nvPr/>
        </p:nvSpPr>
        <p:spPr>
          <a:xfrm>
            <a:off x="323528" y="2555612"/>
            <a:ext cx="496149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Mon VTT pèse 16…</a:t>
            </a:r>
            <a:endParaRPr lang="fr-FR" dirty="0"/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5292080" y="2779596"/>
            <a:ext cx="1469058" cy="0"/>
          </a:xfrm>
          <a:prstGeom prst="straightConnector1">
            <a:avLst/>
          </a:prstGeom>
          <a:ln w="38100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8"/>
          <p:cNvSpPr txBox="1"/>
          <p:nvPr/>
        </p:nvSpPr>
        <p:spPr>
          <a:xfrm>
            <a:off x="6882523" y="2546320"/>
            <a:ext cx="45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kg</a:t>
            </a:r>
            <a:endParaRPr lang="fr-FR" dirty="0"/>
          </a:p>
        </p:txBody>
      </p:sp>
      <p:sp>
        <p:nvSpPr>
          <p:cNvPr id="17" name="ZoneTexte 2"/>
          <p:cNvSpPr txBox="1"/>
          <p:nvPr/>
        </p:nvSpPr>
        <p:spPr>
          <a:xfrm>
            <a:off x="323528" y="3140968"/>
            <a:ext cx="496149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Un œuf de poule pèse environ 60…</a:t>
            </a:r>
            <a:endParaRPr lang="fr-FR" dirty="0"/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5292080" y="3364952"/>
            <a:ext cx="1469058" cy="0"/>
          </a:xfrm>
          <a:prstGeom prst="straightConnector1">
            <a:avLst/>
          </a:prstGeom>
          <a:ln w="38100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8"/>
          <p:cNvSpPr txBox="1"/>
          <p:nvPr/>
        </p:nvSpPr>
        <p:spPr>
          <a:xfrm>
            <a:off x="6882523" y="3131676"/>
            <a:ext cx="45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g</a:t>
            </a:r>
            <a:endParaRPr lang="fr-FR" dirty="0"/>
          </a:p>
        </p:txBody>
      </p:sp>
      <p:sp>
        <p:nvSpPr>
          <p:cNvPr id="20" name="ZoneTexte 2"/>
          <p:cNvSpPr txBox="1"/>
          <p:nvPr/>
        </p:nvSpPr>
        <p:spPr>
          <a:xfrm>
            <a:off x="323528" y="3703311"/>
            <a:ext cx="496149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Pour les médicaments, on utilise soit le…</a:t>
            </a:r>
            <a:endParaRPr lang="fr-FR" dirty="0"/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5292080" y="3927295"/>
            <a:ext cx="1469058" cy="0"/>
          </a:xfrm>
          <a:prstGeom prst="straightConnector1">
            <a:avLst/>
          </a:prstGeom>
          <a:ln w="38100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8"/>
          <p:cNvSpPr txBox="1"/>
          <p:nvPr/>
        </p:nvSpPr>
        <p:spPr>
          <a:xfrm>
            <a:off x="6882523" y="3694019"/>
            <a:ext cx="45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cg</a:t>
            </a:r>
            <a:endParaRPr lang="fr-FR" dirty="0"/>
          </a:p>
        </p:txBody>
      </p:sp>
      <p:sp>
        <p:nvSpPr>
          <p:cNvPr id="23" name="ZoneTexte 2"/>
          <p:cNvSpPr txBox="1"/>
          <p:nvPr/>
        </p:nvSpPr>
        <p:spPr>
          <a:xfrm>
            <a:off x="321555" y="4215751"/>
            <a:ext cx="4961494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soit le…</a:t>
            </a:r>
            <a:endParaRPr lang="fr-FR" dirty="0"/>
          </a:p>
        </p:txBody>
      </p:sp>
      <p:cxnSp>
        <p:nvCxnSpPr>
          <p:cNvPr id="24" name="Connecteur droit avec flèche 23"/>
          <p:cNvCxnSpPr/>
          <p:nvPr/>
        </p:nvCxnSpPr>
        <p:spPr>
          <a:xfrm>
            <a:off x="5290107" y="4439735"/>
            <a:ext cx="1469058" cy="0"/>
          </a:xfrm>
          <a:prstGeom prst="straightConnector1">
            <a:avLst/>
          </a:prstGeom>
          <a:ln w="38100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8"/>
          <p:cNvSpPr txBox="1"/>
          <p:nvPr/>
        </p:nvSpPr>
        <p:spPr>
          <a:xfrm>
            <a:off x="6880550" y="4206459"/>
            <a:ext cx="571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mg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029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/>
      <p:bldP spid="14" grpId="0" animBg="1"/>
      <p:bldP spid="16" grpId="0"/>
      <p:bldP spid="17" grpId="0" animBg="1"/>
      <p:bldP spid="19" grpId="0"/>
      <p:bldP spid="20" grpId="0" animBg="1"/>
      <p:bldP spid="22" grpId="0"/>
      <p:bldP spid="23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CC00"/>
                </a:solidFill>
                <a:latin typeface="Mrs Chocolat" pitchFamily="2" charset="0"/>
              </a:rPr>
              <a:t>Comment </a:t>
            </a:r>
            <a:r>
              <a:rPr lang="fr-FR" dirty="0" smtClean="0">
                <a:solidFill>
                  <a:srgbClr val="00CC00"/>
                </a:solidFill>
                <a:latin typeface="Mrs Chocolat" pitchFamily="2" charset="0"/>
              </a:rPr>
              <a:t>convertir des masses 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298092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r>
              <a:rPr lang="fr-FR" sz="2800" dirty="0" smtClean="0"/>
              <a:t>Pour convertir des </a:t>
            </a:r>
            <a:r>
              <a:rPr lang="fr-FR" sz="2800" dirty="0" smtClean="0"/>
              <a:t>masses, </a:t>
            </a:r>
            <a:r>
              <a:rPr lang="fr-FR" sz="2800" dirty="0" smtClean="0"/>
              <a:t>on utilise un tableau de conversion.</a:t>
            </a: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792476"/>
              </p:ext>
            </p:extLst>
          </p:nvPr>
        </p:nvGraphicFramePr>
        <p:xfrm>
          <a:off x="367095" y="1852327"/>
          <a:ext cx="8409810" cy="160002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40981"/>
                <a:gridCol w="840981"/>
                <a:gridCol w="840981"/>
                <a:gridCol w="840981"/>
                <a:gridCol w="840981"/>
                <a:gridCol w="840981"/>
                <a:gridCol w="840981"/>
                <a:gridCol w="840981"/>
                <a:gridCol w="840981"/>
                <a:gridCol w="840981"/>
              </a:tblGrid>
              <a:tr h="401938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b="1" i="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Arial" pitchFamily="18"/>
                          <a:ea typeface="Microsoft YaHei" pitchFamily="2"/>
                          <a:cs typeface="Times New Roman" pitchFamily="18"/>
                        </a:rPr>
                        <a:t>t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b="1" i="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Arial" pitchFamily="18"/>
                          <a:ea typeface="Microsoft YaHei" pitchFamily="2"/>
                          <a:cs typeface="Times New Roman" pitchFamily="18"/>
                        </a:rPr>
                        <a:t>q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b="1" i="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Arial" pitchFamily="18"/>
                          <a:ea typeface="Microsoft YaHei" pitchFamily="2"/>
                          <a:cs typeface="Times New Roman" pitchFamily="18"/>
                        </a:rPr>
                        <a:t>…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kg</a:t>
                      </a:r>
                      <a:endParaRPr lang="fr-FR" sz="1800" b="0" i="0" u="none" strike="noStrike" kern="12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hg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dag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g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dg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cg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mg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8090"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611560" y="1104269"/>
            <a:ext cx="74362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>
                <a:solidFill>
                  <a:srgbClr val="FF0000"/>
                </a:solidFill>
              </a:rPr>
              <a:t>N’oublie pas, il n’y a rien dans colonne entre le quintal et le kg, mais il faut quand même penser à cette colonne !</a:t>
            </a:r>
            <a:endParaRPr lang="fr-FR" sz="2000" i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1400" y="4955976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rentre 65 kg dans le tableau. Je mets bien le chiffre des unités dans la colonne des kg.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195736" y="225770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6</a:t>
            </a:r>
            <a:endParaRPr lang="fr-FR" sz="28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3059832" y="225770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5</a:t>
            </a:r>
            <a:endParaRPr lang="fr-FR" sz="28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432200" y="567605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rajoute des 0 jusqu’au </a:t>
            </a:r>
            <a:r>
              <a:rPr lang="fr-FR" sz="2400" i="1" dirty="0">
                <a:solidFill>
                  <a:srgbClr val="00B050"/>
                </a:solidFill>
              </a:rPr>
              <a:t>g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923928" y="225770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4772576" y="225397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68437" y="6149893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smtClean="0">
                <a:solidFill>
                  <a:srgbClr val="FF0000"/>
                </a:solidFill>
              </a:rPr>
              <a:t>65 kg= 65 000 g</a:t>
            </a:r>
            <a:endParaRPr lang="fr-FR" sz="2400" i="1" dirty="0">
              <a:solidFill>
                <a:srgbClr val="FF0000"/>
              </a:solidFill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394139"/>
              </p:ext>
            </p:extLst>
          </p:nvPr>
        </p:nvGraphicFramePr>
        <p:xfrm>
          <a:off x="10111666" y="1757779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cxnSp>
        <p:nvCxnSpPr>
          <p:cNvPr id="15" name="Connecteur droit avec flèche 14"/>
          <p:cNvCxnSpPr/>
          <p:nvPr/>
        </p:nvCxnSpPr>
        <p:spPr>
          <a:xfrm>
            <a:off x="2483768" y="1745438"/>
            <a:ext cx="0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30976" y="448380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veux convertir 65 kg en g.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580112" y="225770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</p:spTree>
    <p:extLst>
      <p:ext uri="{BB962C8B-B14F-4D97-AF65-F5344CB8AC3E}">
        <p14:creationId xmlns:p14="http://schemas.microsoft.com/office/powerpoint/2010/main" val="166493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606685"/>
              </p:ext>
            </p:extLst>
          </p:nvPr>
        </p:nvGraphicFramePr>
        <p:xfrm>
          <a:off x="367095" y="1852327"/>
          <a:ext cx="8409810" cy="160002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40981"/>
                <a:gridCol w="840981"/>
                <a:gridCol w="840981"/>
                <a:gridCol w="840981"/>
                <a:gridCol w="840981"/>
                <a:gridCol w="840981"/>
                <a:gridCol w="840981"/>
                <a:gridCol w="840981"/>
                <a:gridCol w="840981"/>
                <a:gridCol w="840981"/>
              </a:tblGrid>
              <a:tr h="401938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b="1" i="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Arial" pitchFamily="18"/>
                          <a:ea typeface="Microsoft YaHei" pitchFamily="2"/>
                          <a:cs typeface="Times New Roman" pitchFamily="18"/>
                        </a:rPr>
                        <a:t>t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b="1" i="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Arial" pitchFamily="18"/>
                          <a:ea typeface="Microsoft YaHei" pitchFamily="2"/>
                          <a:cs typeface="Times New Roman" pitchFamily="18"/>
                        </a:rPr>
                        <a:t>q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b="1" i="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Arial" pitchFamily="18"/>
                          <a:ea typeface="Microsoft YaHei" pitchFamily="2"/>
                          <a:cs typeface="Times New Roman" pitchFamily="18"/>
                        </a:rPr>
                        <a:t>…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kg</a:t>
                      </a:r>
                      <a:endParaRPr lang="fr-FR" sz="1800" b="0" i="0" u="none" strike="noStrike" kern="12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hg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dag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g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dg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cg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mg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8090"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00CC00"/>
                </a:solidFill>
                <a:latin typeface="Mrs Chocolat" pitchFamily="2" charset="0"/>
              </a:rPr>
              <a:t>Comment convertir des masses?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3224" y="1816224"/>
            <a:ext cx="8435280" cy="29809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493511" y="429309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veux convertir 36 000 cg en g.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3511" y="472514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rentre 36 000 cg dans le tableau. Je mets bien le chiffre des unités dans la colonne des cg.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039169" y="234888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3</a:t>
            </a:r>
            <a:endParaRPr lang="fr-FR" sz="28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4932040" y="234888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6</a:t>
            </a:r>
            <a:endParaRPr lang="fr-FR" sz="28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395536" y="5445224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J’enlève les 0 jusqu’au g.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652120" y="2352911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60548" y="5919061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smtClean="0">
                <a:solidFill>
                  <a:srgbClr val="FF0000"/>
                </a:solidFill>
              </a:rPr>
              <a:t>36 000 cg = 360 g</a:t>
            </a:r>
            <a:endParaRPr lang="fr-FR" sz="2400" i="1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444208" y="234887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7308304" y="233278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0</a:t>
            </a:r>
            <a:endParaRPr lang="fr-FR" sz="2800" i="1" dirty="0"/>
          </a:p>
        </p:txBody>
      </p:sp>
      <p:sp>
        <p:nvSpPr>
          <p:cNvPr id="12" name="Rectangle 11"/>
          <p:cNvSpPr/>
          <p:nvPr/>
        </p:nvSpPr>
        <p:spPr>
          <a:xfrm>
            <a:off x="7380312" y="2420887"/>
            <a:ext cx="288032" cy="435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16216" y="2420886"/>
            <a:ext cx="288032" cy="4351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60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3" grpId="0"/>
      <p:bldP spid="14" grpId="0"/>
      <p:bldP spid="15" grpId="0"/>
      <p:bldP spid="12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084726"/>
              </p:ext>
            </p:extLst>
          </p:nvPr>
        </p:nvGraphicFramePr>
        <p:xfrm>
          <a:off x="367095" y="1700808"/>
          <a:ext cx="8409810" cy="1600028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840981"/>
                <a:gridCol w="840981"/>
                <a:gridCol w="840981"/>
                <a:gridCol w="840981"/>
                <a:gridCol w="840981"/>
                <a:gridCol w="840981"/>
                <a:gridCol w="840981"/>
                <a:gridCol w="840981"/>
                <a:gridCol w="840981"/>
                <a:gridCol w="840981"/>
              </a:tblGrid>
              <a:tr h="401938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b="1" i="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Arial" pitchFamily="18"/>
                          <a:ea typeface="Microsoft YaHei" pitchFamily="2"/>
                          <a:cs typeface="Times New Roman" pitchFamily="18"/>
                        </a:rPr>
                        <a:t>t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b="1" i="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Arial" pitchFamily="18"/>
                          <a:ea typeface="Microsoft YaHei" pitchFamily="2"/>
                          <a:cs typeface="Times New Roman" pitchFamily="18"/>
                        </a:rPr>
                        <a:t>q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b="1" i="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latin typeface="Arial" pitchFamily="18"/>
                          <a:ea typeface="Microsoft YaHei" pitchFamily="2"/>
                          <a:cs typeface="Times New Roman" pitchFamily="18"/>
                        </a:rPr>
                        <a:t>…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kg</a:t>
                      </a:r>
                      <a:endParaRPr lang="fr-FR" sz="1800" b="0" i="0" u="none" strike="noStrike" kern="120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hg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</a:rPr>
                        <a:t>dag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FF0000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g</a:t>
                      </a:r>
                      <a:endParaRPr lang="fr-FR" sz="1800" b="1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dg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cg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fr-FR" sz="1800" u="none" strike="noStrike" kern="12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</a:rPr>
                        <a:t>mg</a:t>
                      </a:r>
                      <a:endParaRPr lang="fr-FR" sz="1800" b="0" i="0" u="none" strike="noStrike" kern="1200" dirty="0">
                        <a:ln>
                          <a:noFill/>
                        </a:ln>
                        <a:solidFill>
                          <a:srgbClr val="0000FF"/>
                        </a:solidFill>
                        <a:latin typeface="Arial" pitchFamily="18"/>
                        <a:ea typeface="Microsoft YaHei" pitchFamily="2"/>
                        <a:cs typeface="Times New Roman" pitchFamily="1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98090"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fr-FR" sz="1800" u="none" strike="noStrike" kern="12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endParaRPr lang="fr-FR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Microsoft YaHei" pitchFamily="2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00CC00"/>
                </a:solidFill>
                <a:latin typeface="Mrs Chocolat" pitchFamily="2" charset="0"/>
              </a:rPr>
              <a:t>Comment convertir des masses?</a:t>
            </a:r>
            <a:endParaRPr lang="fr-FR" dirty="0">
              <a:solidFill>
                <a:srgbClr val="00CC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21296" y="1600201"/>
            <a:ext cx="8435280" cy="29809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  <a:p>
            <a:pPr marL="0" indent="0" algn="just">
              <a:buNone/>
            </a:pPr>
            <a:endParaRPr lang="fr-FR" sz="2800" dirty="0" smtClean="0"/>
          </a:p>
          <a:p>
            <a:pPr marL="0" indent="0" algn="just">
              <a:buNone/>
            </a:pP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493511" y="4293096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veux convertir 514 cg en g.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3511" y="472514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rentre 514 cg dans le tableau. Je mets bien le chiffre des unités dans la colonne des cg.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652120" y="211675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5</a:t>
            </a:r>
            <a:endParaRPr lang="fr-FR" sz="2800" i="1" dirty="0"/>
          </a:p>
        </p:txBody>
      </p:sp>
      <p:sp>
        <p:nvSpPr>
          <p:cNvPr id="8" name="ZoneTexte 7"/>
          <p:cNvSpPr txBox="1"/>
          <p:nvPr/>
        </p:nvSpPr>
        <p:spPr>
          <a:xfrm>
            <a:off x="6544991" y="211675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/>
              <a:t>1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24311" y="544522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rgbClr val="00B050"/>
                </a:solidFill>
              </a:rPr>
              <a:t>- Je ne peux pas enlever de zéro, alors je mets une virgule dans la colonne des g.</a:t>
            </a:r>
            <a:endParaRPr lang="fr-FR" sz="2400" i="1" dirty="0"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380312" y="213688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i="1" dirty="0" smtClean="0"/>
              <a:t>4</a:t>
            </a:r>
            <a:endParaRPr lang="fr-FR" sz="28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424311" y="5919061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i="1" dirty="0" smtClean="0">
                <a:solidFill>
                  <a:srgbClr val="FF0000"/>
                </a:solidFill>
              </a:rPr>
              <a:t>514 cg = 5,14  </a:t>
            </a:r>
            <a:r>
              <a:rPr lang="fr-FR" sz="2400" i="1" dirty="0" smtClean="0">
                <a:solidFill>
                  <a:srgbClr val="FF0000"/>
                </a:solidFill>
              </a:rPr>
              <a:t>g </a:t>
            </a:r>
            <a:r>
              <a:rPr lang="fr-FR" sz="2400" i="1" dirty="0" smtClean="0">
                <a:solidFill>
                  <a:srgbClr val="FF0000"/>
                </a:solidFill>
              </a:rPr>
              <a:t>ou 5 g et </a:t>
            </a:r>
            <a:r>
              <a:rPr lang="fr-FR" sz="2400" i="1" dirty="0" smtClean="0">
                <a:solidFill>
                  <a:srgbClr val="FF0000"/>
                </a:solidFill>
              </a:rPr>
              <a:t>14 </a:t>
            </a:r>
            <a:r>
              <a:rPr lang="fr-FR" sz="2400" i="1" dirty="0" smtClean="0">
                <a:solidFill>
                  <a:srgbClr val="FF0000"/>
                </a:solidFill>
              </a:rPr>
              <a:t>cg</a:t>
            </a:r>
            <a:endParaRPr lang="fr-FR" sz="2400" i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84168" y="2276872"/>
            <a:ext cx="14401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rgbClr val="FF0000"/>
                </a:solidFill>
              </a:rPr>
              <a:t>,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16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3" grpId="0"/>
      <p:bldP spid="10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623</Words>
  <Application>Microsoft Office PowerPoint</Application>
  <PresentationFormat>Affichage à l'écran (4:3)</PresentationFormat>
  <Paragraphs>110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Présentation PowerPoint</vt:lpstr>
      <vt:lpstr>Présentation PowerPoint</vt:lpstr>
      <vt:lpstr>Les unités de masse…</vt:lpstr>
      <vt:lpstr>Les unités de masse…</vt:lpstr>
      <vt:lpstr>Les unités de masse…</vt:lpstr>
      <vt:lpstr>Quelle unité de masse choisir ?</vt:lpstr>
      <vt:lpstr>Comment convertir des masses ?</vt:lpstr>
      <vt:lpstr>Comment convertir des masses?</vt:lpstr>
      <vt:lpstr>Comment convertir des masses?</vt:lpstr>
      <vt:lpstr>Pour terminer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Additionner des nombres décimaux</dc:title>
  <dc:creator>Utilisateur</dc:creator>
  <cp:lastModifiedBy>Utilisateur</cp:lastModifiedBy>
  <cp:revision>54</cp:revision>
  <dcterms:created xsi:type="dcterms:W3CDTF">2020-04-23T07:55:41Z</dcterms:created>
  <dcterms:modified xsi:type="dcterms:W3CDTF">2021-01-25T18:14:53Z</dcterms:modified>
</cp:coreProperties>
</file>