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74" r:id="rId4"/>
    <p:sldId id="284" r:id="rId5"/>
    <p:sldId id="279" r:id="rId6"/>
    <p:sldId id="275" r:id="rId7"/>
    <p:sldId id="280" r:id="rId8"/>
    <p:sldId id="283" r:id="rId9"/>
    <p:sldId id="281" r:id="rId10"/>
    <p:sldId id="28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/>
    <p:restoredTop sz="94571"/>
  </p:normalViewPr>
  <p:slideViewPr>
    <p:cSldViewPr>
      <p:cViewPr>
        <p:scale>
          <a:sx n="120" d="100"/>
          <a:sy n="120" d="100"/>
        </p:scale>
        <p:origin x="-72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C4E0-0727-42C5-8253-481E1E63FE18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D930-AFAA-4F05-A2A5-B30D1B1D4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28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4D930-AFAA-4F05-A2A5-B30D1B1D40A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32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4D930-AFAA-4F05-A2A5-B30D1B1D40A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32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 périmètre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M4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CC00"/>
                </a:solidFill>
                <a:latin typeface="Mrs Chocolat" pitchFamily="2" charset="0"/>
              </a:rPr>
              <a:t>Calculer le périmètre du cercle.</a:t>
            </a:r>
            <a:endParaRPr lang="fr-FR" sz="4000" dirty="0">
              <a:solidFill>
                <a:srgbClr val="00CC00"/>
              </a:solidFill>
            </a:endParaRPr>
          </a:p>
        </p:txBody>
      </p:sp>
      <p:pic>
        <p:nvPicPr>
          <p:cNvPr id="18" name="Image 17" descr="http://idata.over-blog.com/2/33/64/97/VeriteMilieuCercle/Cercl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2562225" cy="2562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>
            <a:stCxn id="18" idx="1"/>
            <a:endCxn id="18" idx="3"/>
          </p:cNvCxnSpPr>
          <p:nvPr/>
        </p:nvCxnSpPr>
        <p:spPr>
          <a:xfrm>
            <a:off x="1115616" y="4638105"/>
            <a:ext cx="25622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8001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sz="2600" dirty="0">
                <a:latin typeface="Calibri" panose="020F0502020204030204" pitchFamily="34" charset="0"/>
              </a:rPr>
              <a:t>Pour calculer le périmètre d’un </a:t>
            </a:r>
            <a:r>
              <a:rPr lang="fr-FR" sz="2600" dirty="0" smtClean="0">
                <a:latin typeface="Calibri" panose="020F0502020204030204" pitchFamily="34" charset="0"/>
              </a:rPr>
              <a:t>cercle, </a:t>
            </a:r>
            <a:r>
              <a:rPr lang="fr-FR" sz="2600" dirty="0">
                <a:latin typeface="Calibri" panose="020F0502020204030204" pitchFamily="34" charset="0"/>
              </a:rPr>
              <a:t>je peux appliquer cette formule : </a:t>
            </a:r>
          </a:p>
          <a:p>
            <a:pPr marL="0" indent="0" algn="ctr">
              <a:buNone/>
            </a:pPr>
            <a:r>
              <a:rPr lang="fr-FR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P = </a:t>
            </a:r>
            <a:r>
              <a:rPr lang="fr-FR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Diamètre x </a:t>
            </a:r>
            <a:r>
              <a:rPr lang="fr-FR" sz="39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fr-FR" sz="26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=</a:t>
            </a:r>
            <a:r>
              <a:rPr lang="fr-FR" sz="16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fr-FR" sz="26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D x </a:t>
            </a:r>
            <a:r>
              <a:rPr lang="fr-FR" sz="3900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</a:t>
            </a:r>
            <a:endParaRPr lang="fr-FR" sz="3900" b="1" dirty="0" smtClean="0">
              <a:solidFill>
                <a:srgbClr val="FF0000"/>
              </a:solidFill>
              <a:latin typeface="Calibri" panose="020F0502020204030204" pitchFamily="34" charset="0"/>
              <a:sym typeface="Symbol"/>
            </a:endParaRPr>
          </a:p>
          <a:p>
            <a:pPr marL="0" indent="0" algn="ctr">
              <a:buNone/>
            </a:pPr>
            <a:r>
              <a:rPr lang="fr-FR" sz="2600" dirty="0" smtClean="0">
                <a:latin typeface="Calibri" panose="020F0502020204030204" pitchFamily="34" charset="0"/>
                <a:sym typeface="Symbol"/>
              </a:rPr>
              <a:t>ou</a:t>
            </a:r>
          </a:p>
          <a:p>
            <a:pPr marL="0" indent="0" algn="ctr">
              <a:buNone/>
            </a:pPr>
            <a:r>
              <a:rPr lang="fr-FR" sz="2600" b="1" dirty="0" smtClean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P = 2 x Rayon x </a:t>
            </a:r>
            <a:r>
              <a:rPr lang="fr-FR" sz="3800" b="1" dirty="0" smtClean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fr-FR" sz="2900" b="1" dirty="0" smtClean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= 2 x R x </a:t>
            </a:r>
            <a:r>
              <a:rPr lang="fr-FR" sz="4400" b="1" dirty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</a:t>
            </a:r>
            <a:endParaRPr lang="fr-FR" sz="4400" b="1" dirty="0" smtClean="0">
              <a:solidFill>
                <a:srgbClr val="0000FF"/>
              </a:solidFill>
              <a:latin typeface="Calibri" panose="020F0502020204030204" pitchFamily="34" charset="0"/>
              <a:sym typeface="Symbol"/>
            </a:endParaRPr>
          </a:p>
          <a:p>
            <a:pPr marL="0" indent="0" algn="ctr">
              <a:buNone/>
            </a:pPr>
            <a:endParaRPr lang="fr-FR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1835696" y="3501009"/>
            <a:ext cx="561032" cy="113709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962801" y="46677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 cm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88260" y="388489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3 cm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5" name="ZoneTexte 34"/>
          <p:cNvSpPr txBox="1"/>
          <p:nvPr/>
        </p:nvSpPr>
        <p:spPr>
          <a:xfrm>
            <a:off x="4578329" y="3884891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/>
              <a:t>Le périmètre de ce </a:t>
            </a:r>
            <a:r>
              <a:rPr lang="fr-FR" sz="2000" dirty="0" smtClean="0"/>
              <a:t>cercle </a:t>
            </a:r>
            <a:r>
              <a:rPr lang="fr-FR" sz="2000" dirty="0"/>
              <a:t>est de :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b="1" dirty="0" smtClean="0">
                <a:solidFill>
                  <a:srgbClr val="FF0000"/>
                </a:solidFill>
              </a:rPr>
              <a:t>P =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D x </a:t>
            </a: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el-GR" sz="2000" b="1" dirty="0">
                <a:solidFill>
                  <a:srgbClr val="FF0000"/>
                </a:solidFill>
              </a:rPr>
              <a:t>≃</a:t>
            </a: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 6 x 3,14 </a:t>
            </a:r>
            <a:r>
              <a:rPr lang="el-GR" sz="2000" b="1" dirty="0" smtClean="0">
                <a:solidFill>
                  <a:srgbClr val="FF0000"/>
                </a:solidFill>
              </a:rPr>
              <a:t>≃</a:t>
            </a:r>
            <a:r>
              <a:rPr lang="fr-FR" sz="2000" b="1" dirty="0" smtClean="0">
                <a:solidFill>
                  <a:srgbClr val="FF0000"/>
                </a:solidFill>
              </a:rPr>
              <a:t> 18,84 cm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 smtClean="0">
                <a:latin typeface="Calibri" panose="020F0502020204030204" pitchFamily="34" charset="0"/>
                <a:sym typeface="Symbol"/>
              </a:rPr>
              <a:t>ou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b="1" dirty="0" smtClean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P = </a:t>
            </a:r>
            <a:r>
              <a:rPr lang="fr-FR" sz="2000" b="1" dirty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2 x R x </a:t>
            </a:r>
            <a:r>
              <a:rPr lang="fr-FR" sz="2000" b="1" dirty="0" smtClean="0">
                <a:solidFill>
                  <a:srgbClr val="0000FF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el-GR" sz="2000" b="1" dirty="0" smtClean="0">
                <a:solidFill>
                  <a:srgbClr val="0000FF"/>
                </a:solidFill>
              </a:rPr>
              <a:t>≃</a:t>
            </a:r>
            <a:r>
              <a:rPr lang="fr-FR" sz="2000" b="1" dirty="0" smtClean="0">
                <a:solidFill>
                  <a:srgbClr val="0000FF"/>
                </a:solidFill>
              </a:rPr>
              <a:t> 2 x 3 x 3,14 </a:t>
            </a:r>
            <a:r>
              <a:rPr lang="el-GR" sz="2000" b="1" dirty="0" smtClean="0">
                <a:solidFill>
                  <a:srgbClr val="0000FF"/>
                </a:solidFill>
              </a:rPr>
              <a:t>≃</a:t>
            </a:r>
            <a:r>
              <a:rPr lang="fr-FR" sz="2000" b="1" dirty="0" smtClean="0">
                <a:solidFill>
                  <a:srgbClr val="0000FF"/>
                </a:solidFill>
              </a:rPr>
              <a:t> 18,84 cm</a:t>
            </a:r>
            <a:endParaRPr lang="fr-FR" sz="2000" b="1" dirty="0">
              <a:solidFill>
                <a:srgbClr val="0000FF"/>
              </a:solidFill>
              <a:latin typeface="Calibri" panose="020F0502020204030204" pitchFamily="34" charset="0"/>
              <a:sym typeface="Symbo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20272" y="1844823"/>
            <a:ext cx="1872208" cy="10772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el-GR" sz="2000" b="1" dirty="0" smtClean="0">
                <a:solidFill>
                  <a:srgbClr val="FF0000"/>
                </a:solidFill>
              </a:rPr>
              <a:t>≃</a:t>
            </a:r>
            <a:r>
              <a:rPr lang="fr-FR" sz="2000" b="1" dirty="0" smtClean="0">
                <a:solidFill>
                  <a:srgbClr val="FF0000"/>
                </a:solidFill>
              </a:rPr>
              <a:t> 3,14</a:t>
            </a:r>
          </a:p>
          <a:p>
            <a:pPr algn="just"/>
            <a:r>
              <a:rPr lang="fr-FR" sz="2000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 </a:t>
            </a:r>
            <a:r>
              <a:rPr lang="fr-FR" sz="1600" dirty="0" smtClean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est à peu près égal à 3,14.</a:t>
            </a:r>
            <a:endParaRPr lang="fr-FR" sz="1600" dirty="0">
              <a:solidFill>
                <a:srgbClr val="FF0000"/>
              </a:solidFill>
              <a:latin typeface="Calibri" panose="020F0502020204030204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2177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comprendre ce qu’est le périmètre d’une figure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également 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calculer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Qu’est-ce que le périmètre d’une figure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36305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On l’exprime avec une unité de longueur (cm, m, km…).</a:t>
            </a:r>
            <a:endParaRPr lang="fr-FR" sz="2800" b="1" dirty="0" smtClean="0">
              <a:solidFill>
                <a:srgbClr val="00B05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Le périmètre, c’est la longueur du contour d’une figure. 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7" name="Forme libre 6"/>
          <p:cNvSpPr/>
          <p:nvPr/>
        </p:nvSpPr>
        <p:spPr>
          <a:xfrm>
            <a:off x="3347864" y="4283804"/>
            <a:ext cx="2938509" cy="1811045"/>
          </a:xfrm>
          <a:custGeom>
            <a:avLst/>
            <a:gdLst>
              <a:gd name="connsiteX0" fmla="*/ 0 w 2938509"/>
              <a:gd name="connsiteY0" fmla="*/ 337352 h 1811045"/>
              <a:gd name="connsiteX1" fmla="*/ 346230 w 2938509"/>
              <a:gd name="connsiteY1" fmla="*/ 1811045 h 1811045"/>
              <a:gd name="connsiteX2" fmla="*/ 2663301 w 2938509"/>
              <a:gd name="connsiteY2" fmla="*/ 1642369 h 1811045"/>
              <a:gd name="connsiteX3" fmla="*/ 2938509 w 2938509"/>
              <a:gd name="connsiteY3" fmla="*/ 852256 h 1811045"/>
              <a:gd name="connsiteX4" fmla="*/ 1793290 w 2938509"/>
              <a:gd name="connsiteY4" fmla="*/ 665825 h 1811045"/>
              <a:gd name="connsiteX5" fmla="*/ 2050742 w 2938509"/>
              <a:gd name="connsiteY5" fmla="*/ 0 h 1811045"/>
              <a:gd name="connsiteX6" fmla="*/ 0 w 2938509"/>
              <a:gd name="connsiteY6" fmla="*/ 337352 h 181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509" h="1811045">
                <a:moveTo>
                  <a:pt x="0" y="337352"/>
                </a:moveTo>
                <a:lnTo>
                  <a:pt x="346230" y="1811045"/>
                </a:lnTo>
                <a:lnTo>
                  <a:pt x="2663301" y="1642369"/>
                </a:lnTo>
                <a:lnTo>
                  <a:pt x="2938509" y="852256"/>
                </a:lnTo>
                <a:lnTo>
                  <a:pt x="1793290" y="665825"/>
                </a:lnTo>
                <a:lnTo>
                  <a:pt x="2050742" y="0"/>
                </a:lnTo>
                <a:lnTo>
                  <a:pt x="0" y="337352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0"/>
            <a:endCxn id="7" idx="5"/>
          </p:cNvCxnSpPr>
          <p:nvPr/>
        </p:nvCxnSpPr>
        <p:spPr>
          <a:xfrm flipV="1">
            <a:off x="3347864" y="4283804"/>
            <a:ext cx="2050742" cy="337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7" idx="4"/>
            <a:endCxn id="7" idx="5"/>
          </p:cNvCxnSpPr>
          <p:nvPr/>
        </p:nvCxnSpPr>
        <p:spPr>
          <a:xfrm flipV="1">
            <a:off x="5141154" y="4283804"/>
            <a:ext cx="257452" cy="6658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7" idx="3"/>
            <a:endCxn id="7" idx="4"/>
          </p:cNvCxnSpPr>
          <p:nvPr/>
        </p:nvCxnSpPr>
        <p:spPr>
          <a:xfrm flipH="1" flipV="1">
            <a:off x="5141154" y="4949629"/>
            <a:ext cx="1145219" cy="1864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7" idx="3"/>
            <a:endCxn id="7" idx="2"/>
          </p:cNvCxnSpPr>
          <p:nvPr/>
        </p:nvCxnSpPr>
        <p:spPr>
          <a:xfrm flipH="1">
            <a:off x="6011165" y="5136060"/>
            <a:ext cx="275208" cy="790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7" idx="1"/>
            <a:endCxn id="7" idx="2"/>
          </p:cNvCxnSpPr>
          <p:nvPr/>
        </p:nvCxnSpPr>
        <p:spPr>
          <a:xfrm flipV="1">
            <a:off x="3694094" y="5926173"/>
            <a:ext cx="2317071" cy="1686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endCxn id="7" idx="1"/>
          </p:cNvCxnSpPr>
          <p:nvPr/>
        </p:nvCxnSpPr>
        <p:spPr>
          <a:xfrm>
            <a:off x="3347864" y="4605256"/>
            <a:ext cx="346230" cy="1489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0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calculer un périmètre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6766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P = a + b + c + d +e + f</a:t>
            </a:r>
            <a:endParaRPr lang="fr-FR" sz="2800" b="1" dirty="0" smtClean="0">
              <a:solidFill>
                <a:srgbClr val="00B05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Pour calculer le périmètre d’un polygone, il faut mesurer tous les côtés de ce polygone et additionner ces mesures.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7" name="Forme libre 6"/>
          <p:cNvSpPr/>
          <p:nvPr/>
        </p:nvSpPr>
        <p:spPr>
          <a:xfrm>
            <a:off x="3347864" y="4283804"/>
            <a:ext cx="2938509" cy="1811045"/>
          </a:xfrm>
          <a:custGeom>
            <a:avLst/>
            <a:gdLst>
              <a:gd name="connsiteX0" fmla="*/ 0 w 2938509"/>
              <a:gd name="connsiteY0" fmla="*/ 337352 h 1811045"/>
              <a:gd name="connsiteX1" fmla="*/ 346230 w 2938509"/>
              <a:gd name="connsiteY1" fmla="*/ 1811045 h 1811045"/>
              <a:gd name="connsiteX2" fmla="*/ 2663301 w 2938509"/>
              <a:gd name="connsiteY2" fmla="*/ 1642369 h 1811045"/>
              <a:gd name="connsiteX3" fmla="*/ 2938509 w 2938509"/>
              <a:gd name="connsiteY3" fmla="*/ 852256 h 1811045"/>
              <a:gd name="connsiteX4" fmla="*/ 1793290 w 2938509"/>
              <a:gd name="connsiteY4" fmla="*/ 665825 h 1811045"/>
              <a:gd name="connsiteX5" fmla="*/ 2050742 w 2938509"/>
              <a:gd name="connsiteY5" fmla="*/ 0 h 1811045"/>
              <a:gd name="connsiteX6" fmla="*/ 0 w 2938509"/>
              <a:gd name="connsiteY6" fmla="*/ 337352 h 181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509" h="1811045">
                <a:moveTo>
                  <a:pt x="0" y="337352"/>
                </a:moveTo>
                <a:lnTo>
                  <a:pt x="346230" y="1811045"/>
                </a:lnTo>
                <a:lnTo>
                  <a:pt x="2663301" y="1642369"/>
                </a:lnTo>
                <a:lnTo>
                  <a:pt x="2938509" y="852256"/>
                </a:lnTo>
                <a:lnTo>
                  <a:pt x="1793290" y="665825"/>
                </a:lnTo>
                <a:lnTo>
                  <a:pt x="2050742" y="0"/>
                </a:lnTo>
                <a:lnTo>
                  <a:pt x="0" y="337352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>
            <a:stCxn id="7" idx="0"/>
            <a:endCxn id="7" idx="5"/>
          </p:cNvCxnSpPr>
          <p:nvPr/>
        </p:nvCxnSpPr>
        <p:spPr>
          <a:xfrm flipV="1">
            <a:off x="3347864" y="4283804"/>
            <a:ext cx="2050742" cy="337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7" idx="4"/>
            <a:endCxn id="7" idx="5"/>
          </p:cNvCxnSpPr>
          <p:nvPr/>
        </p:nvCxnSpPr>
        <p:spPr>
          <a:xfrm flipV="1">
            <a:off x="5141154" y="4283804"/>
            <a:ext cx="257452" cy="6658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7" idx="3"/>
            <a:endCxn id="7" idx="4"/>
          </p:cNvCxnSpPr>
          <p:nvPr/>
        </p:nvCxnSpPr>
        <p:spPr>
          <a:xfrm flipH="1" flipV="1">
            <a:off x="5141154" y="4949629"/>
            <a:ext cx="1145219" cy="1864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7" idx="3"/>
            <a:endCxn id="7" idx="2"/>
          </p:cNvCxnSpPr>
          <p:nvPr/>
        </p:nvCxnSpPr>
        <p:spPr>
          <a:xfrm flipH="1">
            <a:off x="6011165" y="5136060"/>
            <a:ext cx="275208" cy="790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7" idx="1"/>
            <a:endCxn id="7" idx="2"/>
          </p:cNvCxnSpPr>
          <p:nvPr/>
        </p:nvCxnSpPr>
        <p:spPr>
          <a:xfrm flipV="1">
            <a:off x="3694094" y="5926173"/>
            <a:ext cx="2317071" cy="1686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endCxn id="7" idx="1"/>
          </p:cNvCxnSpPr>
          <p:nvPr/>
        </p:nvCxnSpPr>
        <p:spPr>
          <a:xfrm>
            <a:off x="3347864" y="4605256"/>
            <a:ext cx="346230" cy="1489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064478" y="4077072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278270" y="4420590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66302" y="4725144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148769" y="5426972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815136" y="5990807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62046" y="5229200"/>
            <a:ext cx="4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74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4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Comment calculer un périmètre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Pour calculer le périmètre d’un polygone, </a:t>
            </a:r>
            <a:r>
              <a:rPr lang="fr-FR" sz="2400" dirty="0" smtClean="0">
                <a:latin typeface="Calibri" panose="020F0502020204030204" pitchFamily="34" charset="0"/>
              </a:rPr>
              <a:t>on peut aussi reporter avec un compas les longueurs de chaque côtés sur une ligne droite.</a:t>
            </a:r>
            <a:endParaRPr lang="fr-FR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39727"/>
            <a:ext cx="2446578" cy="24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rme libre 4"/>
          <p:cNvSpPr/>
          <p:nvPr/>
        </p:nvSpPr>
        <p:spPr>
          <a:xfrm>
            <a:off x="1595887" y="4192438"/>
            <a:ext cx="1500996" cy="966158"/>
          </a:xfrm>
          <a:custGeom>
            <a:avLst/>
            <a:gdLst>
              <a:gd name="connsiteX0" fmla="*/ 112143 w 1500996"/>
              <a:gd name="connsiteY0" fmla="*/ 25879 h 966158"/>
              <a:gd name="connsiteX1" fmla="*/ 836762 w 1500996"/>
              <a:gd name="connsiteY1" fmla="*/ 0 h 966158"/>
              <a:gd name="connsiteX2" fmla="*/ 1500996 w 1500996"/>
              <a:gd name="connsiteY2" fmla="*/ 733245 h 966158"/>
              <a:gd name="connsiteX3" fmla="*/ 1026543 w 1500996"/>
              <a:gd name="connsiteY3" fmla="*/ 966158 h 966158"/>
              <a:gd name="connsiteX4" fmla="*/ 0 w 1500996"/>
              <a:gd name="connsiteY4" fmla="*/ 646981 h 966158"/>
              <a:gd name="connsiteX5" fmla="*/ 112143 w 1500996"/>
              <a:gd name="connsiteY5" fmla="*/ 25879 h 96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0996" h="966158">
                <a:moveTo>
                  <a:pt x="112143" y="25879"/>
                </a:moveTo>
                <a:lnTo>
                  <a:pt x="836762" y="0"/>
                </a:lnTo>
                <a:lnTo>
                  <a:pt x="1500996" y="733245"/>
                </a:lnTo>
                <a:lnTo>
                  <a:pt x="1026543" y="966158"/>
                </a:lnTo>
                <a:lnTo>
                  <a:pt x="0" y="646981"/>
                </a:lnTo>
                <a:lnTo>
                  <a:pt x="112143" y="25879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323528" y="5949280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5" idx="1"/>
          </p:cNvCxnSpPr>
          <p:nvPr/>
        </p:nvCxnSpPr>
        <p:spPr>
          <a:xfrm flipV="1">
            <a:off x="1708030" y="4192438"/>
            <a:ext cx="724619" cy="25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323528" y="5949280"/>
            <a:ext cx="724619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5" idx="1"/>
            <a:endCxn id="5" idx="2"/>
          </p:cNvCxnSpPr>
          <p:nvPr/>
        </p:nvCxnSpPr>
        <p:spPr>
          <a:xfrm>
            <a:off x="2432649" y="4192438"/>
            <a:ext cx="664234" cy="73324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-2880000">
            <a:off x="1210712" y="5582657"/>
            <a:ext cx="664234" cy="73324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5" idx="3"/>
          </p:cNvCxnSpPr>
          <p:nvPr/>
        </p:nvCxnSpPr>
        <p:spPr>
          <a:xfrm flipV="1">
            <a:off x="2622430" y="4924190"/>
            <a:ext cx="484422" cy="23440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1560000" flipV="1">
            <a:off x="2044488" y="5832079"/>
            <a:ext cx="484422" cy="23440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5" idx="3"/>
            <a:endCxn id="5" idx="4"/>
          </p:cNvCxnSpPr>
          <p:nvPr/>
        </p:nvCxnSpPr>
        <p:spPr>
          <a:xfrm flipH="1" flipV="1">
            <a:off x="1595887" y="4839419"/>
            <a:ext cx="1026543" cy="31917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-1020000" flipH="1" flipV="1">
            <a:off x="2579882" y="5796543"/>
            <a:ext cx="1026543" cy="31917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5" idx="4"/>
            <a:endCxn id="5" idx="0"/>
          </p:cNvCxnSpPr>
          <p:nvPr/>
        </p:nvCxnSpPr>
        <p:spPr>
          <a:xfrm flipV="1">
            <a:off x="1595887" y="4218317"/>
            <a:ext cx="112143" cy="62110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4800000" flipV="1">
            <a:off x="3890154" y="5645580"/>
            <a:ext cx="112143" cy="62110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076056" y="2996952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Il n’y a plus qu’à mesurer la ligne ainsi obtenue.</a:t>
            </a:r>
            <a:endParaRPr lang="fr-FR" sz="2000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323528" y="6065278"/>
            <a:ext cx="393826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2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CC00"/>
                </a:solidFill>
                <a:latin typeface="Mrs Chocolat" pitchFamily="2" charset="0"/>
              </a:rPr>
              <a:t>Calculer le périmètre du carré.</a:t>
            </a:r>
            <a:endParaRPr lang="fr-FR" sz="4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Pour calculer le périmètre d’un carré (ou d’un losange), je peux appliquer cette formule : </a:t>
            </a:r>
            <a:endParaRPr lang="fr-FR" sz="2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 </a:t>
            </a: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= côté x </a:t>
            </a: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endParaRPr lang="fr-F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9" name="ZoneTexte 34"/>
          <p:cNvSpPr txBox="1"/>
          <p:nvPr/>
        </p:nvSpPr>
        <p:spPr>
          <a:xfrm>
            <a:off x="4572000" y="3436241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/>
              <a:t>Le périmètre de ce carré est de :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b="1" dirty="0"/>
              <a:t>Côté x 4 = 7 cm x 4 = 28 cm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14812" y="3404010"/>
            <a:ext cx="2520000" cy="25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907704" y="29249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cm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2275656" y="3284984"/>
            <a:ext cx="182771" cy="278740"/>
            <a:chOff x="2771800" y="3284984"/>
            <a:chExt cx="182771" cy="278740"/>
          </a:xfrm>
        </p:grpSpPr>
        <p:cxnSp>
          <p:nvCxnSpPr>
            <p:cNvPr id="23" name="Connecteur droit 22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2183426" y="5784640"/>
            <a:ext cx="182771" cy="278740"/>
            <a:chOff x="2771800" y="3284984"/>
            <a:chExt cx="182771" cy="278740"/>
          </a:xfrm>
        </p:grpSpPr>
        <p:cxnSp>
          <p:nvCxnSpPr>
            <p:cNvPr id="27" name="Connecteur droit 26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 rot="16200000">
            <a:off x="3443427" y="4627384"/>
            <a:ext cx="182771" cy="278740"/>
            <a:chOff x="2771800" y="3284984"/>
            <a:chExt cx="182771" cy="278740"/>
          </a:xfrm>
        </p:grpSpPr>
        <p:cxnSp>
          <p:nvCxnSpPr>
            <p:cNvPr id="30" name="Connecteur droit 29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/>
          <p:cNvGrpSpPr/>
          <p:nvPr/>
        </p:nvGrpSpPr>
        <p:grpSpPr>
          <a:xfrm rot="16200000">
            <a:off x="923427" y="4613043"/>
            <a:ext cx="182771" cy="278740"/>
            <a:chOff x="2771800" y="3284984"/>
            <a:chExt cx="182771" cy="278740"/>
          </a:xfrm>
        </p:grpSpPr>
        <p:cxnSp>
          <p:nvCxnSpPr>
            <p:cNvPr id="33" name="Connecteur droit 32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02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CC00"/>
                </a:solidFill>
                <a:latin typeface="Mrs Chocolat" pitchFamily="2" charset="0"/>
              </a:rPr>
              <a:t>Calculer le périmètre du rectangle.</a:t>
            </a:r>
            <a:endParaRPr lang="fr-FR" sz="4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Pour calculer le périmètre d’un rectangle (ou d’un parallélogramme), je peux appliquer cette formule : </a:t>
            </a:r>
            <a:endParaRPr lang="fr-FR" sz="2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 </a:t>
            </a: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= (Longueur + largeur) x 2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9" name="ZoneTexte 34"/>
          <p:cNvSpPr txBox="1"/>
          <p:nvPr/>
        </p:nvSpPr>
        <p:spPr>
          <a:xfrm>
            <a:off x="4572000" y="3436241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/>
              <a:t>Le périmètre de ce </a:t>
            </a:r>
            <a:r>
              <a:rPr lang="fr-FR" sz="2000" dirty="0" smtClean="0"/>
              <a:t>rectangle </a:t>
            </a:r>
            <a:r>
              <a:rPr lang="fr-FR" sz="2000" dirty="0"/>
              <a:t>est de :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b="1" dirty="0" smtClean="0"/>
              <a:t>(L + l) x 2 = (6 + 4 ) x 2 = 10 x 2 = 20 cm</a:t>
            </a:r>
            <a:endParaRPr lang="fr-FR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1014812" y="4509120"/>
            <a:ext cx="216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935094" y="392222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 cm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2047090" y="4374339"/>
            <a:ext cx="182771" cy="278740"/>
            <a:chOff x="2771800" y="3284984"/>
            <a:chExt cx="182771" cy="278740"/>
          </a:xfrm>
        </p:grpSpPr>
        <p:cxnSp>
          <p:nvCxnSpPr>
            <p:cNvPr id="23" name="Connecteur droit 22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1991708" y="5784640"/>
            <a:ext cx="182771" cy="278740"/>
            <a:chOff x="2771800" y="3284984"/>
            <a:chExt cx="182771" cy="278740"/>
          </a:xfrm>
        </p:grpSpPr>
        <p:cxnSp>
          <p:nvCxnSpPr>
            <p:cNvPr id="27" name="Connecteur droit 26"/>
            <p:cNvCxnSpPr/>
            <p:nvPr/>
          </p:nvCxnSpPr>
          <p:spPr>
            <a:xfrm flipH="1">
              <a:off x="2771800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2882563" y="3284984"/>
              <a:ext cx="72008" cy="278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necteur droit 4"/>
          <p:cNvCxnSpPr/>
          <p:nvPr/>
        </p:nvCxnSpPr>
        <p:spPr>
          <a:xfrm>
            <a:off x="3059832" y="5157192"/>
            <a:ext cx="288032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059832" y="5157192"/>
            <a:ext cx="216024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870796" y="5165576"/>
            <a:ext cx="288032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870796" y="5165576"/>
            <a:ext cx="216024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376910" y="50444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 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58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CC00"/>
                </a:solidFill>
                <a:latin typeface="Mrs Chocolat" pitchFamily="2" charset="0"/>
              </a:rPr>
              <a:t>Calculer le périmètre du triangle.</a:t>
            </a:r>
            <a:endParaRPr lang="fr-FR" sz="4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Pour calculer le périmètre d’un </a:t>
            </a:r>
            <a:r>
              <a:rPr lang="fr-FR" sz="2400" dirty="0" smtClean="0">
                <a:latin typeface="Calibri" panose="020F0502020204030204" pitchFamily="34" charset="0"/>
              </a:rPr>
              <a:t>triangle, j’additionne la longueur de chacun des côtés </a:t>
            </a:r>
            <a:r>
              <a:rPr lang="fr-FR" sz="2400" dirty="0">
                <a:latin typeface="Calibri" panose="020F0502020204030204" pitchFamily="34" charset="0"/>
              </a:rPr>
              <a:t>: </a:t>
            </a:r>
            <a:endParaRPr lang="fr-FR" sz="2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 </a:t>
            </a: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= </a:t>
            </a: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+ b + c</a:t>
            </a:r>
            <a:endParaRPr lang="fr-F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9" name="ZoneTexte 34"/>
          <p:cNvSpPr txBox="1"/>
          <p:nvPr/>
        </p:nvSpPr>
        <p:spPr>
          <a:xfrm>
            <a:off x="4572000" y="3436241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/>
              <a:t>Le périmètre de ce </a:t>
            </a:r>
            <a:r>
              <a:rPr lang="fr-FR" sz="2000" dirty="0" smtClean="0"/>
              <a:t>triangle </a:t>
            </a:r>
            <a:r>
              <a:rPr lang="fr-FR" sz="2000" dirty="0"/>
              <a:t>est de :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b="1" dirty="0" smtClean="0"/>
              <a:t>a + b + c = 4 + 5 + 2 = 11 cm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935094" y="3922229"/>
            <a:ext cx="134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= 4 cm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2123728" y="5294742"/>
            <a:ext cx="139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 = 5 cm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>
            <a:off x="1381403" y="4451904"/>
            <a:ext cx="2043485" cy="842838"/>
          </a:xfrm>
          <a:custGeom>
            <a:avLst/>
            <a:gdLst>
              <a:gd name="connsiteX0" fmla="*/ 0 w 2043485"/>
              <a:gd name="connsiteY0" fmla="*/ 842838 h 842838"/>
              <a:gd name="connsiteX1" fmla="*/ 349857 w 2043485"/>
              <a:gd name="connsiteY1" fmla="*/ 0 h 842838"/>
              <a:gd name="connsiteX2" fmla="*/ 2043485 w 2043485"/>
              <a:gd name="connsiteY2" fmla="*/ 826935 h 842838"/>
              <a:gd name="connsiteX3" fmla="*/ 0 w 2043485"/>
              <a:gd name="connsiteY3" fmla="*/ 842838 h 84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485" h="842838">
                <a:moveTo>
                  <a:pt x="0" y="842838"/>
                </a:moveTo>
                <a:lnTo>
                  <a:pt x="349857" y="0"/>
                </a:lnTo>
                <a:lnTo>
                  <a:pt x="2043485" y="826935"/>
                </a:lnTo>
                <a:lnTo>
                  <a:pt x="0" y="8428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94332" y="4665763"/>
            <a:ext cx="134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 = 2 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69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CC00"/>
                </a:solidFill>
                <a:latin typeface="Mrs Chocolat" pitchFamily="2" charset="0"/>
              </a:rPr>
              <a:t>Calculer le périmètre du cercle.</a:t>
            </a:r>
            <a:endParaRPr lang="fr-FR" sz="4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Pour calculer le périmètre d’un </a:t>
            </a:r>
            <a:r>
              <a:rPr lang="fr-FR" sz="2400" dirty="0" smtClean="0">
                <a:latin typeface="Calibri" panose="020F0502020204030204" pitchFamily="34" charset="0"/>
              </a:rPr>
              <a:t>cercle, il faut connaître son diamètre, ou son rayon. </a:t>
            </a:r>
            <a:endParaRPr lang="fr-FR" dirty="0"/>
          </a:p>
        </p:txBody>
      </p:sp>
      <p:pic>
        <p:nvPicPr>
          <p:cNvPr id="18" name="Image 17" descr="http://idata.over-blog.com/2/33/64/97/VeriteMilieuCercle/Cercl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2562225" cy="2562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/>
          <p:cNvCxnSpPr>
            <a:stCxn id="18" idx="1"/>
            <a:endCxn id="18" idx="3"/>
          </p:cNvCxnSpPr>
          <p:nvPr/>
        </p:nvCxnSpPr>
        <p:spPr>
          <a:xfrm>
            <a:off x="1115616" y="4638105"/>
            <a:ext cx="25622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139952" y="3284984"/>
            <a:ext cx="36724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Diamètre</a:t>
            </a:r>
            <a:r>
              <a:rPr lang="fr-FR" dirty="0" smtClean="0"/>
              <a:t> : c’est le segment qui relie 2 points du cercle en passant par son centre.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8" idx="1"/>
          </p:cNvCxnSpPr>
          <p:nvPr/>
        </p:nvCxnSpPr>
        <p:spPr>
          <a:xfrm flipH="1">
            <a:off x="2987824" y="3746649"/>
            <a:ext cx="1152128" cy="8914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1835696" y="3501009"/>
            <a:ext cx="561032" cy="113709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059832" y="2204864"/>
            <a:ext cx="3672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rayon</a:t>
            </a:r>
            <a:r>
              <a:rPr lang="fr-FR" dirty="0" smtClean="0"/>
              <a:t> : c’est le segment qui relie le cercle à son centre.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2" idx="1"/>
          </p:cNvCxnSpPr>
          <p:nvPr/>
        </p:nvCxnSpPr>
        <p:spPr>
          <a:xfrm flipH="1">
            <a:off x="1979712" y="2528030"/>
            <a:ext cx="1080120" cy="133301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30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456</Words>
  <Application>Microsoft Office PowerPoint</Application>
  <PresentationFormat>Affichage à l'écran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Qu’est-ce que le périmètre d’une figure ?</vt:lpstr>
      <vt:lpstr>Comment calculer un périmètre ?</vt:lpstr>
      <vt:lpstr>Comment calculer un périmètre ?</vt:lpstr>
      <vt:lpstr>Calculer le périmètre du carré.</vt:lpstr>
      <vt:lpstr>Calculer le périmètre du rectangle.</vt:lpstr>
      <vt:lpstr>Calculer le périmètre du triangle.</vt:lpstr>
      <vt:lpstr>Calculer le périmètre du cercle.</vt:lpstr>
      <vt:lpstr>Calculer le périmètre du cercle.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56</cp:revision>
  <dcterms:created xsi:type="dcterms:W3CDTF">2020-04-23T07:55:41Z</dcterms:created>
  <dcterms:modified xsi:type="dcterms:W3CDTF">2020-12-31T10:53:58Z</dcterms:modified>
</cp:coreProperties>
</file>