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4" r:id="rId3"/>
    <p:sldId id="274" r:id="rId4"/>
    <p:sldId id="284" r:id="rId5"/>
    <p:sldId id="279" r:id="rId6"/>
    <p:sldId id="275" r:id="rId7"/>
    <p:sldId id="280" r:id="rId8"/>
    <p:sldId id="283" r:id="rId9"/>
    <p:sldId id="281" r:id="rId10"/>
    <p:sldId id="28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/>
    <p:restoredTop sz="94571"/>
  </p:normalViewPr>
  <p:slideViewPr>
    <p:cSldViewPr>
      <p:cViewPr>
        <p:scale>
          <a:sx n="120" d="100"/>
          <a:sy n="120" d="100"/>
        </p:scale>
        <p:origin x="-72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DC4E0-0727-42C5-8253-481E1E63FE18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4D930-AFAA-4F05-A2A5-B30D1B1D4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28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4D930-AFAA-4F05-A2A5-B30D1B1D40A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328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4D930-AFAA-4F05-A2A5-B30D1B1D40A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328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31/12/2020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Mesures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 périmètre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M4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CC00"/>
                </a:solidFill>
                <a:latin typeface="Mrs Chocolat" pitchFamily="2" charset="0"/>
              </a:rPr>
              <a:t>Calculer le périmètre du cercle.</a:t>
            </a:r>
            <a:endParaRPr lang="fr-FR" sz="4000" dirty="0">
              <a:solidFill>
                <a:srgbClr val="00CC00"/>
              </a:solidFill>
            </a:endParaRPr>
          </a:p>
        </p:txBody>
      </p:sp>
      <p:pic>
        <p:nvPicPr>
          <p:cNvPr id="18" name="Image 17" descr="http://idata.over-blog.com/2/33/64/97/VeriteMilieuCercle/Cercl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56992"/>
            <a:ext cx="2562225" cy="2562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Connecteur droit 5"/>
          <p:cNvCxnSpPr>
            <a:stCxn id="18" idx="1"/>
            <a:endCxn id="18" idx="3"/>
          </p:cNvCxnSpPr>
          <p:nvPr/>
        </p:nvCxnSpPr>
        <p:spPr>
          <a:xfrm>
            <a:off x="1115616" y="4638105"/>
            <a:ext cx="25622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8001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FR" sz="2600" dirty="0">
                <a:latin typeface="Calibri" panose="020F0502020204030204" pitchFamily="34" charset="0"/>
              </a:rPr>
              <a:t>Pour calculer le périmètre d’un </a:t>
            </a:r>
            <a:r>
              <a:rPr lang="fr-FR" sz="2600" dirty="0" smtClean="0">
                <a:latin typeface="Calibri" panose="020F0502020204030204" pitchFamily="34" charset="0"/>
              </a:rPr>
              <a:t>cercle, </a:t>
            </a:r>
            <a:r>
              <a:rPr lang="fr-FR" sz="2600" dirty="0">
                <a:latin typeface="Calibri" panose="020F0502020204030204" pitchFamily="34" charset="0"/>
              </a:rPr>
              <a:t>je peux appliquer cette formule : </a:t>
            </a:r>
          </a:p>
          <a:p>
            <a:pPr marL="0" indent="0" algn="ctr">
              <a:buNone/>
            </a:pPr>
            <a:r>
              <a:rPr lang="fr-FR" sz="2600" b="1" dirty="0">
                <a:solidFill>
                  <a:srgbClr val="FF0000"/>
                </a:solidFill>
                <a:latin typeface="Calibri" panose="020F0502020204030204" pitchFamily="34" charset="0"/>
              </a:rPr>
              <a:t>P = </a:t>
            </a:r>
            <a:r>
              <a:rPr lang="fr-FR" sz="2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Diamètre x </a:t>
            </a:r>
            <a:r>
              <a:rPr lang="fr-FR" sz="3900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 </a:t>
            </a:r>
            <a:r>
              <a:rPr lang="fr-FR" sz="2600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=</a:t>
            </a:r>
            <a:r>
              <a:rPr lang="fr-FR" sz="1600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600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D x </a:t>
            </a:r>
            <a:r>
              <a:rPr lang="fr-FR" sz="3900" b="1" dirty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</a:t>
            </a:r>
            <a:endParaRPr lang="fr-FR" sz="3900" b="1" dirty="0" smtClean="0">
              <a:solidFill>
                <a:srgbClr val="FF0000"/>
              </a:solidFill>
              <a:latin typeface="Calibri" panose="020F0502020204030204" pitchFamily="34" charset="0"/>
              <a:sym typeface="Symbol"/>
            </a:endParaRPr>
          </a:p>
          <a:p>
            <a:pPr marL="0" indent="0" algn="ctr">
              <a:buNone/>
            </a:pPr>
            <a:r>
              <a:rPr lang="fr-FR" sz="2600" dirty="0" smtClean="0">
                <a:latin typeface="Calibri" panose="020F0502020204030204" pitchFamily="34" charset="0"/>
                <a:sym typeface="Symbol"/>
              </a:rPr>
              <a:t>ou</a:t>
            </a:r>
          </a:p>
          <a:p>
            <a:pPr marL="0" indent="0" algn="ctr">
              <a:buNone/>
            </a:pPr>
            <a:r>
              <a:rPr lang="fr-FR" sz="2600" b="1" dirty="0" smtClean="0">
                <a:solidFill>
                  <a:srgbClr val="0000FF"/>
                </a:solidFill>
                <a:latin typeface="Calibri" panose="020F0502020204030204" pitchFamily="34" charset="0"/>
                <a:sym typeface="Symbol"/>
              </a:rPr>
              <a:t>P = 2 x Rayon x </a:t>
            </a:r>
            <a:r>
              <a:rPr lang="fr-FR" sz="3800" b="1" dirty="0" smtClean="0">
                <a:solidFill>
                  <a:srgbClr val="0000FF"/>
                </a:solidFill>
                <a:latin typeface="Calibri" panose="020F0502020204030204" pitchFamily="34" charset="0"/>
                <a:sym typeface="Symbol"/>
              </a:rPr>
              <a:t> </a:t>
            </a:r>
            <a:r>
              <a:rPr lang="fr-FR" sz="2900" b="1" dirty="0" smtClean="0">
                <a:solidFill>
                  <a:srgbClr val="0000FF"/>
                </a:solidFill>
                <a:latin typeface="Calibri" panose="020F0502020204030204" pitchFamily="34" charset="0"/>
                <a:sym typeface="Symbol"/>
              </a:rPr>
              <a:t>= 2 x R x </a:t>
            </a:r>
            <a:r>
              <a:rPr lang="fr-FR" sz="4400" b="1" dirty="0">
                <a:solidFill>
                  <a:srgbClr val="0000FF"/>
                </a:solidFill>
                <a:latin typeface="Calibri" panose="020F0502020204030204" pitchFamily="34" charset="0"/>
                <a:sym typeface="Symbol"/>
              </a:rPr>
              <a:t></a:t>
            </a:r>
            <a:endParaRPr lang="fr-FR" sz="4400" b="1" dirty="0" smtClean="0">
              <a:solidFill>
                <a:srgbClr val="0000FF"/>
              </a:solidFill>
              <a:latin typeface="Calibri" panose="020F0502020204030204" pitchFamily="34" charset="0"/>
              <a:sym typeface="Symbol"/>
            </a:endParaRPr>
          </a:p>
          <a:p>
            <a:pPr marL="0" indent="0" algn="ctr">
              <a:buNone/>
            </a:pPr>
            <a:endParaRPr lang="fr-FR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12" name="Connecteur droit 11"/>
          <p:cNvCxnSpPr/>
          <p:nvPr/>
        </p:nvCxnSpPr>
        <p:spPr>
          <a:xfrm flipH="1" flipV="1">
            <a:off x="1835696" y="3501009"/>
            <a:ext cx="561032" cy="113709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962801" y="466776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6 cm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88260" y="388489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3 cm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5" name="ZoneTexte 34"/>
          <p:cNvSpPr txBox="1"/>
          <p:nvPr/>
        </p:nvSpPr>
        <p:spPr>
          <a:xfrm>
            <a:off x="4578329" y="3884891"/>
            <a:ext cx="43204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dirty="0"/>
              <a:t>Le périmètre de ce </a:t>
            </a:r>
            <a:r>
              <a:rPr lang="fr-FR" sz="2000" dirty="0" smtClean="0"/>
              <a:t>cercle </a:t>
            </a:r>
            <a:r>
              <a:rPr lang="fr-FR" sz="2000" dirty="0"/>
              <a:t>est de :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2000" dirty="0"/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b="1" dirty="0" smtClean="0">
                <a:solidFill>
                  <a:srgbClr val="FF0000"/>
                </a:solidFill>
              </a:rPr>
              <a:t>P = </a:t>
            </a:r>
            <a:r>
              <a:rPr lang="fr-FR" sz="2000" b="1" dirty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D x </a:t>
            </a:r>
            <a:r>
              <a:rPr lang="fr-FR" sz="2000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 </a:t>
            </a:r>
            <a:r>
              <a:rPr lang="el-GR" sz="2000" b="1" dirty="0">
                <a:solidFill>
                  <a:srgbClr val="FF0000"/>
                </a:solidFill>
              </a:rPr>
              <a:t>≃</a:t>
            </a:r>
            <a:r>
              <a:rPr lang="fr-FR" sz="2000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 6 x 3,14 </a:t>
            </a:r>
            <a:r>
              <a:rPr lang="el-GR" sz="2000" b="1" dirty="0" smtClean="0">
                <a:solidFill>
                  <a:srgbClr val="FF0000"/>
                </a:solidFill>
              </a:rPr>
              <a:t>≃</a:t>
            </a:r>
            <a:r>
              <a:rPr lang="fr-FR" sz="2000" b="1" dirty="0" smtClean="0">
                <a:solidFill>
                  <a:srgbClr val="FF0000"/>
                </a:solidFill>
              </a:rPr>
              <a:t> 18,84 cm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dirty="0" smtClean="0">
                <a:latin typeface="Calibri" panose="020F0502020204030204" pitchFamily="34" charset="0"/>
                <a:sym typeface="Symbol"/>
              </a:rPr>
              <a:t>ou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b="1" dirty="0" smtClean="0">
                <a:solidFill>
                  <a:srgbClr val="0000FF"/>
                </a:solidFill>
                <a:latin typeface="Calibri" panose="020F0502020204030204" pitchFamily="34" charset="0"/>
                <a:sym typeface="Symbol"/>
              </a:rPr>
              <a:t>P = </a:t>
            </a:r>
            <a:r>
              <a:rPr lang="fr-FR" sz="2000" b="1" dirty="0">
                <a:solidFill>
                  <a:srgbClr val="0000FF"/>
                </a:solidFill>
                <a:latin typeface="Calibri" panose="020F0502020204030204" pitchFamily="34" charset="0"/>
                <a:sym typeface="Symbol"/>
              </a:rPr>
              <a:t>2 x R x </a:t>
            </a:r>
            <a:r>
              <a:rPr lang="fr-FR" sz="2000" b="1" dirty="0" smtClean="0">
                <a:solidFill>
                  <a:srgbClr val="0000FF"/>
                </a:solidFill>
                <a:latin typeface="Calibri" panose="020F0502020204030204" pitchFamily="34" charset="0"/>
                <a:sym typeface="Symbol"/>
              </a:rPr>
              <a:t> </a:t>
            </a:r>
            <a:r>
              <a:rPr lang="el-GR" sz="2000" b="1" dirty="0" smtClean="0">
                <a:solidFill>
                  <a:srgbClr val="0000FF"/>
                </a:solidFill>
              </a:rPr>
              <a:t>≃</a:t>
            </a:r>
            <a:r>
              <a:rPr lang="fr-FR" sz="2000" b="1" dirty="0" smtClean="0">
                <a:solidFill>
                  <a:srgbClr val="0000FF"/>
                </a:solidFill>
              </a:rPr>
              <a:t> 2 x 3 x 3,14 </a:t>
            </a:r>
            <a:r>
              <a:rPr lang="el-GR" sz="2000" b="1" dirty="0" smtClean="0">
                <a:solidFill>
                  <a:srgbClr val="0000FF"/>
                </a:solidFill>
              </a:rPr>
              <a:t>≃</a:t>
            </a:r>
            <a:r>
              <a:rPr lang="fr-FR" sz="2000" b="1" dirty="0" smtClean="0">
                <a:solidFill>
                  <a:srgbClr val="0000FF"/>
                </a:solidFill>
              </a:rPr>
              <a:t> 18,84 cm</a:t>
            </a:r>
            <a:endParaRPr lang="fr-FR" sz="2000" b="1" dirty="0">
              <a:solidFill>
                <a:srgbClr val="0000FF"/>
              </a:solidFill>
              <a:latin typeface="Calibri" panose="020F0502020204030204" pitchFamily="34" charset="0"/>
              <a:sym typeface="Symbo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020272" y="1844823"/>
            <a:ext cx="1872208" cy="107721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 </a:t>
            </a:r>
            <a:r>
              <a:rPr lang="el-GR" sz="2000" b="1" dirty="0" smtClean="0">
                <a:solidFill>
                  <a:srgbClr val="FF0000"/>
                </a:solidFill>
              </a:rPr>
              <a:t>≃</a:t>
            </a:r>
            <a:r>
              <a:rPr lang="fr-FR" sz="2000" b="1" dirty="0" smtClean="0">
                <a:solidFill>
                  <a:srgbClr val="FF0000"/>
                </a:solidFill>
              </a:rPr>
              <a:t> 3,14</a:t>
            </a:r>
          </a:p>
          <a:p>
            <a:pPr algn="just"/>
            <a:r>
              <a:rPr lang="fr-FR" sz="2000" dirty="0" smtClean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 </a:t>
            </a:r>
            <a:r>
              <a:rPr lang="fr-FR" sz="1600" dirty="0" smtClean="0">
                <a:solidFill>
                  <a:srgbClr val="FF0000"/>
                </a:solidFill>
                <a:latin typeface="Calibri" panose="020F0502020204030204" pitchFamily="34" charset="0"/>
                <a:sym typeface="Symbol"/>
              </a:rPr>
              <a:t>est à peu près égal à 3,14.</a:t>
            </a:r>
            <a:endParaRPr lang="fr-FR" sz="1600" dirty="0">
              <a:solidFill>
                <a:srgbClr val="FF0000"/>
              </a:solidFill>
              <a:latin typeface="Calibri" panose="020F0502020204030204" pitchFamily="34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02177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548680"/>
            <a:ext cx="8136904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mesures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apprendre à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comprendre ce qu’est le périmètre d’une figure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également apprendre à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calculer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Qu’est-ce que le périmètre d’une figure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536305"/>
            <a:ext cx="8229600" cy="1324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dirty="0" smtClean="0"/>
              <a:t>On l’exprime avec une unité de longueur (cm, m, km…).</a:t>
            </a:r>
            <a:endParaRPr lang="fr-FR" sz="2800" b="1" dirty="0" smtClean="0">
              <a:solidFill>
                <a:srgbClr val="00B05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95536" y="1412776"/>
            <a:ext cx="8229600" cy="11723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dirty="0" smtClean="0"/>
              <a:t>Le périmètre, c’est la longueur du contour d’une figure. </a:t>
            </a:r>
            <a:endParaRPr lang="fr-FR" sz="3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7" name="Forme libre 6"/>
          <p:cNvSpPr/>
          <p:nvPr/>
        </p:nvSpPr>
        <p:spPr>
          <a:xfrm>
            <a:off x="3347864" y="4283804"/>
            <a:ext cx="2938509" cy="1811045"/>
          </a:xfrm>
          <a:custGeom>
            <a:avLst/>
            <a:gdLst>
              <a:gd name="connsiteX0" fmla="*/ 0 w 2938509"/>
              <a:gd name="connsiteY0" fmla="*/ 337352 h 1811045"/>
              <a:gd name="connsiteX1" fmla="*/ 346230 w 2938509"/>
              <a:gd name="connsiteY1" fmla="*/ 1811045 h 1811045"/>
              <a:gd name="connsiteX2" fmla="*/ 2663301 w 2938509"/>
              <a:gd name="connsiteY2" fmla="*/ 1642369 h 1811045"/>
              <a:gd name="connsiteX3" fmla="*/ 2938509 w 2938509"/>
              <a:gd name="connsiteY3" fmla="*/ 852256 h 1811045"/>
              <a:gd name="connsiteX4" fmla="*/ 1793290 w 2938509"/>
              <a:gd name="connsiteY4" fmla="*/ 665825 h 1811045"/>
              <a:gd name="connsiteX5" fmla="*/ 2050742 w 2938509"/>
              <a:gd name="connsiteY5" fmla="*/ 0 h 1811045"/>
              <a:gd name="connsiteX6" fmla="*/ 0 w 2938509"/>
              <a:gd name="connsiteY6" fmla="*/ 337352 h 1811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8509" h="1811045">
                <a:moveTo>
                  <a:pt x="0" y="337352"/>
                </a:moveTo>
                <a:lnTo>
                  <a:pt x="346230" y="1811045"/>
                </a:lnTo>
                <a:lnTo>
                  <a:pt x="2663301" y="1642369"/>
                </a:lnTo>
                <a:lnTo>
                  <a:pt x="2938509" y="852256"/>
                </a:lnTo>
                <a:lnTo>
                  <a:pt x="1793290" y="665825"/>
                </a:lnTo>
                <a:lnTo>
                  <a:pt x="2050742" y="0"/>
                </a:lnTo>
                <a:lnTo>
                  <a:pt x="0" y="337352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>
            <a:stCxn id="7" idx="0"/>
            <a:endCxn id="7" idx="5"/>
          </p:cNvCxnSpPr>
          <p:nvPr/>
        </p:nvCxnSpPr>
        <p:spPr>
          <a:xfrm flipV="1">
            <a:off x="3347864" y="4283804"/>
            <a:ext cx="2050742" cy="3373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7" idx="4"/>
            <a:endCxn id="7" idx="5"/>
          </p:cNvCxnSpPr>
          <p:nvPr/>
        </p:nvCxnSpPr>
        <p:spPr>
          <a:xfrm flipV="1">
            <a:off x="5141154" y="4283804"/>
            <a:ext cx="257452" cy="6658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7" idx="3"/>
            <a:endCxn id="7" idx="4"/>
          </p:cNvCxnSpPr>
          <p:nvPr/>
        </p:nvCxnSpPr>
        <p:spPr>
          <a:xfrm flipH="1" flipV="1">
            <a:off x="5141154" y="4949629"/>
            <a:ext cx="1145219" cy="1864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7" idx="3"/>
            <a:endCxn id="7" idx="2"/>
          </p:cNvCxnSpPr>
          <p:nvPr/>
        </p:nvCxnSpPr>
        <p:spPr>
          <a:xfrm flipH="1">
            <a:off x="6011165" y="5136060"/>
            <a:ext cx="275208" cy="790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7" idx="1"/>
            <a:endCxn id="7" idx="2"/>
          </p:cNvCxnSpPr>
          <p:nvPr/>
        </p:nvCxnSpPr>
        <p:spPr>
          <a:xfrm flipV="1">
            <a:off x="3694094" y="5926173"/>
            <a:ext cx="2317071" cy="1686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endCxn id="7" idx="1"/>
          </p:cNvCxnSpPr>
          <p:nvPr/>
        </p:nvCxnSpPr>
        <p:spPr>
          <a:xfrm>
            <a:off x="3347864" y="4605256"/>
            <a:ext cx="346230" cy="14895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06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calculer un périmètre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6766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dirty="0" smtClean="0"/>
              <a:t>P = a + b + c + d +e + f</a:t>
            </a:r>
            <a:endParaRPr lang="fr-FR" sz="2800" b="1" dirty="0" smtClean="0">
              <a:solidFill>
                <a:srgbClr val="00B05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95536" y="1412776"/>
            <a:ext cx="8229600" cy="117234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dirty="0" smtClean="0"/>
              <a:t>Pour calculer le périmètre d’un polygone, il faut mesurer tous les côtés de ce polygone et additionner ces mesures.</a:t>
            </a:r>
            <a:endParaRPr lang="fr-FR" sz="3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7" name="Forme libre 6"/>
          <p:cNvSpPr/>
          <p:nvPr/>
        </p:nvSpPr>
        <p:spPr>
          <a:xfrm>
            <a:off x="3347864" y="4283804"/>
            <a:ext cx="2938509" cy="1811045"/>
          </a:xfrm>
          <a:custGeom>
            <a:avLst/>
            <a:gdLst>
              <a:gd name="connsiteX0" fmla="*/ 0 w 2938509"/>
              <a:gd name="connsiteY0" fmla="*/ 337352 h 1811045"/>
              <a:gd name="connsiteX1" fmla="*/ 346230 w 2938509"/>
              <a:gd name="connsiteY1" fmla="*/ 1811045 h 1811045"/>
              <a:gd name="connsiteX2" fmla="*/ 2663301 w 2938509"/>
              <a:gd name="connsiteY2" fmla="*/ 1642369 h 1811045"/>
              <a:gd name="connsiteX3" fmla="*/ 2938509 w 2938509"/>
              <a:gd name="connsiteY3" fmla="*/ 852256 h 1811045"/>
              <a:gd name="connsiteX4" fmla="*/ 1793290 w 2938509"/>
              <a:gd name="connsiteY4" fmla="*/ 665825 h 1811045"/>
              <a:gd name="connsiteX5" fmla="*/ 2050742 w 2938509"/>
              <a:gd name="connsiteY5" fmla="*/ 0 h 1811045"/>
              <a:gd name="connsiteX6" fmla="*/ 0 w 2938509"/>
              <a:gd name="connsiteY6" fmla="*/ 337352 h 1811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8509" h="1811045">
                <a:moveTo>
                  <a:pt x="0" y="337352"/>
                </a:moveTo>
                <a:lnTo>
                  <a:pt x="346230" y="1811045"/>
                </a:lnTo>
                <a:lnTo>
                  <a:pt x="2663301" y="1642369"/>
                </a:lnTo>
                <a:lnTo>
                  <a:pt x="2938509" y="852256"/>
                </a:lnTo>
                <a:lnTo>
                  <a:pt x="1793290" y="665825"/>
                </a:lnTo>
                <a:lnTo>
                  <a:pt x="2050742" y="0"/>
                </a:lnTo>
                <a:lnTo>
                  <a:pt x="0" y="337352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>
            <a:stCxn id="7" idx="0"/>
            <a:endCxn id="7" idx="5"/>
          </p:cNvCxnSpPr>
          <p:nvPr/>
        </p:nvCxnSpPr>
        <p:spPr>
          <a:xfrm flipV="1">
            <a:off x="3347864" y="4283804"/>
            <a:ext cx="2050742" cy="3373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7" idx="4"/>
            <a:endCxn id="7" idx="5"/>
          </p:cNvCxnSpPr>
          <p:nvPr/>
        </p:nvCxnSpPr>
        <p:spPr>
          <a:xfrm flipV="1">
            <a:off x="5141154" y="4283804"/>
            <a:ext cx="257452" cy="6658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7" idx="3"/>
            <a:endCxn id="7" idx="4"/>
          </p:cNvCxnSpPr>
          <p:nvPr/>
        </p:nvCxnSpPr>
        <p:spPr>
          <a:xfrm flipH="1" flipV="1">
            <a:off x="5141154" y="4949629"/>
            <a:ext cx="1145219" cy="1864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7" idx="3"/>
            <a:endCxn id="7" idx="2"/>
          </p:cNvCxnSpPr>
          <p:nvPr/>
        </p:nvCxnSpPr>
        <p:spPr>
          <a:xfrm flipH="1">
            <a:off x="6011165" y="5136060"/>
            <a:ext cx="275208" cy="7901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7" idx="1"/>
            <a:endCxn id="7" idx="2"/>
          </p:cNvCxnSpPr>
          <p:nvPr/>
        </p:nvCxnSpPr>
        <p:spPr>
          <a:xfrm flipV="1">
            <a:off x="3694094" y="5926173"/>
            <a:ext cx="2317071" cy="1686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endCxn id="7" idx="1"/>
          </p:cNvCxnSpPr>
          <p:nvPr/>
        </p:nvCxnSpPr>
        <p:spPr>
          <a:xfrm>
            <a:off x="3347864" y="4605256"/>
            <a:ext cx="346230" cy="148959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4064478" y="4077072"/>
            <a:ext cx="445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278270" y="4420590"/>
            <a:ext cx="445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566302" y="4725144"/>
            <a:ext cx="445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148769" y="5426972"/>
            <a:ext cx="445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815136" y="5990807"/>
            <a:ext cx="445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262046" y="5229200"/>
            <a:ext cx="445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574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 animBg="1"/>
      <p:bldP spid="4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CC00"/>
                </a:solidFill>
                <a:latin typeface="Mrs Chocolat" pitchFamily="2" charset="0"/>
              </a:rPr>
              <a:t>Comment calculer un périmètre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3"/>
            <a:ext cx="8229600" cy="2016224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>
                <a:latin typeface="Calibri" panose="020F0502020204030204" pitchFamily="34" charset="0"/>
              </a:rPr>
              <a:t>Pour calculer le périmètre d’un polygone, </a:t>
            </a:r>
            <a:r>
              <a:rPr lang="fr-FR" sz="2400" dirty="0" smtClean="0">
                <a:latin typeface="Calibri" panose="020F0502020204030204" pitchFamily="34" charset="0"/>
              </a:rPr>
              <a:t>on peut aussi reporter avec un compas les longueurs de chaque côtés sur une ligne droite.</a:t>
            </a:r>
            <a:endParaRPr lang="fr-FR" sz="24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39727"/>
            <a:ext cx="2446578" cy="243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rme libre 4"/>
          <p:cNvSpPr/>
          <p:nvPr/>
        </p:nvSpPr>
        <p:spPr>
          <a:xfrm>
            <a:off x="1595887" y="4192438"/>
            <a:ext cx="1500996" cy="966158"/>
          </a:xfrm>
          <a:custGeom>
            <a:avLst/>
            <a:gdLst>
              <a:gd name="connsiteX0" fmla="*/ 112143 w 1500996"/>
              <a:gd name="connsiteY0" fmla="*/ 25879 h 966158"/>
              <a:gd name="connsiteX1" fmla="*/ 836762 w 1500996"/>
              <a:gd name="connsiteY1" fmla="*/ 0 h 966158"/>
              <a:gd name="connsiteX2" fmla="*/ 1500996 w 1500996"/>
              <a:gd name="connsiteY2" fmla="*/ 733245 h 966158"/>
              <a:gd name="connsiteX3" fmla="*/ 1026543 w 1500996"/>
              <a:gd name="connsiteY3" fmla="*/ 966158 h 966158"/>
              <a:gd name="connsiteX4" fmla="*/ 0 w 1500996"/>
              <a:gd name="connsiteY4" fmla="*/ 646981 h 966158"/>
              <a:gd name="connsiteX5" fmla="*/ 112143 w 1500996"/>
              <a:gd name="connsiteY5" fmla="*/ 25879 h 966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0996" h="966158">
                <a:moveTo>
                  <a:pt x="112143" y="25879"/>
                </a:moveTo>
                <a:lnTo>
                  <a:pt x="836762" y="0"/>
                </a:lnTo>
                <a:lnTo>
                  <a:pt x="1500996" y="733245"/>
                </a:lnTo>
                <a:lnTo>
                  <a:pt x="1026543" y="966158"/>
                </a:lnTo>
                <a:lnTo>
                  <a:pt x="0" y="646981"/>
                </a:lnTo>
                <a:lnTo>
                  <a:pt x="112143" y="25879"/>
                </a:lnTo>
                <a:close/>
              </a:path>
            </a:pathLst>
          </a:cu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50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323528" y="5949280"/>
            <a:ext cx="85689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5" idx="0"/>
            <a:endCxn id="5" idx="1"/>
          </p:cNvCxnSpPr>
          <p:nvPr/>
        </p:nvCxnSpPr>
        <p:spPr>
          <a:xfrm flipV="1">
            <a:off x="1708030" y="4192438"/>
            <a:ext cx="724619" cy="258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323528" y="5949280"/>
            <a:ext cx="724619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5" idx="1"/>
            <a:endCxn id="5" idx="2"/>
          </p:cNvCxnSpPr>
          <p:nvPr/>
        </p:nvCxnSpPr>
        <p:spPr>
          <a:xfrm>
            <a:off x="2432649" y="4192438"/>
            <a:ext cx="664234" cy="73324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-2880000">
            <a:off x="1210712" y="5582657"/>
            <a:ext cx="664234" cy="73324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5" idx="3"/>
          </p:cNvCxnSpPr>
          <p:nvPr/>
        </p:nvCxnSpPr>
        <p:spPr>
          <a:xfrm flipV="1">
            <a:off x="2622430" y="4924190"/>
            <a:ext cx="484422" cy="23440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rot="1560000" flipV="1">
            <a:off x="2044488" y="5832079"/>
            <a:ext cx="484422" cy="23440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5" idx="3"/>
            <a:endCxn id="5" idx="4"/>
          </p:cNvCxnSpPr>
          <p:nvPr/>
        </p:nvCxnSpPr>
        <p:spPr>
          <a:xfrm flipH="1" flipV="1">
            <a:off x="1595887" y="4839419"/>
            <a:ext cx="1026543" cy="31917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rot="-1020000" flipH="1" flipV="1">
            <a:off x="2579882" y="5796543"/>
            <a:ext cx="1026543" cy="31917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5" idx="4"/>
            <a:endCxn id="5" idx="0"/>
          </p:cNvCxnSpPr>
          <p:nvPr/>
        </p:nvCxnSpPr>
        <p:spPr>
          <a:xfrm flipV="1">
            <a:off x="1595887" y="4218317"/>
            <a:ext cx="112143" cy="62110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4800000" flipV="1">
            <a:off x="3890154" y="5645580"/>
            <a:ext cx="112143" cy="62110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5076056" y="2996952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Il n’y a plus qu’à mesurer la ligne ainsi obtenue.</a:t>
            </a:r>
            <a:endParaRPr lang="fr-FR" sz="2000" dirty="0"/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323528" y="6065278"/>
            <a:ext cx="3938268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2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CC00"/>
                </a:solidFill>
                <a:latin typeface="Mrs Chocolat" pitchFamily="2" charset="0"/>
              </a:rPr>
              <a:t>Calculer le périmètre du carré.</a:t>
            </a:r>
            <a:endParaRPr lang="fr-FR" sz="4000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3"/>
            <a:ext cx="8229600" cy="2016224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>
                <a:latin typeface="Calibri" panose="020F0502020204030204" pitchFamily="34" charset="0"/>
              </a:rPr>
              <a:t>Pour calculer le périmètre d’un carré (ou d’un losange), je peux appliquer cette formule : </a:t>
            </a:r>
            <a:endParaRPr lang="fr-FR" sz="24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 </a:t>
            </a: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= côté x </a:t>
            </a:r>
            <a:r>
              <a:rPr lang="fr-F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</a:t>
            </a:r>
            <a:endParaRPr lang="fr-F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9" name="ZoneTexte 34"/>
          <p:cNvSpPr txBox="1"/>
          <p:nvPr/>
        </p:nvSpPr>
        <p:spPr>
          <a:xfrm>
            <a:off x="4572000" y="3436241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dirty="0"/>
              <a:t>Le périmètre de ce carré est de :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2000" dirty="0"/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b="1" dirty="0"/>
              <a:t>Côté x 4 = 7 cm x 4 = 28 cm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14812" y="3404010"/>
            <a:ext cx="2520000" cy="252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907704" y="29249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 cm</a:t>
            </a:r>
            <a:endParaRPr lang="fr-FR" dirty="0"/>
          </a:p>
        </p:txBody>
      </p:sp>
      <p:grpSp>
        <p:nvGrpSpPr>
          <p:cNvPr id="25" name="Groupe 24"/>
          <p:cNvGrpSpPr/>
          <p:nvPr/>
        </p:nvGrpSpPr>
        <p:grpSpPr>
          <a:xfrm>
            <a:off x="2275656" y="3284984"/>
            <a:ext cx="182771" cy="278740"/>
            <a:chOff x="2771800" y="3284984"/>
            <a:chExt cx="182771" cy="278740"/>
          </a:xfrm>
        </p:grpSpPr>
        <p:cxnSp>
          <p:nvCxnSpPr>
            <p:cNvPr id="23" name="Connecteur droit 22"/>
            <p:cNvCxnSpPr/>
            <p:nvPr/>
          </p:nvCxnSpPr>
          <p:spPr>
            <a:xfrm flipH="1">
              <a:off x="2771800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flipH="1">
              <a:off x="2882563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 25"/>
          <p:cNvGrpSpPr/>
          <p:nvPr/>
        </p:nvGrpSpPr>
        <p:grpSpPr>
          <a:xfrm>
            <a:off x="2183426" y="5784640"/>
            <a:ext cx="182771" cy="278740"/>
            <a:chOff x="2771800" y="3284984"/>
            <a:chExt cx="182771" cy="278740"/>
          </a:xfrm>
        </p:grpSpPr>
        <p:cxnSp>
          <p:nvCxnSpPr>
            <p:cNvPr id="27" name="Connecteur droit 26"/>
            <p:cNvCxnSpPr/>
            <p:nvPr/>
          </p:nvCxnSpPr>
          <p:spPr>
            <a:xfrm flipH="1">
              <a:off x="2771800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H="1">
              <a:off x="2882563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e 28"/>
          <p:cNvGrpSpPr/>
          <p:nvPr/>
        </p:nvGrpSpPr>
        <p:grpSpPr>
          <a:xfrm rot="16200000">
            <a:off x="3443427" y="4627384"/>
            <a:ext cx="182771" cy="278740"/>
            <a:chOff x="2771800" y="3284984"/>
            <a:chExt cx="182771" cy="278740"/>
          </a:xfrm>
        </p:grpSpPr>
        <p:cxnSp>
          <p:nvCxnSpPr>
            <p:cNvPr id="30" name="Connecteur droit 29"/>
            <p:cNvCxnSpPr/>
            <p:nvPr/>
          </p:nvCxnSpPr>
          <p:spPr>
            <a:xfrm flipH="1">
              <a:off x="2771800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flipH="1">
              <a:off x="2882563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e 31"/>
          <p:cNvGrpSpPr/>
          <p:nvPr/>
        </p:nvGrpSpPr>
        <p:grpSpPr>
          <a:xfrm rot="16200000">
            <a:off x="923427" y="4613043"/>
            <a:ext cx="182771" cy="278740"/>
            <a:chOff x="2771800" y="3284984"/>
            <a:chExt cx="182771" cy="278740"/>
          </a:xfrm>
        </p:grpSpPr>
        <p:cxnSp>
          <p:nvCxnSpPr>
            <p:cNvPr id="33" name="Connecteur droit 32"/>
            <p:cNvCxnSpPr/>
            <p:nvPr/>
          </p:nvCxnSpPr>
          <p:spPr>
            <a:xfrm flipH="1">
              <a:off x="2771800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H="1">
              <a:off x="2882563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029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CC00"/>
                </a:solidFill>
                <a:latin typeface="Mrs Chocolat" pitchFamily="2" charset="0"/>
              </a:rPr>
              <a:t>Calculer le périmètre du rectangle.</a:t>
            </a:r>
            <a:endParaRPr lang="fr-FR" sz="4000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3"/>
            <a:ext cx="8229600" cy="2016224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>
                <a:latin typeface="Calibri" panose="020F0502020204030204" pitchFamily="34" charset="0"/>
              </a:rPr>
              <a:t>Pour calculer le périmètre d’un rectangle (ou d’un parallélogramme), je peux appliquer cette formule : </a:t>
            </a:r>
            <a:endParaRPr lang="fr-FR" sz="24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 </a:t>
            </a: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= (Longueur + largeur) x 2</a:t>
            </a: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9" name="ZoneTexte 34"/>
          <p:cNvSpPr txBox="1"/>
          <p:nvPr/>
        </p:nvSpPr>
        <p:spPr>
          <a:xfrm>
            <a:off x="4572000" y="3436241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dirty="0"/>
              <a:t>Le périmètre de ce </a:t>
            </a:r>
            <a:r>
              <a:rPr lang="fr-FR" sz="2000" dirty="0" smtClean="0"/>
              <a:t>rectangle </a:t>
            </a:r>
            <a:r>
              <a:rPr lang="fr-FR" sz="2000" dirty="0"/>
              <a:t>est de :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2000" dirty="0"/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b="1" dirty="0" smtClean="0"/>
              <a:t>(L + l) x 2 = (6 + 4 ) x 2 = 10 x 2 = 20 cm</a:t>
            </a:r>
            <a:endParaRPr lang="fr-FR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1014812" y="4509120"/>
            <a:ext cx="216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935094" y="392222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 cm</a:t>
            </a:r>
            <a:endParaRPr lang="fr-FR" dirty="0"/>
          </a:p>
        </p:txBody>
      </p:sp>
      <p:grpSp>
        <p:nvGrpSpPr>
          <p:cNvPr id="25" name="Groupe 24"/>
          <p:cNvGrpSpPr/>
          <p:nvPr/>
        </p:nvGrpSpPr>
        <p:grpSpPr>
          <a:xfrm>
            <a:off x="2047090" y="4374339"/>
            <a:ext cx="182771" cy="278740"/>
            <a:chOff x="2771800" y="3284984"/>
            <a:chExt cx="182771" cy="278740"/>
          </a:xfrm>
        </p:grpSpPr>
        <p:cxnSp>
          <p:nvCxnSpPr>
            <p:cNvPr id="23" name="Connecteur droit 22"/>
            <p:cNvCxnSpPr/>
            <p:nvPr/>
          </p:nvCxnSpPr>
          <p:spPr>
            <a:xfrm flipH="1">
              <a:off x="2771800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flipH="1">
              <a:off x="2882563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 25"/>
          <p:cNvGrpSpPr/>
          <p:nvPr/>
        </p:nvGrpSpPr>
        <p:grpSpPr>
          <a:xfrm>
            <a:off x="1991708" y="5784640"/>
            <a:ext cx="182771" cy="278740"/>
            <a:chOff x="2771800" y="3284984"/>
            <a:chExt cx="182771" cy="278740"/>
          </a:xfrm>
        </p:grpSpPr>
        <p:cxnSp>
          <p:nvCxnSpPr>
            <p:cNvPr id="27" name="Connecteur droit 26"/>
            <p:cNvCxnSpPr/>
            <p:nvPr/>
          </p:nvCxnSpPr>
          <p:spPr>
            <a:xfrm flipH="1">
              <a:off x="2771800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H="1">
              <a:off x="2882563" y="3284984"/>
              <a:ext cx="72008" cy="2787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Connecteur droit 4"/>
          <p:cNvCxnSpPr/>
          <p:nvPr/>
        </p:nvCxnSpPr>
        <p:spPr>
          <a:xfrm>
            <a:off x="3059832" y="5157192"/>
            <a:ext cx="288032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3059832" y="5157192"/>
            <a:ext cx="216024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870796" y="5165576"/>
            <a:ext cx="288032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870796" y="5165576"/>
            <a:ext cx="216024" cy="1440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3376910" y="504445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 cm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58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CC00"/>
                </a:solidFill>
                <a:latin typeface="Mrs Chocolat" pitchFamily="2" charset="0"/>
              </a:rPr>
              <a:t>Calculer le périmètre du triangle.</a:t>
            </a:r>
            <a:endParaRPr lang="fr-FR" sz="4000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3"/>
            <a:ext cx="8229600" cy="2016224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>
                <a:latin typeface="Calibri" panose="020F0502020204030204" pitchFamily="34" charset="0"/>
              </a:rPr>
              <a:t>Pour calculer le périmètre d’un </a:t>
            </a:r>
            <a:r>
              <a:rPr lang="fr-FR" sz="2400" dirty="0" smtClean="0">
                <a:latin typeface="Calibri" panose="020F0502020204030204" pitchFamily="34" charset="0"/>
              </a:rPr>
              <a:t>triangle, j’additionne la longueur de chacun des côtés </a:t>
            </a:r>
            <a:r>
              <a:rPr lang="fr-FR" sz="2400" dirty="0">
                <a:latin typeface="Calibri" panose="020F0502020204030204" pitchFamily="34" charset="0"/>
              </a:rPr>
              <a:t>: </a:t>
            </a:r>
            <a:endParaRPr lang="fr-FR" sz="24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 </a:t>
            </a:r>
            <a:r>
              <a:rPr lang="fr-F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= </a:t>
            </a:r>
            <a:r>
              <a:rPr lang="fr-FR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 + b + c</a:t>
            </a:r>
            <a:endParaRPr lang="fr-FR" sz="24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19" name="ZoneTexte 34"/>
          <p:cNvSpPr txBox="1"/>
          <p:nvPr/>
        </p:nvSpPr>
        <p:spPr>
          <a:xfrm>
            <a:off x="4572000" y="3436241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dirty="0"/>
              <a:t>Le périmètre de ce </a:t>
            </a:r>
            <a:r>
              <a:rPr lang="fr-FR" sz="2000" dirty="0" smtClean="0"/>
              <a:t>triangle </a:t>
            </a:r>
            <a:r>
              <a:rPr lang="fr-FR" sz="2000" dirty="0"/>
              <a:t>est de :</a:t>
            </a:r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sz="2000" dirty="0"/>
          </a:p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b="1" dirty="0" smtClean="0"/>
              <a:t>a + b + c = 4 + 5 + 2 = 11 cm</a:t>
            </a:r>
            <a:endParaRPr lang="fr-FR" sz="2000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1935094" y="3922229"/>
            <a:ext cx="1340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 = 4 cm</a:t>
            </a:r>
            <a:endParaRPr lang="fr-FR" dirty="0"/>
          </a:p>
        </p:txBody>
      </p:sp>
      <p:sp>
        <p:nvSpPr>
          <p:cNvPr id="37" name="ZoneTexte 36"/>
          <p:cNvSpPr txBox="1"/>
          <p:nvPr/>
        </p:nvSpPr>
        <p:spPr>
          <a:xfrm>
            <a:off x="2123728" y="5294742"/>
            <a:ext cx="1397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 = 5 cm</a:t>
            </a:r>
            <a:endParaRPr lang="fr-FR" dirty="0"/>
          </a:p>
        </p:txBody>
      </p:sp>
      <p:sp>
        <p:nvSpPr>
          <p:cNvPr id="4" name="Forme libre 3"/>
          <p:cNvSpPr/>
          <p:nvPr/>
        </p:nvSpPr>
        <p:spPr>
          <a:xfrm>
            <a:off x="1381403" y="4451904"/>
            <a:ext cx="2043485" cy="842838"/>
          </a:xfrm>
          <a:custGeom>
            <a:avLst/>
            <a:gdLst>
              <a:gd name="connsiteX0" fmla="*/ 0 w 2043485"/>
              <a:gd name="connsiteY0" fmla="*/ 842838 h 842838"/>
              <a:gd name="connsiteX1" fmla="*/ 349857 w 2043485"/>
              <a:gd name="connsiteY1" fmla="*/ 0 h 842838"/>
              <a:gd name="connsiteX2" fmla="*/ 2043485 w 2043485"/>
              <a:gd name="connsiteY2" fmla="*/ 826935 h 842838"/>
              <a:gd name="connsiteX3" fmla="*/ 0 w 2043485"/>
              <a:gd name="connsiteY3" fmla="*/ 842838 h 842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3485" h="842838">
                <a:moveTo>
                  <a:pt x="0" y="842838"/>
                </a:moveTo>
                <a:lnTo>
                  <a:pt x="349857" y="0"/>
                </a:lnTo>
                <a:lnTo>
                  <a:pt x="2043485" y="826935"/>
                </a:lnTo>
                <a:lnTo>
                  <a:pt x="0" y="8428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594332" y="4665763"/>
            <a:ext cx="1340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 = 2 cm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869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00CC00"/>
                </a:solidFill>
                <a:latin typeface="Mrs Chocolat" pitchFamily="2" charset="0"/>
              </a:rPr>
              <a:t>Calculer le périmètre du cercle.</a:t>
            </a:r>
            <a:endParaRPr lang="fr-FR" sz="4000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3"/>
            <a:ext cx="8229600" cy="2016224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>
                <a:latin typeface="Calibri" panose="020F0502020204030204" pitchFamily="34" charset="0"/>
              </a:rPr>
              <a:t>Pour calculer le périmètre d’un </a:t>
            </a:r>
            <a:r>
              <a:rPr lang="fr-FR" sz="2400" dirty="0" smtClean="0">
                <a:latin typeface="Calibri" panose="020F0502020204030204" pitchFamily="34" charset="0"/>
              </a:rPr>
              <a:t>cercle, il faut connaître son diamètre, ou son rayon. </a:t>
            </a:r>
            <a:endParaRPr lang="fr-FR" dirty="0"/>
          </a:p>
        </p:txBody>
      </p:sp>
      <p:pic>
        <p:nvPicPr>
          <p:cNvPr id="18" name="Image 17" descr="http://idata.over-blog.com/2/33/64/97/VeriteMilieuCercle/Cercl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56992"/>
            <a:ext cx="2562225" cy="2562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Connecteur droit 5"/>
          <p:cNvCxnSpPr>
            <a:stCxn id="18" idx="1"/>
            <a:endCxn id="18" idx="3"/>
          </p:cNvCxnSpPr>
          <p:nvPr/>
        </p:nvCxnSpPr>
        <p:spPr>
          <a:xfrm>
            <a:off x="1115616" y="4638105"/>
            <a:ext cx="25622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139952" y="3284984"/>
            <a:ext cx="367240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Diamètre</a:t>
            </a:r>
            <a:r>
              <a:rPr lang="fr-FR" dirty="0" smtClean="0"/>
              <a:t> : c’est le segment qui relie 2 points du cercle en passant par son centre.</a:t>
            </a:r>
            <a:endParaRPr lang="fr-FR" dirty="0"/>
          </a:p>
        </p:txBody>
      </p:sp>
      <p:cxnSp>
        <p:nvCxnSpPr>
          <p:cNvPr id="10" name="Connecteur droit avec flèche 9"/>
          <p:cNvCxnSpPr>
            <a:stCxn id="8" idx="1"/>
          </p:cNvCxnSpPr>
          <p:nvPr/>
        </p:nvCxnSpPr>
        <p:spPr>
          <a:xfrm flipH="1">
            <a:off x="2987824" y="3746649"/>
            <a:ext cx="1152128" cy="8914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 flipV="1">
            <a:off x="1835696" y="3501009"/>
            <a:ext cx="561032" cy="113709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3059832" y="2204864"/>
            <a:ext cx="36724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rayon</a:t>
            </a:r>
            <a:r>
              <a:rPr lang="fr-FR" dirty="0" smtClean="0"/>
              <a:t> : c’est le segment qui relie le cercle à son centre.</a:t>
            </a:r>
            <a:endParaRPr lang="fr-FR" dirty="0"/>
          </a:p>
        </p:txBody>
      </p:sp>
      <p:cxnSp>
        <p:nvCxnSpPr>
          <p:cNvPr id="33" name="Connecteur droit avec flèche 32"/>
          <p:cNvCxnSpPr>
            <a:stCxn id="32" idx="1"/>
          </p:cNvCxnSpPr>
          <p:nvPr/>
        </p:nvCxnSpPr>
        <p:spPr>
          <a:xfrm flipH="1">
            <a:off x="1979712" y="2528030"/>
            <a:ext cx="1080120" cy="133301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30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456</Words>
  <Application>Microsoft Office PowerPoint</Application>
  <PresentationFormat>Affichage à l'écran (4:3)</PresentationFormat>
  <Paragraphs>63</Paragraphs>
  <Slides>10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Qu’est-ce que le périmètre d’une figure ?</vt:lpstr>
      <vt:lpstr>Comment calculer un périmètre ?</vt:lpstr>
      <vt:lpstr>Comment calculer un périmètre ?</vt:lpstr>
      <vt:lpstr>Calculer le périmètre du carré.</vt:lpstr>
      <vt:lpstr>Calculer le périmètre du rectangle.</vt:lpstr>
      <vt:lpstr>Calculer le périmètre du triangle.</vt:lpstr>
      <vt:lpstr>Calculer le périmètre du cercle.</vt:lpstr>
      <vt:lpstr>Calculer le périmètre du cercle.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56</cp:revision>
  <dcterms:created xsi:type="dcterms:W3CDTF">2020-04-23T07:55:41Z</dcterms:created>
  <dcterms:modified xsi:type="dcterms:W3CDTF">2020-12-31T10:53:58Z</dcterms:modified>
</cp:coreProperties>
</file>