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0" r:id="rId4"/>
    <p:sldId id="277" r:id="rId5"/>
    <p:sldId id="285" r:id="rId6"/>
    <p:sldId id="286" r:id="rId7"/>
    <p:sldId id="279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420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1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5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6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64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5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3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3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83568" y="548680"/>
            <a:ext cx="77724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Géométrie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21471" y="3573016"/>
            <a:ext cx="6768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</a:rPr>
              <a:t>Le cercle</a:t>
            </a:r>
            <a:endParaRPr lang="fr-FR" sz="6000" dirty="0" smtClean="0">
              <a:solidFill>
                <a:schemeClr val="bg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899592" y="836712"/>
            <a:ext cx="1368152" cy="13681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G</a:t>
            </a:r>
            <a:r>
              <a:rPr lang="fr-FR" sz="1600" dirty="0" smtClean="0">
                <a:solidFill>
                  <a:schemeClr val="tx1"/>
                </a:solidFill>
              </a:rPr>
              <a:t>éom</a:t>
            </a:r>
            <a:r>
              <a:rPr lang="fr-FR" sz="2800" dirty="0">
                <a:solidFill>
                  <a:schemeClr val="tx1"/>
                </a:solidFill>
              </a:rPr>
              <a:t>4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539552" y="1149802"/>
            <a:ext cx="7988424" cy="43674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rgbClr val="FFFF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géométrie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</a:t>
            </a:r>
            <a:r>
              <a:rPr lang="fr-FR" b="1" dirty="0" smtClean="0">
                <a:solidFill>
                  <a:srgbClr val="92D05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 reconnaître 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et à</a:t>
            </a:r>
            <a:r>
              <a:rPr lang="fr-FR" b="1" dirty="0" smtClean="0">
                <a:solidFill>
                  <a:srgbClr val="92D05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tracer des </a:t>
            </a:r>
            <a:r>
              <a:rPr lang="fr-FR" b="1" dirty="0" smtClean="0">
                <a:solidFill>
                  <a:srgbClr val="92D05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cercles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Qu’est-ce qu’un </a:t>
            </a:r>
            <a:r>
              <a:rPr lang="fr-FR" dirty="0" smtClean="0">
                <a:solidFill>
                  <a:srgbClr val="FFFF00"/>
                </a:solidFill>
              </a:rPr>
              <a:t>cercle? 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39552" y="148478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Un </a:t>
            </a:r>
            <a:r>
              <a:rPr lang="fr-FR" sz="3200" dirty="0" smtClean="0">
                <a:solidFill>
                  <a:srgbClr val="00B050"/>
                </a:solidFill>
              </a:rPr>
              <a:t>cercle </a:t>
            </a:r>
            <a:r>
              <a:rPr lang="fr-FR" sz="3200" dirty="0" smtClean="0"/>
              <a:t>est l’ensemble des points  situés à égale distance d’un autre point : </a:t>
            </a:r>
            <a:r>
              <a:rPr lang="fr-FR" sz="3200" dirty="0" smtClean="0">
                <a:solidFill>
                  <a:srgbClr val="FF0000"/>
                </a:solidFill>
              </a:rPr>
              <a:t>le centre du cercle</a:t>
            </a:r>
            <a:r>
              <a:rPr lang="fr-FR" sz="3200" dirty="0" smtClean="0"/>
              <a:t>.</a:t>
            </a:r>
            <a:endParaRPr lang="fr-FR" sz="3200" dirty="0"/>
          </a:p>
        </p:txBody>
      </p:sp>
      <p:sp>
        <p:nvSpPr>
          <p:cNvPr id="3" name="Ellipse 2"/>
          <p:cNvSpPr/>
          <p:nvPr/>
        </p:nvSpPr>
        <p:spPr>
          <a:xfrm>
            <a:off x="3707904" y="3054444"/>
            <a:ext cx="3024336" cy="302433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roix 9"/>
          <p:cNvSpPr/>
          <p:nvPr/>
        </p:nvSpPr>
        <p:spPr>
          <a:xfrm rot="19037336">
            <a:off x="5112060" y="4458599"/>
            <a:ext cx="216024" cy="216024"/>
          </a:xfrm>
          <a:prstGeom prst="plus">
            <a:avLst>
              <a:gd name="adj" fmla="val 422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5192683" y="413802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519829" y="5432449"/>
            <a:ext cx="244827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Le point O est le centre</a:t>
            </a:r>
          </a:p>
          <a:p>
            <a:pPr algn="ctr"/>
            <a:endParaRPr lang="fr-FR" dirty="0"/>
          </a:p>
          <a:p>
            <a:pPr algn="ctr"/>
            <a:r>
              <a:rPr lang="fr-FR" dirty="0" smtClean="0"/>
              <a:t> du cercle </a:t>
            </a:r>
            <a:r>
              <a:rPr lang="fr-FR" dirty="0" smtClean="0">
                <a:latin typeface="Cursif" panose="020B0603050302020204" pitchFamily="34" charset="0"/>
              </a:rPr>
              <a:t>C</a:t>
            </a:r>
            <a:endParaRPr lang="fr-FR" dirty="0">
              <a:latin typeface="Cursif" panose="020B0603050302020204" pitchFamily="34" charset="0"/>
            </a:endParaRPr>
          </a:p>
        </p:txBody>
      </p:sp>
      <p:cxnSp>
        <p:nvCxnSpPr>
          <p:cNvPr id="16" name="Connecteur droit avec flèche 15"/>
          <p:cNvCxnSpPr>
            <a:stCxn id="12" idx="3"/>
          </p:cNvCxnSpPr>
          <p:nvPr/>
        </p:nvCxnSpPr>
        <p:spPr>
          <a:xfrm flipV="1">
            <a:off x="2968101" y="4719243"/>
            <a:ext cx="2035947" cy="11748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3491880" y="3356992"/>
            <a:ext cx="824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>
              <a:latin typeface="Cursif" panose="020B0603050302020204" pitchFamily="34" charset="0"/>
            </a:endParaRPr>
          </a:p>
          <a:p>
            <a:r>
              <a:rPr lang="fr-FR" dirty="0" smtClean="0">
                <a:latin typeface="Cursif" panose="020B0603050302020204" pitchFamily="34" charset="0"/>
              </a:rPr>
              <a:t>C</a:t>
            </a:r>
            <a:endParaRPr lang="fr-FR" dirty="0">
              <a:latin typeface="Cursif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34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10" grpId="0" animBg="1"/>
      <p:bldP spid="11" grpId="0"/>
      <p:bldP spid="12" grpId="0" animBg="1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Vocabulaire du cercle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91304" y="1655470"/>
            <a:ext cx="8208912" cy="10772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 </a:t>
            </a:r>
            <a:r>
              <a:rPr lang="fr-FR" sz="3200" dirty="0" smtClean="0">
                <a:solidFill>
                  <a:srgbClr val="FF0000"/>
                </a:solidFill>
              </a:rPr>
              <a:t>rayon</a:t>
            </a:r>
            <a:r>
              <a:rPr lang="fr-FR" sz="3200" dirty="0" smtClean="0"/>
              <a:t> est la distance entre un point du cercle et le centre du cercle</a:t>
            </a:r>
            <a:endParaRPr lang="fr-FR" sz="3200" dirty="0"/>
          </a:p>
        </p:txBody>
      </p:sp>
      <p:sp>
        <p:nvSpPr>
          <p:cNvPr id="23" name="Ellipse 22"/>
          <p:cNvSpPr/>
          <p:nvPr/>
        </p:nvSpPr>
        <p:spPr>
          <a:xfrm>
            <a:off x="1547664" y="3054444"/>
            <a:ext cx="3024336" cy="302433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Croix 25"/>
          <p:cNvSpPr/>
          <p:nvPr/>
        </p:nvSpPr>
        <p:spPr>
          <a:xfrm rot="19037336">
            <a:off x="2951820" y="4458599"/>
            <a:ext cx="216024" cy="216024"/>
          </a:xfrm>
          <a:prstGeom prst="plus">
            <a:avLst>
              <a:gd name="adj" fmla="val 422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3032443" y="413802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</a:t>
            </a:r>
            <a:endParaRPr lang="fr-FR" dirty="0"/>
          </a:p>
        </p:txBody>
      </p:sp>
      <p:sp>
        <p:nvSpPr>
          <p:cNvPr id="36" name="ZoneTexte 35"/>
          <p:cNvSpPr txBox="1"/>
          <p:nvPr/>
        </p:nvSpPr>
        <p:spPr>
          <a:xfrm>
            <a:off x="1331640" y="3356992"/>
            <a:ext cx="824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>
              <a:latin typeface="Cursif" panose="020B0603050302020204" pitchFamily="34" charset="0"/>
            </a:endParaRPr>
          </a:p>
          <a:p>
            <a:r>
              <a:rPr lang="fr-FR" dirty="0" smtClean="0">
                <a:latin typeface="Cursif" panose="020B0603050302020204" pitchFamily="34" charset="0"/>
              </a:rPr>
              <a:t>C</a:t>
            </a:r>
            <a:endParaRPr lang="fr-FR" dirty="0">
              <a:latin typeface="Cursif" panose="020B0603050302020204" pitchFamily="34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3047752" y="3789040"/>
            <a:ext cx="1308224" cy="79711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5940152" y="5229200"/>
            <a:ext cx="24482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0000FF"/>
                </a:solidFill>
              </a:rPr>
              <a:t>Rayon</a:t>
            </a:r>
            <a:r>
              <a:rPr lang="fr-FR" dirty="0" smtClean="0"/>
              <a:t> du cercle</a:t>
            </a:r>
            <a:endParaRPr lang="fr-FR" dirty="0">
              <a:latin typeface="Cursif" panose="020B0603050302020204" pitchFamily="34" charset="0"/>
            </a:endParaRPr>
          </a:p>
        </p:txBody>
      </p:sp>
      <p:cxnSp>
        <p:nvCxnSpPr>
          <p:cNvPr id="38" name="Connecteur droit avec flèche 37"/>
          <p:cNvCxnSpPr>
            <a:stCxn id="37" idx="1"/>
          </p:cNvCxnSpPr>
          <p:nvPr/>
        </p:nvCxnSpPr>
        <p:spPr>
          <a:xfrm flipH="1" flipV="1">
            <a:off x="3779912" y="4187599"/>
            <a:ext cx="2160240" cy="12262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051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Vocabulaire du cercle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91304" y="1655470"/>
            <a:ext cx="8208912" cy="10772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 </a:t>
            </a:r>
            <a:r>
              <a:rPr lang="fr-FR" sz="3200" dirty="0" smtClean="0">
                <a:solidFill>
                  <a:srgbClr val="FF0000"/>
                </a:solidFill>
              </a:rPr>
              <a:t>diamètre</a:t>
            </a:r>
            <a:r>
              <a:rPr lang="fr-FR" sz="3200" dirty="0" smtClean="0"/>
              <a:t> est un segment reliant deux points du cercle passant par le centre.</a:t>
            </a:r>
            <a:endParaRPr lang="fr-FR" sz="3200" dirty="0"/>
          </a:p>
        </p:txBody>
      </p:sp>
      <p:sp>
        <p:nvSpPr>
          <p:cNvPr id="23" name="Ellipse 22"/>
          <p:cNvSpPr/>
          <p:nvPr/>
        </p:nvSpPr>
        <p:spPr>
          <a:xfrm>
            <a:off x="1547664" y="3054444"/>
            <a:ext cx="3024336" cy="302433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Croix 25"/>
          <p:cNvSpPr/>
          <p:nvPr/>
        </p:nvSpPr>
        <p:spPr>
          <a:xfrm rot="19037336">
            <a:off x="2951820" y="4458599"/>
            <a:ext cx="216024" cy="216024"/>
          </a:xfrm>
          <a:prstGeom prst="plus">
            <a:avLst>
              <a:gd name="adj" fmla="val 422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3032443" y="413802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</a:t>
            </a:r>
            <a:endParaRPr lang="fr-FR" dirty="0"/>
          </a:p>
        </p:txBody>
      </p:sp>
      <p:sp>
        <p:nvSpPr>
          <p:cNvPr id="36" name="ZoneTexte 35"/>
          <p:cNvSpPr txBox="1"/>
          <p:nvPr/>
        </p:nvSpPr>
        <p:spPr>
          <a:xfrm>
            <a:off x="1331640" y="3356992"/>
            <a:ext cx="824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>
              <a:latin typeface="Cursif" panose="020B0603050302020204" pitchFamily="34" charset="0"/>
            </a:endParaRPr>
          </a:p>
          <a:p>
            <a:r>
              <a:rPr lang="fr-FR" dirty="0" smtClean="0">
                <a:latin typeface="Cursif" panose="020B0603050302020204" pitchFamily="34" charset="0"/>
              </a:rPr>
              <a:t>C</a:t>
            </a:r>
            <a:endParaRPr lang="fr-FR" dirty="0">
              <a:latin typeface="Cursif" panose="020B0603050302020204" pitchFamily="34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1743814" y="3861048"/>
            <a:ext cx="2658103" cy="1440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5940152" y="5229200"/>
            <a:ext cx="24482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Diamètre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r>
              <a:rPr lang="fr-FR" dirty="0" smtClean="0"/>
              <a:t>du cercle</a:t>
            </a:r>
            <a:endParaRPr lang="fr-FR" dirty="0">
              <a:latin typeface="Cursif" panose="020B0603050302020204" pitchFamily="34" charset="0"/>
            </a:endParaRPr>
          </a:p>
        </p:txBody>
      </p:sp>
      <p:cxnSp>
        <p:nvCxnSpPr>
          <p:cNvPr id="38" name="Connecteur droit avec flèche 37"/>
          <p:cNvCxnSpPr>
            <a:stCxn id="37" idx="1"/>
          </p:cNvCxnSpPr>
          <p:nvPr/>
        </p:nvCxnSpPr>
        <p:spPr>
          <a:xfrm flipH="1" flipV="1">
            <a:off x="3779912" y="4941168"/>
            <a:ext cx="2160240" cy="4726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012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Vocabulaire du cercle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91304" y="1655470"/>
            <a:ext cx="8208912" cy="10772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La </a:t>
            </a:r>
            <a:r>
              <a:rPr lang="fr-FR" sz="3200" dirty="0" smtClean="0">
                <a:solidFill>
                  <a:srgbClr val="00CC00"/>
                </a:solidFill>
              </a:rPr>
              <a:t>corde</a:t>
            </a:r>
            <a:r>
              <a:rPr lang="fr-FR" sz="3200" dirty="0" smtClean="0"/>
              <a:t> est un segment reliant deux points du cercle ne passant pas par le centre.</a:t>
            </a:r>
            <a:endParaRPr lang="fr-FR" sz="3200" dirty="0"/>
          </a:p>
        </p:txBody>
      </p:sp>
      <p:sp>
        <p:nvSpPr>
          <p:cNvPr id="23" name="Ellipse 22"/>
          <p:cNvSpPr/>
          <p:nvPr/>
        </p:nvSpPr>
        <p:spPr>
          <a:xfrm>
            <a:off x="1547664" y="3054444"/>
            <a:ext cx="3024336" cy="302433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Croix 25"/>
          <p:cNvSpPr/>
          <p:nvPr/>
        </p:nvSpPr>
        <p:spPr>
          <a:xfrm rot="19037336">
            <a:off x="2951820" y="4458599"/>
            <a:ext cx="216024" cy="216024"/>
          </a:xfrm>
          <a:prstGeom prst="plus">
            <a:avLst>
              <a:gd name="adj" fmla="val 422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3032443" y="413802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</a:t>
            </a:r>
            <a:endParaRPr lang="fr-FR" dirty="0"/>
          </a:p>
        </p:txBody>
      </p:sp>
      <p:sp>
        <p:nvSpPr>
          <p:cNvPr id="36" name="ZoneTexte 35"/>
          <p:cNvSpPr txBox="1"/>
          <p:nvPr/>
        </p:nvSpPr>
        <p:spPr>
          <a:xfrm>
            <a:off x="1331640" y="3356992"/>
            <a:ext cx="824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>
              <a:latin typeface="Cursif" panose="020B0603050302020204" pitchFamily="34" charset="0"/>
            </a:endParaRPr>
          </a:p>
          <a:p>
            <a:r>
              <a:rPr lang="fr-FR" dirty="0" smtClean="0">
                <a:latin typeface="Cursif" panose="020B0603050302020204" pitchFamily="34" charset="0"/>
              </a:rPr>
              <a:t>C</a:t>
            </a:r>
            <a:endParaRPr lang="fr-FR" dirty="0">
              <a:latin typeface="Cursif" panose="020B0603050302020204" pitchFamily="34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1743814" y="3573016"/>
            <a:ext cx="2468146" cy="288032"/>
          </a:xfrm>
          <a:prstGeom prst="line">
            <a:avLst/>
          </a:prstGeom>
          <a:ln w="285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5940152" y="5229200"/>
            <a:ext cx="24482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00CC00"/>
                </a:solidFill>
              </a:rPr>
              <a:t>Corde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du cercle</a:t>
            </a:r>
            <a:endParaRPr lang="fr-FR" dirty="0">
              <a:latin typeface="Cursif" panose="020B0603050302020204" pitchFamily="34" charset="0"/>
            </a:endParaRPr>
          </a:p>
        </p:txBody>
      </p:sp>
      <p:cxnSp>
        <p:nvCxnSpPr>
          <p:cNvPr id="38" name="Connecteur droit avec flèche 37"/>
          <p:cNvCxnSpPr>
            <a:stCxn id="37" idx="1"/>
          </p:cNvCxnSpPr>
          <p:nvPr/>
        </p:nvCxnSpPr>
        <p:spPr>
          <a:xfrm flipH="1" flipV="1">
            <a:off x="3563888" y="3680157"/>
            <a:ext cx="2376264" cy="173370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993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Tracer </a:t>
            </a:r>
            <a:r>
              <a:rPr lang="fr-FR" dirty="0" smtClean="0">
                <a:solidFill>
                  <a:srgbClr val="FFFF00"/>
                </a:solidFill>
              </a:rPr>
              <a:t>un cercle.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67544" y="1340768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/>
              <a:t>Pour tracer un cercle, il faut </a:t>
            </a:r>
            <a:r>
              <a:rPr lang="fr-FR" sz="2400" dirty="0">
                <a:solidFill>
                  <a:srgbClr val="0070C0"/>
                </a:solidFill>
              </a:rPr>
              <a:t>régler le compas selon l’écartement voulu</a:t>
            </a:r>
            <a:r>
              <a:rPr lang="fr-FR" sz="2400" dirty="0"/>
              <a:t> (cet écartement correspond au </a:t>
            </a:r>
            <a:r>
              <a:rPr lang="fr-FR" sz="2400" dirty="0">
                <a:solidFill>
                  <a:srgbClr val="0070C0"/>
                </a:solidFill>
              </a:rPr>
              <a:t>rayon du cercle</a:t>
            </a:r>
            <a:r>
              <a:rPr lang="fr-FR" sz="2400" dirty="0"/>
              <a:t>). On le saisit par </a:t>
            </a:r>
            <a:r>
              <a:rPr lang="fr-FR" sz="2400" dirty="0" smtClean="0"/>
              <a:t>la partie supérieure</a:t>
            </a:r>
            <a:r>
              <a:rPr lang="fr-FR" sz="2400" dirty="0"/>
              <a:t>, on plante la </a:t>
            </a:r>
            <a:r>
              <a:rPr lang="fr-FR" sz="2400" dirty="0">
                <a:solidFill>
                  <a:srgbClr val="0070C0"/>
                </a:solidFill>
              </a:rPr>
              <a:t>pointe à l’emplacement qui sera le centre du cercle </a:t>
            </a:r>
            <a:r>
              <a:rPr lang="fr-FR" sz="2400" dirty="0"/>
              <a:t>et enfin on trace le périmètre du cercle en faisant </a:t>
            </a:r>
            <a:r>
              <a:rPr lang="fr-FR" sz="2400" dirty="0">
                <a:solidFill>
                  <a:srgbClr val="0070C0"/>
                </a:solidFill>
              </a:rPr>
              <a:t>tourner le compas sur sa pointe.</a:t>
            </a:r>
            <a:endParaRPr lang="fr-FR" sz="2400" dirty="0">
              <a:solidFill>
                <a:srgbClr val="0070C0"/>
              </a:solidFill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3429000"/>
            <a:ext cx="7045948" cy="257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88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129</Words>
  <Application>Microsoft Office PowerPoint</Application>
  <PresentationFormat>Affichage à l'écran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Qu’est-ce qu’un cercle? </vt:lpstr>
      <vt:lpstr>Vocabulaire du cercle</vt:lpstr>
      <vt:lpstr>Vocabulaire du cercle</vt:lpstr>
      <vt:lpstr>Vocabulaire du cercle</vt:lpstr>
      <vt:lpstr>Tracer un cercle.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Additionner des nombres décimaux</dc:title>
  <dc:creator>Utilisateur</dc:creator>
  <cp:lastModifiedBy>Utilisateur</cp:lastModifiedBy>
  <cp:revision>42</cp:revision>
  <dcterms:created xsi:type="dcterms:W3CDTF">2020-04-23T07:55:41Z</dcterms:created>
  <dcterms:modified xsi:type="dcterms:W3CDTF">2021-01-23T14:01:42Z</dcterms:modified>
</cp:coreProperties>
</file>