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358" r:id="rId4"/>
    <p:sldId id="3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20000"/>
    <a:srgbClr val="FFCC00"/>
    <a:srgbClr val="F2DCDB"/>
    <a:srgbClr val="FF3399"/>
    <a:srgbClr val="D6A300"/>
    <a:srgbClr val="FFFFFF"/>
    <a:srgbClr val="FF99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37" autoAdjust="0"/>
  </p:normalViewPr>
  <p:slideViewPr>
    <p:cSldViewPr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8DF33-1EAD-4743-BCBF-5CC8DC610223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A9424-D615-4F82-AD0D-848B01D6EF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159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A9424-D615-4F82-AD0D-848B01D6EFC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21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grammaire</a:t>
            </a:r>
            <a:r>
              <a:rPr lang="fr-FR" dirty="0" smtClean="0">
                <a:solidFill>
                  <a:srgbClr val="FFFFFF"/>
                </a:solidFill>
                <a:latin typeface="Cursif" panose="020B0603050302020204" pitchFamily="34" charset="0"/>
              </a:rPr>
              <a:t> 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Les pronoms personnels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G9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  <a:ln>
            <a:noFill/>
          </a:ln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sz="3600" b="1" dirty="0" smtClean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grammaire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</a:t>
            </a:r>
            <a:b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</a:t>
            </a:r>
            <a:r>
              <a:rPr lang="fr-FR" sz="3600" b="1" dirty="0" smtClean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  <a:r>
              <a:rPr lang="fr-FR" sz="3600" b="1" dirty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ce qu’est un pronom </a:t>
            </a:r>
            <a:r>
              <a:rPr lang="fr-FR" sz="3600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personnel 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et </a:t>
            </a:r>
            <a:r>
              <a:rPr lang="fr-FR" sz="3600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</a:t>
            </a:r>
            <a:r>
              <a:rPr lang="fr-FR" sz="3600" b="1" dirty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</a:t>
            </a:r>
            <a:r>
              <a:rPr lang="fr-FR" sz="3600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identifier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r>
              <a:rPr lang="fr-FR" sz="3600" b="1" dirty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/>
            </a:r>
            <a:br>
              <a:rPr lang="fr-FR" sz="3600" b="1" dirty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Qu’est-ce qu’un pronom?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1776065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Un </a:t>
            </a:r>
            <a:r>
              <a:rPr lang="fr-FR" dirty="0" smtClean="0">
                <a:solidFill>
                  <a:srgbClr val="996633"/>
                </a:solidFill>
              </a:rPr>
              <a:t>pronom</a:t>
            </a:r>
            <a:r>
              <a:rPr lang="fr-FR" dirty="0" smtClean="0"/>
              <a:t> est un mot qui sert à remplacer un nom ou un groupe nominal.</a:t>
            </a:r>
          </a:p>
          <a:p>
            <a:pPr marL="0" indent="0">
              <a:buNone/>
            </a:pPr>
            <a:endParaRPr lang="fr-FR" dirty="0">
              <a:solidFill>
                <a:srgbClr val="FF3399"/>
              </a:solidFill>
            </a:endParaRP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67544" y="2801833"/>
            <a:ext cx="856895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La </a:t>
            </a:r>
            <a:r>
              <a:rPr lang="fr-FR" sz="3200" i="1" dirty="0" smtClean="0">
                <a:solidFill>
                  <a:srgbClr val="0070C0"/>
                </a:solidFill>
              </a:rPr>
              <a:t>marée</a:t>
            </a:r>
            <a:r>
              <a:rPr lang="fr-FR" sz="3200" i="1" dirty="0" smtClean="0">
                <a:solidFill>
                  <a:srgbClr val="FFFF00"/>
                </a:solidFill>
              </a:rPr>
              <a:t> </a:t>
            </a:r>
            <a:r>
              <a:rPr lang="fr-FR" sz="3200" i="1" dirty="0" smtClean="0">
                <a:solidFill>
                  <a:srgbClr val="F20000"/>
                </a:solidFill>
              </a:rPr>
              <a:t>monte</a:t>
            </a:r>
            <a:r>
              <a:rPr lang="fr-FR" sz="3200" i="1" dirty="0" smtClean="0"/>
              <a:t>.</a:t>
            </a:r>
            <a:r>
              <a:rPr lang="fr-FR" sz="3200" i="1" dirty="0" smtClean="0">
                <a:solidFill>
                  <a:srgbClr val="FFFF00"/>
                </a:solidFill>
              </a:rPr>
              <a:t> </a:t>
            </a:r>
            <a:r>
              <a:rPr lang="fr-FR" sz="3200" i="1" dirty="0" smtClean="0">
                <a:solidFill>
                  <a:srgbClr val="996633"/>
                </a:solidFill>
              </a:rPr>
              <a:t>Elle</a:t>
            </a:r>
            <a:r>
              <a:rPr lang="fr-FR" sz="3200" i="1" dirty="0" smtClean="0">
                <a:solidFill>
                  <a:srgbClr val="FFFF00"/>
                </a:solidFill>
              </a:rPr>
              <a:t> </a:t>
            </a:r>
            <a:r>
              <a:rPr lang="fr-FR" sz="3200" i="1" dirty="0" smtClean="0">
                <a:solidFill>
                  <a:srgbClr val="F20000"/>
                </a:solidFill>
              </a:rPr>
              <a:t>recouvrira</a:t>
            </a:r>
            <a:r>
              <a:rPr lang="fr-FR" sz="3200" i="1" dirty="0" smtClean="0">
                <a:solidFill>
                  <a:srgbClr val="FFFF00"/>
                </a:solidFill>
              </a:rPr>
              <a:t> </a:t>
            </a:r>
            <a:r>
              <a:rPr lang="fr-FR" sz="3200" i="1" dirty="0" smtClean="0">
                <a:solidFill>
                  <a:schemeClr val="accent6">
                    <a:lumMod val="75000"/>
                  </a:schemeClr>
                </a:solidFill>
              </a:rPr>
              <a:t>bientôt</a:t>
            </a:r>
            <a:r>
              <a:rPr lang="fr-FR" sz="3200" i="1" dirty="0" smtClean="0">
                <a:solidFill>
                  <a:srgbClr val="FFFF00"/>
                </a:solidFill>
              </a:rPr>
              <a:t> </a:t>
            </a:r>
            <a:r>
              <a:rPr lang="fr-FR" sz="32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la </a:t>
            </a:r>
            <a:r>
              <a:rPr lang="fr-FR" sz="3200" i="1" dirty="0" smtClean="0">
                <a:solidFill>
                  <a:srgbClr val="0070C0"/>
                </a:solidFill>
              </a:rPr>
              <a:t>plage</a:t>
            </a:r>
            <a:r>
              <a:rPr lang="fr-FR" sz="3200" i="1" dirty="0" smtClean="0"/>
              <a:t>.</a:t>
            </a:r>
            <a:endParaRPr lang="fr-FR" sz="3200" i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971600" y="3731810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996633"/>
                </a:solidFill>
              </a:rPr>
              <a:t> « Elle » remplace le groupe nominal « la marée ».</a:t>
            </a:r>
            <a:endParaRPr lang="fr-FR" sz="2400" i="1" dirty="0">
              <a:solidFill>
                <a:srgbClr val="996633"/>
              </a:solidFill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3707904" y="3333899"/>
            <a:ext cx="0" cy="3193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369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Les différents types de pronoms personnels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35202"/>
            <a:ext cx="8229600" cy="5696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800" dirty="0" smtClean="0"/>
              <a:t>Il existe deux sortes de pronoms personnels : </a:t>
            </a:r>
          </a:p>
          <a:p>
            <a:pPr marL="0" indent="0" algn="just">
              <a:buNone/>
            </a:pPr>
            <a:endParaRPr lang="fr-FR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fr-FR" sz="2800" dirty="0"/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457200" y="2276872"/>
            <a:ext cx="8229600" cy="569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dirty="0" smtClean="0"/>
              <a:t>1- les pronoms personnels sujets :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800" dirty="0"/>
          </a:p>
        </p:txBody>
      </p:sp>
      <p:sp>
        <p:nvSpPr>
          <p:cNvPr id="24" name="Espace réservé du contenu 2"/>
          <p:cNvSpPr txBox="1">
            <a:spLocks/>
          </p:cNvSpPr>
          <p:nvPr/>
        </p:nvSpPr>
        <p:spPr>
          <a:xfrm>
            <a:off x="467544" y="2846534"/>
            <a:ext cx="8229600" cy="569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i="1" dirty="0" smtClean="0">
                <a:solidFill>
                  <a:srgbClr val="996633"/>
                </a:solidFill>
              </a:rPr>
              <a:t>je (j’), tu, il, elle, on, nous, vous, ils, elles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800" dirty="0" smtClean="0">
              <a:solidFill>
                <a:srgbClr val="996633"/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800" i="1" dirty="0">
              <a:solidFill>
                <a:srgbClr val="996633"/>
              </a:solidFill>
            </a:endParaRPr>
          </a:p>
        </p:txBody>
      </p:sp>
      <p:sp>
        <p:nvSpPr>
          <p:cNvPr id="25" name="Espace réservé du contenu 2"/>
          <p:cNvSpPr txBox="1">
            <a:spLocks/>
          </p:cNvSpPr>
          <p:nvPr/>
        </p:nvSpPr>
        <p:spPr>
          <a:xfrm>
            <a:off x="467544" y="3447029"/>
            <a:ext cx="8229600" cy="569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i="1" dirty="0" smtClean="0">
                <a:solidFill>
                  <a:srgbClr val="996633"/>
                </a:solidFill>
              </a:rPr>
              <a:t>Je</a:t>
            </a:r>
            <a:r>
              <a:rPr lang="fr-FR" sz="2800" i="1" dirty="0" smtClean="0"/>
              <a:t> rentrerai tard. 		</a:t>
            </a:r>
            <a:r>
              <a:rPr lang="fr-FR" sz="2800" i="1" dirty="0" smtClean="0">
                <a:solidFill>
                  <a:srgbClr val="996633"/>
                </a:solidFill>
              </a:rPr>
              <a:t>Nous</a:t>
            </a:r>
            <a:r>
              <a:rPr lang="fr-FR" sz="2800" i="1" dirty="0" smtClean="0"/>
              <a:t> sommes satisfaits.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8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800" i="1" dirty="0"/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436512" y="4209461"/>
            <a:ext cx="8229600" cy="569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dirty="0" smtClean="0"/>
              <a:t>2- les pronoms personnels compléments :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800" dirty="0"/>
          </a:p>
        </p:txBody>
      </p:sp>
      <p:sp>
        <p:nvSpPr>
          <p:cNvPr id="27" name="Espace réservé du contenu 2"/>
          <p:cNvSpPr txBox="1">
            <a:spLocks/>
          </p:cNvSpPr>
          <p:nvPr/>
        </p:nvSpPr>
        <p:spPr>
          <a:xfrm>
            <a:off x="446856" y="4779123"/>
            <a:ext cx="8229600" cy="5696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i="1" dirty="0" smtClean="0">
                <a:solidFill>
                  <a:srgbClr val="996633"/>
                </a:solidFill>
              </a:rPr>
              <a:t>me, moi, te, toi, le, la, lui, elle, se, nous, vous, leur, eux, elles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800" dirty="0" smtClean="0">
              <a:solidFill>
                <a:srgbClr val="996633"/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800" i="1" dirty="0">
              <a:solidFill>
                <a:srgbClr val="996633"/>
              </a:solidFill>
            </a:endParaRP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>
          <a:xfrm>
            <a:off x="446856" y="5379618"/>
            <a:ext cx="8229600" cy="56966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i="1" dirty="0" smtClean="0"/>
              <a:t>Le bruit </a:t>
            </a:r>
            <a:r>
              <a:rPr lang="fr-FR" sz="2800" i="1" dirty="0" smtClean="0">
                <a:solidFill>
                  <a:srgbClr val="996633"/>
                </a:solidFill>
              </a:rPr>
              <a:t>me </a:t>
            </a:r>
            <a:r>
              <a:rPr lang="fr-FR" sz="2800" i="1" dirty="0" smtClean="0"/>
              <a:t>dérange. Je </a:t>
            </a:r>
            <a:r>
              <a:rPr lang="fr-FR" sz="2800" i="1" dirty="0" smtClean="0">
                <a:solidFill>
                  <a:srgbClr val="996633"/>
                </a:solidFill>
              </a:rPr>
              <a:t>lui </a:t>
            </a:r>
            <a:r>
              <a:rPr lang="fr-FR" sz="2800" i="1" dirty="0" smtClean="0"/>
              <a:t>dit d’éteindre. Ce ballon est à </a:t>
            </a:r>
            <a:r>
              <a:rPr lang="fr-FR" sz="2800" i="1" dirty="0" smtClean="0">
                <a:solidFill>
                  <a:srgbClr val="996633"/>
                </a:solidFill>
              </a:rPr>
              <a:t>eux</a:t>
            </a:r>
            <a:r>
              <a:rPr lang="fr-FR" sz="2800" i="1" dirty="0" smtClean="0"/>
              <a:t>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8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800" i="1" dirty="0"/>
          </a:p>
        </p:txBody>
      </p:sp>
    </p:spTree>
    <p:extLst>
      <p:ext uri="{BB962C8B-B14F-4D97-AF65-F5344CB8AC3E}">
        <p14:creationId xmlns:p14="http://schemas.microsoft.com/office/powerpoint/2010/main" val="199307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3" grpId="0" build="p"/>
      <p:bldP spid="24" grpId="0" build="p"/>
      <p:bldP spid="25" grpId="0" build="p"/>
      <p:bldP spid="26" grpId="0" build="p"/>
      <p:bldP spid="27" grpId="0" build="p"/>
      <p:bldP spid="28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138</Words>
  <Application>Microsoft Office PowerPoint</Application>
  <PresentationFormat>Affichage à l'écran (4:3)</PresentationFormat>
  <Paragraphs>18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grammaire </vt:lpstr>
      <vt:lpstr>Aujourd’hui, nous allons travailler en grammaire.  Nous allons apprendre  ce qu’est un pronom personnel et nous allons apprendre à les identifier.  </vt:lpstr>
      <vt:lpstr>Qu’est-ce qu’un pronom?</vt:lpstr>
      <vt:lpstr>Les différents types de pronoms personnels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90</cp:revision>
  <dcterms:created xsi:type="dcterms:W3CDTF">2020-05-20T07:22:41Z</dcterms:created>
  <dcterms:modified xsi:type="dcterms:W3CDTF">2021-01-27T16:54:36Z</dcterms:modified>
</cp:coreProperties>
</file>