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20000"/>
    <a:srgbClr val="FFCC00"/>
    <a:srgbClr val="F2DCDB"/>
    <a:srgbClr val="FF3399"/>
    <a:srgbClr val="D6A300"/>
    <a:srgbClr val="FFFFFF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complément du nom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G8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1124744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28498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29308" y="3789040"/>
            <a:ext cx="7759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3- un complément du nom appartient toujours au même groupe  que le nom qu’il complète. Il nous reste donc à chercher les prépositions qui suivent un nom à l’intérieur d’un groupe.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788024" y="191683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7030A0"/>
                </a:solidFill>
              </a:rPr>
              <a:t>de</a:t>
            </a:r>
            <a:r>
              <a:rPr lang="fr-FR" i="1" dirty="0" smtClean="0"/>
              <a:t> suit le nom </a:t>
            </a:r>
            <a:r>
              <a:rPr lang="fr-FR" i="1" dirty="0" smtClean="0">
                <a:solidFill>
                  <a:srgbClr val="0070C0"/>
                </a:solidFill>
              </a:rPr>
              <a:t>parking</a:t>
            </a:r>
            <a:r>
              <a:rPr lang="fr-FR" i="1" dirty="0" smtClean="0"/>
              <a:t>, les deux sont dans le même groupe, alors « </a:t>
            </a:r>
            <a:r>
              <a:rPr lang="fr-FR" i="1" dirty="0" smtClean="0">
                <a:solidFill>
                  <a:srgbClr val="00B0F0"/>
                </a:solidFill>
              </a:rPr>
              <a:t>de l’école</a:t>
            </a:r>
            <a:r>
              <a:rPr lang="fr-FR" i="1" dirty="0" smtClean="0"/>
              <a:t> » est </a:t>
            </a:r>
            <a:r>
              <a:rPr lang="fr-FR" i="1" u="sng" dirty="0" smtClean="0"/>
              <a:t>complément du nom</a:t>
            </a:r>
            <a:r>
              <a:rPr lang="fr-FR" i="1" dirty="0" smtClean="0"/>
              <a:t> parking.</a:t>
            </a:r>
            <a:endParaRPr lang="fr-FR" i="1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7596336" y="1628800"/>
            <a:ext cx="0" cy="29924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876256" y="1631577"/>
            <a:ext cx="0" cy="29924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267744" y="1525221"/>
            <a:ext cx="8280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380312" y="1552723"/>
            <a:ext cx="11521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10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1124744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28498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29308" y="3789040"/>
            <a:ext cx="7759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3- un complément du nom appartient toujours au même groupe  que le nom qu’il complète. Il nous reste donc à chercher les prépositions qui suivent un nom à l’intérieur d’un groupe.</a:t>
            </a: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267744" y="1525221"/>
            <a:ext cx="8280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380312" y="1552723"/>
            <a:ext cx="11521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611560" y="4703299"/>
            <a:ext cx="775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4- on vérifie quand même le sens :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971600" y="5373216"/>
            <a:ext cx="775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B0F0"/>
                </a:solidFill>
              </a:rPr>
              <a:t>« du bus » </a:t>
            </a:r>
            <a:r>
              <a:rPr lang="fr-FR" dirty="0" smtClean="0"/>
              <a:t>apporte bien une précision sur « le conducteur »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971600" y="5710282"/>
            <a:ext cx="775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B0F0"/>
                </a:solidFill>
              </a:rPr>
              <a:t>« de l’école » </a:t>
            </a:r>
            <a:r>
              <a:rPr lang="fr-FR" dirty="0" smtClean="0"/>
              <a:t>apporte bien une précision sur « le parking »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388081" y="156233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00B0F0"/>
                </a:solidFill>
              </a:rPr>
              <a:t>CdN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668344" y="1579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00B0F0"/>
                </a:solidFill>
              </a:rPr>
              <a:t>CdN</a:t>
            </a:r>
            <a:endParaRPr lang="fr-F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9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identifier </a:t>
            </a:r>
            <a:r>
              <a:rPr lang="fr-FR" sz="36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utiliser les compléments du nom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Qu’est-ce qu’un complément du nom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6014"/>
            <a:ext cx="8229600" cy="177606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 smtClean="0">
                <a:solidFill>
                  <a:srgbClr val="00B0F0"/>
                </a:solidFill>
              </a:rPr>
              <a:t>complément du nom </a:t>
            </a:r>
            <a:r>
              <a:rPr lang="fr-FR" dirty="0" smtClean="0"/>
              <a:t>est un groupe de mots qui apporte une précision sur un nom, comme l’adjectif qualificatif.</a:t>
            </a:r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996952"/>
            <a:ext cx="4046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route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sinueuse</a:t>
            </a:r>
            <a:endParaRPr lang="fr-FR" sz="3200" i="1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303748" y="374757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70C0"/>
                </a:solidFill>
              </a:rPr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adjectif</a:t>
            </a:r>
            <a:endParaRPr lang="fr-FR" sz="2400" i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915816" y="3574947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11561" y="437991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B050"/>
                </a:solidFill>
              </a:rPr>
              <a:t>sinueuse</a:t>
            </a:r>
            <a:r>
              <a:rPr lang="fr-FR" i="1" dirty="0" smtClean="0"/>
              <a:t> m’indique comment est la route.</a:t>
            </a:r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58782" y="2996952"/>
            <a:ext cx="4477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3200" i="1" dirty="0"/>
              <a:t> </a:t>
            </a:r>
            <a:r>
              <a:rPr lang="fr-FR" sz="3200" i="1" dirty="0">
                <a:solidFill>
                  <a:srgbClr val="0070C0"/>
                </a:solidFill>
              </a:rPr>
              <a:t>route</a:t>
            </a:r>
            <a:r>
              <a:rPr lang="fr-FR" sz="3200" i="1" dirty="0"/>
              <a:t> </a:t>
            </a:r>
            <a:r>
              <a:rPr lang="fr-FR" sz="3200" i="1" dirty="0" smtClean="0">
                <a:solidFill>
                  <a:srgbClr val="7030A0"/>
                </a:solidFill>
              </a:rPr>
              <a:t>en</a:t>
            </a:r>
            <a:r>
              <a:rPr lang="fr-FR" sz="3200" i="1" dirty="0" smtClean="0">
                <a:solidFill>
                  <a:srgbClr val="00B050"/>
                </a:solidFill>
              </a:rPr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lacets</a:t>
            </a:r>
            <a:endParaRPr lang="fr-FR" sz="3200" i="1" dirty="0">
              <a:solidFill>
                <a:srgbClr val="0070C0"/>
              </a:solidFill>
            </a:endParaRPr>
          </a:p>
          <a:p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025378" y="3937623"/>
            <a:ext cx="1930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0070C0"/>
                </a:solidFill>
              </a:rPr>
              <a:t> </a:t>
            </a:r>
            <a:r>
              <a:rPr lang="fr-FR" sz="2000" i="1" dirty="0" smtClean="0">
                <a:solidFill>
                  <a:srgbClr val="00B0F0"/>
                </a:solidFill>
              </a:rPr>
              <a:t>complément du nom</a:t>
            </a:r>
            <a:endParaRPr lang="fr-FR" sz="2000" i="1" dirty="0">
              <a:solidFill>
                <a:srgbClr val="00B0F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963610" y="3504783"/>
            <a:ext cx="0" cy="4474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17209" y="4745469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rgbClr val="7030A0"/>
                </a:solidFill>
              </a:rPr>
              <a:t>en</a:t>
            </a:r>
            <a:r>
              <a:rPr lang="fr-FR" i="1" dirty="0" smtClean="0">
                <a:solidFill>
                  <a:srgbClr val="00B050"/>
                </a:solidFill>
              </a:rPr>
              <a:t> </a:t>
            </a:r>
            <a:r>
              <a:rPr lang="fr-FR" i="1" dirty="0" smtClean="0">
                <a:solidFill>
                  <a:srgbClr val="0070C0"/>
                </a:solidFill>
              </a:rPr>
              <a:t>lacets</a:t>
            </a:r>
            <a:r>
              <a:rPr lang="fr-FR" i="1" dirty="0" smtClean="0"/>
              <a:t> m’indique aussi  comment est la route.</a:t>
            </a:r>
            <a:endParaRPr lang="fr-FR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6300192" y="3501008"/>
            <a:ext cx="13189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7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Le complément du nom est toujours placé derrière le nom qu’il complète.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57200" y="2780929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/>
              <a:t>Pour le retrouver, on va donc chercher les prépositions qui sont juste derrière des noms.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57200" y="4157219"/>
            <a:ext cx="843528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Le conducteur du bus gare son véhicule sur le parking de l’école.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i="1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7200" y="2217932"/>
            <a:ext cx="8229600" cy="490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Il est toujours introduit par une préposition.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530120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 et les prépositions (ou articles contractés)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2" grpId="0"/>
      <p:bldP spid="12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Le complément du nom est toujours placé derrière le nom qu’il complète.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57200" y="2780929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/>
              <a:t>Pour le retrouver, on va donc chercher les prépositions qui sont juste derrière des noms.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57200" y="4157219"/>
            <a:ext cx="843528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 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i="1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7200" y="2217932"/>
            <a:ext cx="8229600" cy="490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Il est toujours introduit par une préposition.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530120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75931" y="56382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09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Le complément du nom est toujours placé derrière le nom qu’il complète.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57200" y="2780929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/>
              <a:t>Pour le retrouver, on va donc chercher les prépositions qui sont juste derrière des noms.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4157218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7200" y="2217932"/>
            <a:ext cx="8229600" cy="490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Il est toujours introduit par une préposition.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530120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75931" y="56382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78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4157218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530120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75931" y="563827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65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59172E-6 L -3.05556E-6 -0.451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50914E-6 L -1.38889E-6 -0.3624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3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10248 L -4.72222E-6 -0.351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1124744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28498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29308" y="3789040"/>
            <a:ext cx="7759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3- un complément du nom appartient toujours au même groupe  que le nom qu’il complète. Il nous reste donc à chercher les prépositions qui suivent un nom à l’intérieur d’un groupe.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6553" y="1851970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7030A0"/>
                </a:solidFill>
              </a:rPr>
              <a:t>du</a:t>
            </a:r>
            <a:r>
              <a:rPr lang="fr-FR" i="1" dirty="0" smtClean="0"/>
              <a:t> suit le nom </a:t>
            </a:r>
            <a:r>
              <a:rPr lang="fr-FR" i="1" dirty="0" smtClean="0">
                <a:solidFill>
                  <a:srgbClr val="0070C0"/>
                </a:solidFill>
              </a:rPr>
              <a:t>conducteur</a:t>
            </a:r>
            <a:r>
              <a:rPr lang="fr-FR" i="1" dirty="0" smtClean="0"/>
              <a:t>, les deux sont dans le groupe sujet, alors « </a:t>
            </a:r>
            <a:r>
              <a:rPr lang="fr-FR" i="1" dirty="0" smtClean="0">
                <a:solidFill>
                  <a:srgbClr val="00B0F0"/>
                </a:solidFill>
              </a:rPr>
              <a:t>du bus » </a:t>
            </a:r>
            <a:r>
              <a:rPr lang="fr-FR" i="1" dirty="0" smtClean="0"/>
              <a:t>est </a:t>
            </a:r>
            <a:r>
              <a:rPr lang="fr-FR" i="1" u="sng" dirty="0" smtClean="0"/>
              <a:t>complément du nom </a:t>
            </a:r>
            <a:r>
              <a:rPr lang="fr-FR" i="1" dirty="0" smtClean="0"/>
              <a:t>conducteur.</a:t>
            </a:r>
            <a:endParaRPr lang="fr-FR" i="1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2411760" y="1552724"/>
            <a:ext cx="0" cy="29924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1691680" y="1555501"/>
            <a:ext cx="0" cy="29924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267744" y="1525221"/>
            <a:ext cx="8280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18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Reconnaître le complément du nom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323528" y="1124744"/>
            <a:ext cx="8568952" cy="85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[Le </a:t>
            </a:r>
            <a:r>
              <a:rPr lang="fr-FR" sz="2400" i="1" dirty="0" smtClean="0">
                <a:solidFill>
                  <a:srgbClr val="0070C0"/>
                </a:solidFill>
              </a:rPr>
              <a:t>conducteur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du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bus</a:t>
            </a:r>
            <a:r>
              <a:rPr lang="fr-FR" sz="2400" i="1" dirty="0" smtClean="0"/>
              <a:t>][gare son </a:t>
            </a:r>
            <a:r>
              <a:rPr lang="fr-FR" sz="2400" i="1" dirty="0" smtClean="0">
                <a:solidFill>
                  <a:srgbClr val="0070C0"/>
                </a:solidFill>
              </a:rPr>
              <a:t>véhicule</a:t>
            </a:r>
            <a:r>
              <a:rPr lang="fr-FR" sz="2400" i="1" dirty="0" smtClean="0"/>
              <a:t>][</a:t>
            </a:r>
            <a:r>
              <a:rPr lang="fr-FR" sz="2400" i="1" dirty="0" smtClean="0">
                <a:solidFill>
                  <a:srgbClr val="7030A0"/>
                </a:solidFill>
              </a:rPr>
              <a:t>sur</a:t>
            </a:r>
            <a:r>
              <a:rPr lang="fr-FR" sz="2400" i="1" dirty="0" smtClean="0"/>
              <a:t> le </a:t>
            </a:r>
            <a:r>
              <a:rPr lang="fr-FR" sz="2400" i="1" dirty="0" smtClean="0">
                <a:solidFill>
                  <a:srgbClr val="0070C0"/>
                </a:solidFill>
              </a:rPr>
              <a:t>parking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7030A0"/>
                </a:solidFill>
              </a:rPr>
              <a:t>de</a:t>
            </a:r>
            <a:r>
              <a:rPr lang="fr-FR" sz="2400" i="1" dirty="0" smtClean="0"/>
              <a:t> l’</a:t>
            </a:r>
            <a:r>
              <a:rPr lang="fr-FR" sz="2400" i="1" dirty="0" smtClean="0">
                <a:solidFill>
                  <a:srgbClr val="0070C0"/>
                </a:solidFill>
              </a:rPr>
              <a:t>école</a:t>
            </a:r>
            <a:r>
              <a:rPr lang="fr-FR" sz="2400" i="1" dirty="0" smtClean="0"/>
              <a:t>].</a:t>
            </a:r>
            <a:endParaRPr lang="fr-FR" sz="2400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1600" i="1" dirty="0" smtClean="0"/>
              <a:t>S                                                          GV                                             </a:t>
            </a:r>
            <a:r>
              <a:rPr lang="fr-FR" sz="1600" i="1" dirty="0" err="1" smtClean="0"/>
              <a:t>CdP</a:t>
            </a:r>
            <a:endParaRPr lang="fr-FR" sz="16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 on commence donc à chercher les noms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28498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 on découpe la phrase (S, </a:t>
            </a:r>
            <a:r>
              <a:rPr lang="fr-FR" dirty="0" err="1" smtClean="0"/>
              <a:t>CdP</a:t>
            </a:r>
            <a:r>
              <a:rPr lang="fr-FR" dirty="0" smtClean="0"/>
              <a:t>, et GV)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29308" y="3789040"/>
            <a:ext cx="7759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3- un complément du nom appartient toujours au même groupe  que le nom qu’il complète. Il nous reste donc à chercher les prépositions qui suivent un nom à l’intérieur d’un groupe.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923928" y="191683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7030A0"/>
                </a:solidFill>
              </a:rPr>
              <a:t>sur</a:t>
            </a:r>
            <a:r>
              <a:rPr lang="fr-FR" i="1" dirty="0" smtClean="0"/>
              <a:t> suit le nom </a:t>
            </a:r>
            <a:r>
              <a:rPr lang="fr-FR" i="1" dirty="0" smtClean="0">
                <a:solidFill>
                  <a:srgbClr val="0070C0"/>
                </a:solidFill>
              </a:rPr>
              <a:t>véhicule</a:t>
            </a:r>
            <a:r>
              <a:rPr lang="fr-FR" i="1" dirty="0" smtClean="0"/>
              <a:t>, mais les deux ne sont pas dans le même groupe, alors il n’y a pas de complément du nom ici.</a:t>
            </a:r>
            <a:endParaRPr lang="fr-FR" i="1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5869135" y="1671892"/>
            <a:ext cx="0" cy="29924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5149055" y="1674669"/>
            <a:ext cx="0" cy="29924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267744" y="1525221"/>
            <a:ext cx="8280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73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732</Words>
  <Application>Microsoft Office PowerPoint</Application>
  <PresentationFormat>Affichage à l'écran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grammaire </vt:lpstr>
      <vt:lpstr>Aujourd’hui, nous allons travailler en grammaire.  Nous allons apprendre  à identifier  et à utiliser les compléments du nom. </vt:lpstr>
      <vt:lpstr>Qu’est-ce qu’un complément du nom ?</vt:lpstr>
      <vt:lpstr>Reconnaître le complément du nom</vt:lpstr>
      <vt:lpstr>Reconnaître le complément du nom</vt:lpstr>
      <vt:lpstr>Reconnaître le complément du nom</vt:lpstr>
      <vt:lpstr>Reconnaître le complément du nom</vt:lpstr>
      <vt:lpstr>Reconnaître le complément du nom</vt:lpstr>
      <vt:lpstr>Reconnaître le complément du nom</vt:lpstr>
      <vt:lpstr>Reconnaître le complément du nom</vt:lpstr>
      <vt:lpstr>Reconnaître le complément du nom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93</cp:revision>
  <dcterms:created xsi:type="dcterms:W3CDTF">2020-05-20T07:22:41Z</dcterms:created>
  <dcterms:modified xsi:type="dcterms:W3CDTF">2021-01-27T17:00:10Z</dcterms:modified>
</cp:coreProperties>
</file>