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358" r:id="rId4"/>
    <p:sldId id="359" r:id="rId5"/>
    <p:sldId id="360" r:id="rId6"/>
    <p:sldId id="361" r:id="rId7"/>
    <p:sldId id="362" r:id="rId8"/>
    <p:sldId id="363" r:id="rId9"/>
    <p:sldId id="364" r:id="rId10"/>
    <p:sldId id="365" r:id="rId11"/>
    <p:sldId id="3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20000"/>
    <a:srgbClr val="FFCC00"/>
    <a:srgbClr val="F2DCDB"/>
    <a:srgbClr val="FF3399"/>
    <a:srgbClr val="D6A300"/>
    <a:srgbClr val="FFFFFF"/>
    <a:srgbClr val="FF99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37" autoAdjust="0"/>
  </p:normalViewPr>
  <p:slideViewPr>
    <p:cSldViewPr>
      <p:cViewPr varScale="1">
        <p:scale>
          <a:sx n="107" d="100"/>
          <a:sy n="107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8DF33-1EAD-4743-BCBF-5CC8DC610223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A9424-D615-4F82-AD0D-848B01D6EF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159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A9424-D615-4F82-AD0D-848B01D6EFC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21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grammaire</a:t>
            </a:r>
            <a:r>
              <a:rPr lang="fr-FR" dirty="0" smtClean="0">
                <a:solidFill>
                  <a:srgbClr val="FFFFFF"/>
                </a:solidFill>
                <a:latin typeface="Cursif" panose="020B0603050302020204" pitchFamily="34" charset="0"/>
              </a:rPr>
              <a:t> 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Le complément du nom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G8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Reconnaître le complément du nom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323528" y="1124744"/>
            <a:ext cx="8568952" cy="8559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400" i="1" dirty="0" smtClean="0"/>
              <a:t>[Le </a:t>
            </a:r>
            <a:r>
              <a:rPr lang="fr-FR" sz="2400" i="1" dirty="0" smtClean="0">
                <a:solidFill>
                  <a:srgbClr val="0070C0"/>
                </a:solidFill>
              </a:rPr>
              <a:t>conducteur</a:t>
            </a:r>
            <a:r>
              <a:rPr lang="fr-FR" sz="2400" i="1" dirty="0" smtClean="0"/>
              <a:t> </a:t>
            </a:r>
            <a:r>
              <a:rPr lang="fr-FR" sz="2400" i="1" dirty="0" smtClean="0">
                <a:solidFill>
                  <a:srgbClr val="7030A0"/>
                </a:solidFill>
              </a:rPr>
              <a:t>du</a:t>
            </a:r>
            <a:r>
              <a:rPr lang="fr-FR" sz="2400" i="1" dirty="0" smtClean="0"/>
              <a:t> </a:t>
            </a:r>
            <a:r>
              <a:rPr lang="fr-FR" sz="2400" i="1" dirty="0" smtClean="0">
                <a:solidFill>
                  <a:srgbClr val="0070C0"/>
                </a:solidFill>
              </a:rPr>
              <a:t>bus</a:t>
            </a:r>
            <a:r>
              <a:rPr lang="fr-FR" sz="2400" i="1" dirty="0" smtClean="0"/>
              <a:t>][gare son </a:t>
            </a:r>
            <a:r>
              <a:rPr lang="fr-FR" sz="2400" i="1" dirty="0" smtClean="0">
                <a:solidFill>
                  <a:srgbClr val="0070C0"/>
                </a:solidFill>
              </a:rPr>
              <a:t>véhicule</a:t>
            </a:r>
            <a:r>
              <a:rPr lang="fr-FR" sz="2400" i="1" dirty="0" smtClean="0"/>
              <a:t>][</a:t>
            </a:r>
            <a:r>
              <a:rPr lang="fr-FR" sz="2400" i="1" dirty="0" smtClean="0">
                <a:solidFill>
                  <a:srgbClr val="7030A0"/>
                </a:solidFill>
              </a:rPr>
              <a:t>sur</a:t>
            </a:r>
            <a:r>
              <a:rPr lang="fr-FR" sz="2400" i="1" dirty="0" smtClean="0"/>
              <a:t> le </a:t>
            </a:r>
            <a:r>
              <a:rPr lang="fr-FR" sz="2400" i="1" dirty="0" smtClean="0">
                <a:solidFill>
                  <a:srgbClr val="0070C0"/>
                </a:solidFill>
              </a:rPr>
              <a:t>parking</a:t>
            </a:r>
            <a:r>
              <a:rPr lang="fr-FR" sz="2400" i="1" dirty="0" smtClean="0"/>
              <a:t> </a:t>
            </a:r>
            <a:r>
              <a:rPr lang="fr-FR" sz="2400" i="1" dirty="0" smtClean="0">
                <a:solidFill>
                  <a:srgbClr val="7030A0"/>
                </a:solidFill>
              </a:rPr>
              <a:t>de</a:t>
            </a:r>
            <a:r>
              <a:rPr lang="fr-FR" sz="2400" i="1" dirty="0" smtClean="0"/>
              <a:t> l’</a:t>
            </a:r>
            <a:r>
              <a:rPr lang="fr-FR" sz="2400" i="1" dirty="0" smtClean="0">
                <a:solidFill>
                  <a:srgbClr val="0070C0"/>
                </a:solidFill>
              </a:rPr>
              <a:t>école</a:t>
            </a:r>
            <a:r>
              <a:rPr lang="fr-FR" sz="2400" i="1" dirty="0" smtClean="0"/>
              <a:t>].</a:t>
            </a:r>
            <a:endParaRPr lang="fr-FR" sz="2400" i="1" dirty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sz="1600" i="1" dirty="0" smtClean="0"/>
              <a:t>S                                                          GV                                             </a:t>
            </a:r>
            <a:r>
              <a:rPr lang="fr-FR" sz="1600" i="1" dirty="0" err="1" smtClean="0"/>
              <a:t>CdP</a:t>
            </a:r>
            <a:endParaRPr lang="fr-FR" sz="1600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611560" y="285293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1- on commence donc à chercher les noms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611560" y="328498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2- on découpe la phrase (S, </a:t>
            </a:r>
            <a:r>
              <a:rPr lang="fr-FR" dirty="0" err="1" smtClean="0"/>
              <a:t>CdP</a:t>
            </a:r>
            <a:r>
              <a:rPr lang="fr-FR" dirty="0" smtClean="0"/>
              <a:t>, et GV)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29308" y="3789040"/>
            <a:ext cx="77591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3- un complément du nom appartient toujours au même groupe  que le nom qu’il complète. Il nous reste donc à chercher les prépositions qui suivent un nom à l’intérieur d’un groupe.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788024" y="1916832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7030A0"/>
                </a:solidFill>
              </a:rPr>
              <a:t>de</a:t>
            </a:r>
            <a:r>
              <a:rPr lang="fr-FR" i="1" dirty="0" smtClean="0"/>
              <a:t> suit le nom </a:t>
            </a:r>
            <a:r>
              <a:rPr lang="fr-FR" i="1" dirty="0" smtClean="0">
                <a:solidFill>
                  <a:srgbClr val="0070C0"/>
                </a:solidFill>
              </a:rPr>
              <a:t>parking</a:t>
            </a:r>
            <a:r>
              <a:rPr lang="fr-FR" i="1" dirty="0" smtClean="0"/>
              <a:t>, les deux sont dans le même groupe, alors « </a:t>
            </a:r>
            <a:r>
              <a:rPr lang="fr-FR" i="1" dirty="0" smtClean="0">
                <a:solidFill>
                  <a:srgbClr val="00B0F0"/>
                </a:solidFill>
              </a:rPr>
              <a:t>de l’école</a:t>
            </a:r>
            <a:r>
              <a:rPr lang="fr-FR" i="1" dirty="0" smtClean="0"/>
              <a:t> » est </a:t>
            </a:r>
            <a:r>
              <a:rPr lang="fr-FR" i="1" u="sng" dirty="0" smtClean="0"/>
              <a:t>complément du nom</a:t>
            </a:r>
            <a:r>
              <a:rPr lang="fr-FR" i="1" dirty="0" smtClean="0"/>
              <a:t> parking.</a:t>
            </a:r>
            <a:endParaRPr lang="fr-FR" i="1" dirty="0"/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7596336" y="1628800"/>
            <a:ext cx="0" cy="299246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6876256" y="1631577"/>
            <a:ext cx="0" cy="299246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2267744" y="1525221"/>
            <a:ext cx="828092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7380312" y="1552723"/>
            <a:ext cx="1152128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10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Reconnaître le complément du nom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323528" y="1124744"/>
            <a:ext cx="8568952" cy="8559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400" i="1" dirty="0" smtClean="0"/>
              <a:t>[Le </a:t>
            </a:r>
            <a:r>
              <a:rPr lang="fr-FR" sz="2400" i="1" dirty="0" smtClean="0">
                <a:solidFill>
                  <a:srgbClr val="0070C0"/>
                </a:solidFill>
              </a:rPr>
              <a:t>conducteur</a:t>
            </a:r>
            <a:r>
              <a:rPr lang="fr-FR" sz="2400" i="1" dirty="0" smtClean="0"/>
              <a:t> </a:t>
            </a:r>
            <a:r>
              <a:rPr lang="fr-FR" sz="2400" i="1" dirty="0" smtClean="0">
                <a:solidFill>
                  <a:srgbClr val="7030A0"/>
                </a:solidFill>
              </a:rPr>
              <a:t>du</a:t>
            </a:r>
            <a:r>
              <a:rPr lang="fr-FR" sz="2400" i="1" dirty="0" smtClean="0"/>
              <a:t> </a:t>
            </a:r>
            <a:r>
              <a:rPr lang="fr-FR" sz="2400" i="1" dirty="0" smtClean="0">
                <a:solidFill>
                  <a:srgbClr val="0070C0"/>
                </a:solidFill>
              </a:rPr>
              <a:t>bus</a:t>
            </a:r>
            <a:r>
              <a:rPr lang="fr-FR" sz="2400" i="1" dirty="0" smtClean="0"/>
              <a:t>][gare son </a:t>
            </a:r>
            <a:r>
              <a:rPr lang="fr-FR" sz="2400" i="1" dirty="0" smtClean="0">
                <a:solidFill>
                  <a:srgbClr val="0070C0"/>
                </a:solidFill>
              </a:rPr>
              <a:t>véhicule</a:t>
            </a:r>
            <a:r>
              <a:rPr lang="fr-FR" sz="2400" i="1" dirty="0" smtClean="0"/>
              <a:t>][</a:t>
            </a:r>
            <a:r>
              <a:rPr lang="fr-FR" sz="2400" i="1" dirty="0" smtClean="0">
                <a:solidFill>
                  <a:srgbClr val="7030A0"/>
                </a:solidFill>
              </a:rPr>
              <a:t>sur</a:t>
            </a:r>
            <a:r>
              <a:rPr lang="fr-FR" sz="2400" i="1" dirty="0" smtClean="0"/>
              <a:t> le </a:t>
            </a:r>
            <a:r>
              <a:rPr lang="fr-FR" sz="2400" i="1" dirty="0" smtClean="0">
                <a:solidFill>
                  <a:srgbClr val="0070C0"/>
                </a:solidFill>
              </a:rPr>
              <a:t>parking</a:t>
            </a:r>
            <a:r>
              <a:rPr lang="fr-FR" sz="2400" i="1" dirty="0" smtClean="0"/>
              <a:t> </a:t>
            </a:r>
            <a:r>
              <a:rPr lang="fr-FR" sz="2400" i="1" dirty="0" smtClean="0">
                <a:solidFill>
                  <a:srgbClr val="7030A0"/>
                </a:solidFill>
              </a:rPr>
              <a:t>de</a:t>
            </a:r>
            <a:r>
              <a:rPr lang="fr-FR" sz="2400" i="1" dirty="0" smtClean="0"/>
              <a:t> l’</a:t>
            </a:r>
            <a:r>
              <a:rPr lang="fr-FR" sz="2400" i="1" dirty="0" smtClean="0">
                <a:solidFill>
                  <a:srgbClr val="0070C0"/>
                </a:solidFill>
              </a:rPr>
              <a:t>école</a:t>
            </a:r>
            <a:r>
              <a:rPr lang="fr-FR" sz="2400" i="1" dirty="0" smtClean="0"/>
              <a:t>].</a:t>
            </a:r>
            <a:endParaRPr lang="fr-FR" sz="2400" i="1" dirty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sz="1600" i="1" dirty="0" smtClean="0"/>
              <a:t>S                                                          GV                                             </a:t>
            </a:r>
            <a:r>
              <a:rPr lang="fr-FR" sz="1600" i="1" dirty="0" err="1" smtClean="0"/>
              <a:t>CdP</a:t>
            </a:r>
            <a:endParaRPr lang="fr-FR" sz="1600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611560" y="285293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1- on commence donc à chercher les noms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611560" y="328498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2- on découpe la phrase (S, </a:t>
            </a:r>
            <a:r>
              <a:rPr lang="fr-FR" dirty="0" err="1" smtClean="0"/>
              <a:t>CdP</a:t>
            </a:r>
            <a:r>
              <a:rPr lang="fr-FR" dirty="0" smtClean="0"/>
              <a:t>, et GV)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29308" y="3789040"/>
            <a:ext cx="77591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3- un complément du nom appartient toujours au même groupe  que le nom qu’il complète. Il nous reste donc à chercher les prépositions qui suivent un nom à l’intérieur d’un groupe.</a:t>
            </a:r>
            <a:endParaRPr lang="fr-FR" dirty="0"/>
          </a:p>
        </p:txBody>
      </p:sp>
      <p:cxnSp>
        <p:nvCxnSpPr>
          <p:cNvPr id="12" name="Connecteur droit 11"/>
          <p:cNvCxnSpPr/>
          <p:nvPr/>
        </p:nvCxnSpPr>
        <p:spPr>
          <a:xfrm>
            <a:off x="2267744" y="1525221"/>
            <a:ext cx="828092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7380312" y="1552723"/>
            <a:ext cx="1152128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611560" y="4703299"/>
            <a:ext cx="775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4- on vérifie quand même le sens :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971600" y="5373216"/>
            <a:ext cx="775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00B0F0"/>
                </a:solidFill>
              </a:rPr>
              <a:t>« du bus » </a:t>
            </a:r>
            <a:r>
              <a:rPr lang="fr-FR" dirty="0" smtClean="0"/>
              <a:t>apporte bien une précision sur « le conducteur »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971600" y="5710282"/>
            <a:ext cx="775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00B0F0"/>
                </a:solidFill>
              </a:rPr>
              <a:t>« de l’école » </a:t>
            </a:r>
            <a:r>
              <a:rPr lang="fr-FR" dirty="0" smtClean="0"/>
              <a:t>apporte bien une précision sur « le parking »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388081" y="156233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00B0F0"/>
                </a:solidFill>
              </a:rPr>
              <a:t>CdN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668344" y="1579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00B0F0"/>
                </a:solidFill>
              </a:rPr>
              <a:t>CdN</a:t>
            </a:r>
            <a:endParaRPr lang="fr-F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59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4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  <a:ln>
            <a:noFill/>
          </a:ln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sz="3600" b="1" dirty="0" smtClean="0">
                <a:solidFill>
                  <a:srgbClr val="FFFF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grammaire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</a:t>
            </a:r>
            <a:b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</a:t>
            </a:r>
            <a:r>
              <a:rPr lang="fr-FR" sz="3600" b="1" dirty="0" smtClean="0">
                <a:solidFill>
                  <a:srgbClr val="FF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</a:t>
            </a:r>
            <a:r>
              <a:rPr lang="fr-FR" sz="3600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à identifier </a:t>
            </a:r>
            <a:r>
              <a:rPr lang="fr-FR" sz="3600" b="1" dirty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et à</a:t>
            </a:r>
            <a:r>
              <a:rPr lang="fr-FR" sz="3600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utiliser les compléments du nom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Qu’est-ce qu’un complément du nom ?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6014"/>
            <a:ext cx="8229600" cy="1776065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Un </a:t>
            </a:r>
            <a:r>
              <a:rPr lang="fr-FR" dirty="0" smtClean="0">
                <a:solidFill>
                  <a:srgbClr val="00B0F0"/>
                </a:solidFill>
              </a:rPr>
              <a:t>complément du nom </a:t>
            </a:r>
            <a:r>
              <a:rPr lang="fr-FR" dirty="0" smtClean="0"/>
              <a:t>est un groupe de mots qui apporte une précision sur un nom, comme l’adjectif qualificatif.</a:t>
            </a:r>
          </a:p>
          <a:p>
            <a:pPr marL="0" indent="0">
              <a:buNone/>
            </a:pPr>
            <a:endParaRPr lang="fr-FR" dirty="0">
              <a:solidFill>
                <a:srgbClr val="FF3399"/>
              </a:solidFill>
            </a:endParaRPr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67544" y="2996952"/>
            <a:ext cx="4046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une</a:t>
            </a:r>
            <a:r>
              <a:rPr lang="fr-FR" sz="3200" i="1" dirty="0" smtClean="0"/>
              <a:t> </a:t>
            </a:r>
            <a:r>
              <a:rPr lang="fr-FR" sz="3200" i="1" dirty="0" smtClean="0">
                <a:solidFill>
                  <a:srgbClr val="0070C0"/>
                </a:solidFill>
              </a:rPr>
              <a:t>route</a:t>
            </a:r>
            <a:r>
              <a:rPr lang="fr-FR" sz="3200" i="1" dirty="0" smtClean="0"/>
              <a:t> </a:t>
            </a:r>
            <a:r>
              <a:rPr lang="fr-FR" sz="3200" i="1" dirty="0" smtClean="0">
                <a:solidFill>
                  <a:srgbClr val="00B050"/>
                </a:solidFill>
              </a:rPr>
              <a:t>sinueuse</a:t>
            </a:r>
            <a:endParaRPr lang="fr-FR" sz="3200" i="1" dirty="0">
              <a:solidFill>
                <a:srgbClr val="00B05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303748" y="374757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70C0"/>
                </a:solidFill>
              </a:rPr>
              <a:t> </a:t>
            </a:r>
            <a:r>
              <a:rPr lang="fr-FR" sz="2400" i="1" dirty="0" smtClean="0">
                <a:solidFill>
                  <a:srgbClr val="00B050"/>
                </a:solidFill>
              </a:rPr>
              <a:t>adjectif</a:t>
            </a:r>
            <a:endParaRPr lang="fr-FR" sz="2400" i="1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2915816" y="3574947"/>
            <a:ext cx="0" cy="3193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611561" y="4379912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00B050"/>
                </a:solidFill>
              </a:rPr>
              <a:t>sinueuse</a:t>
            </a:r>
            <a:r>
              <a:rPr lang="fr-FR" i="1" dirty="0" smtClean="0"/>
              <a:t> m’indique comment est la route.</a:t>
            </a:r>
            <a:endParaRPr lang="fr-FR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4558782" y="2996952"/>
            <a:ext cx="4477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une</a:t>
            </a:r>
            <a:r>
              <a:rPr lang="fr-FR" sz="3200" i="1" dirty="0"/>
              <a:t> </a:t>
            </a:r>
            <a:r>
              <a:rPr lang="fr-FR" sz="3200" i="1" dirty="0">
                <a:solidFill>
                  <a:srgbClr val="0070C0"/>
                </a:solidFill>
              </a:rPr>
              <a:t>route</a:t>
            </a:r>
            <a:r>
              <a:rPr lang="fr-FR" sz="3200" i="1" dirty="0"/>
              <a:t> </a:t>
            </a:r>
            <a:r>
              <a:rPr lang="fr-FR" sz="3200" i="1" dirty="0" smtClean="0">
                <a:solidFill>
                  <a:srgbClr val="7030A0"/>
                </a:solidFill>
              </a:rPr>
              <a:t>en</a:t>
            </a:r>
            <a:r>
              <a:rPr lang="fr-FR" sz="3200" i="1" dirty="0" smtClean="0">
                <a:solidFill>
                  <a:srgbClr val="00B050"/>
                </a:solidFill>
              </a:rPr>
              <a:t> </a:t>
            </a:r>
            <a:r>
              <a:rPr lang="fr-FR" sz="3200" i="1" dirty="0" smtClean="0">
                <a:solidFill>
                  <a:srgbClr val="0070C0"/>
                </a:solidFill>
              </a:rPr>
              <a:t>lacets</a:t>
            </a:r>
            <a:endParaRPr lang="fr-FR" sz="3200" i="1" dirty="0">
              <a:solidFill>
                <a:srgbClr val="0070C0"/>
              </a:solidFill>
            </a:endParaRPr>
          </a:p>
          <a:p>
            <a:endParaRPr lang="fr-FR" sz="2800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6025378" y="3937623"/>
            <a:ext cx="19309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smtClean="0">
                <a:solidFill>
                  <a:srgbClr val="0070C0"/>
                </a:solidFill>
              </a:rPr>
              <a:t> </a:t>
            </a:r>
            <a:r>
              <a:rPr lang="fr-FR" sz="2000" i="1" dirty="0" smtClean="0">
                <a:solidFill>
                  <a:srgbClr val="00B0F0"/>
                </a:solidFill>
              </a:rPr>
              <a:t>complément du nom</a:t>
            </a:r>
            <a:endParaRPr lang="fr-FR" sz="2000" i="1" dirty="0">
              <a:solidFill>
                <a:srgbClr val="00B0F0"/>
              </a:solidFill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6963610" y="3504783"/>
            <a:ext cx="0" cy="4474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4817209" y="4745469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>
                <a:solidFill>
                  <a:srgbClr val="7030A0"/>
                </a:solidFill>
              </a:rPr>
              <a:t>en</a:t>
            </a:r>
            <a:r>
              <a:rPr lang="fr-FR" i="1" dirty="0" smtClean="0">
                <a:solidFill>
                  <a:srgbClr val="00B050"/>
                </a:solidFill>
              </a:rPr>
              <a:t> </a:t>
            </a:r>
            <a:r>
              <a:rPr lang="fr-FR" i="1" dirty="0" smtClean="0">
                <a:solidFill>
                  <a:srgbClr val="0070C0"/>
                </a:solidFill>
              </a:rPr>
              <a:t>lacets</a:t>
            </a:r>
            <a:r>
              <a:rPr lang="fr-FR" i="1" dirty="0" smtClean="0"/>
              <a:t> m’indique aussi  comment est la route.</a:t>
            </a:r>
            <a:endParaRPr lang="fr-FR" i="1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6300192" y="3501008"/>
            <a:ext cx="13189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69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/>
      <p:bldP spid="16" grpId="0"/>
      <p:bldP spid="17" grpId="0"/>
      <p:bldP spid="8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Reconnaître le complément du nom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7200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400" dirty="0" smtClean="0"/>
              <a:t>Le complément du nom est toujours placé derrière le nom qu’il complète.</a:t>
            </a:r>
          </a:p>
          <a:p>
            <a:pPr marL="0" indent="0" algn="just">
              <a:buNone/>
            </a:pPr>
            <a:endParaRPr lang="fr-FR" sz="2400" dirty="0" smtClean="0"/>
          </a:p>
          <a:p>
            <a:pPr marL="0" indent="0" algn="just">
              <a:buNone/>
            </a:pPr>
            <a:endParaRPr lang="fr-FR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fr-FR" sz="2400" dirty="0"/>
          </a:p>
        </p:txBody>
      </p:sp>
      <p:sp>
        <p:nvSpPr>
          <p:cNvPr id="20" name="Espace réservé du contenu 2"/>
          <p:cNvSpPr txBox="1">
            <a:spLocks/>
          </p:cNvSpPr>
          <p:nvPr/>
        </p:nvSpPr>
        <p:spPr>
          <a:xfrm>
            <a:off x="457200" y="2780929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400" dirty="0" smtClean="0"/>
              <a:t>Pour le retrouver, on va donc chercher les prépositions qui sont juste derrière des noms.</a:t>
            </a:r>
            <a:endParaRPr lang="fr-FR" sz="240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457200" y="4157219"/>
            <a:ext cx="8435280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400" i="1" dirty="0" smtClean="0"/>
              <a:t>Le conducteur du bus gare son véhicule sur le parking de l’école.</a:t>
            </a:r>
            <a:endParaRPr lang="fr-FR" sz="2400" i="1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i="1" dirty="0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457200" y="2217932"/>
            <a:ext cx="8229600" cy="490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400" dirty="0" smtClean="0"/>
              <a:t>Il est toujours introduit par une préposition.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457200" y="530120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1- on commence donc à chercher les noms et les prépositions (ou articles contractés)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307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  <p:bldP spid="22" grpId="0"/>
      <p:bldP spid="12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Reconnaître le complément du nom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7200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400" dirty="0" smtClean="0"/>
              <a:t>Le complément du nom est toujours placé derrière le nom qu’il complète.</a:t>
            </a:r>
          </a:p>
          <a:p>
            <a:pPr marL="0" indent="0" algn="just">
              <a:buNone/>
            </a:pPr>
            <a:endParaRPr lang="fr-FR" sz="2400" dirty="0" smtClean="0"/>
          </a:p>
          <a:p>
            <a:pPr marL="0" indent="0" algn="just">
              <a:buNone/>
            </a:pPr>
            <a:endParaRPr lang="fr-FR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fr-FR" sz="2400" dirty="0"/>
          </a:p>
        </p:txBody>
      </p:sp>
      <p:sp>
        <p:nvSpPr>
          <p:cNvPr id="20" name="Espace réservé du contenu 2"/>
          <p:cNvSpPr txBox="1">
            <a:spLocks/>
          </p:cNvSpPr>
          <p:nvPr/>
        </p:nvSpPr>
        <p:spPr>
          <a:xfrm>
            <a:off x="457200" y="2780929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400" dirty="0" smtClean="0"/>
              <a:t>Pour le retrouver, on va donc chercher les prépositions qui sont juste derrière des noms.</a:t>
            </a:r>
            <a:endParaRPr lang="fr-FR" sz="240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457200" y="4157219"/>
            <a:ext cx="8435280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400" i="1" dirty="0" smtClean="0"/>
              <a:t>Le </a:t>
            </a:r>
            <a:r>
              <a:rPr lang="fr-FR" sz="2400" i="1" dirty="0" smtClean="0">
                <a:solidFill>
                  <a:srgbClr val="0070C0"/>
                </a:solidFill>
              </a:rPr>
              <a:t>conducteur</a:t>
            </a:r>
            <a:r>
              <a:rPr lang="fr-FR" sz="2400" i="1" dirty="0" smtClean="0"/>
              <a:t> </a:t>
            </a:r>
            <a:r>
              <a:rPr lang="fr-FR" sz="2400" i="1" dirty="0" smtClean="0">
                <a:solidFill>
                  <a:srgbClr val="7030A0"/>
                </a:solidFill>
              </a:rPr>
              <a:t>du</a:t>
            </a:r>
            <a:r>
              <a:rPr lang="fr-FR" sz="2400" i="1" dirty="0" smtClean="0"/>
              <a:t> </a:t>
            </a:r>
            <a:r>
              <a:rPr lang="fr-FR" sz="2400" i="1" dirty="0" smtClean="0">
                <a:solidFill>
                  <a:srgbClr val="0070C0"/>
                </a:solidFill>
              </a:rPr>
              <a:t>bus</a:t>
            </a:r>
            <a:r>
              <a:rPr lang="fr-FR" sz="2400" i="1" dirty="0" smtClean="0"/>
              <a:t> gare son </a:t>
            </a:r>
            <a:r>
              <a:rPr lang="fr-FR" sz="2400" i="1" dirty="0" smtClean="0">
                <a:solidFill>
                  <a:srgbClr val="0070C0"/>
                </a:solidFill>
              </a:rPr>
              <a:t>véhicule</a:t>
            </a:r>
            <a:r>
              <a:rPr lang="fr-FR" sz="2400" i="1" dirty="0" smtClean="0"/>
              <a:t> </a:t>
            </a:r>
            <a:r>
              <a:rPr lang="fr-FR" sz="2400" i="1" dirty="0" smtClean="0">
                <a:solidFill>
                  <a:srgbClr val="7030A0"/>
                </a:solidFill>
              </a:rPr>
              <a:t>sur</a:t>
            </a:r>
            <a:r>
              <a:rPr lang="fr-FR" sz="2400" i="1" dirty="0" smtClean="0"/>
              <a:t> le </a:t>
            </a:r>
            <a:r>
              <a:rPr lang="fr-FR" sz="2400" i="1" dirty="0" smtClean="0">
                <a:solidFill>
                  <a:srgbClr val="0070C0"/>
                </a:solidFill>
              </a:rPr>
              <a:t>parking</a:t>
            </a:r>
            <a:r>
              <a:rPr lang="fr-FR" sz="2400" i="1" dirty="0" smtClean="0"/>
              <a:t> </a:t>
            </a:r>
            <a:r>
              <a:rPr lang="fr-FR" sz="2400" i="1" dirty="0" smtClean="0">
                <a:solidFill>
                  <a:srgbClr val="7030A0"/>
                </a:solidFill>
              </a:rPr>
              <a:t>de</a:t>
            </a:r>
            <a:r>
              <a:rPr lang="fr-FR" sz="2400" i="1" dirty="0" smtClean="0"/>
              <a:t> l’</a:t>
            </a:r>
            <a:r>
              <a:rPr lang="fr-FR" sz="2400" i="1" dirty="0" smtClean="0">
                <a:solidFill>
                  <a:srgbClr val="0070C0"/>
                </a:solidFill>
              </a:rPr>
              <a:t>école</a:t>
            </a:r>
            <a:r>
              <a:rPr lang="fr-FR" sz="2400" i="1" dirty="0" smtClean="0"/>
              <a:t>.</a:t>
            </a:r>
            <a:endParaRPr lang="fr-FR" sz="2400" i="1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i="1" dirty="0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457200" y="2217932"/>
            <a:ext cx="8229600" cy="490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400" dirty="0" smtClean="0"/>
              <a:t>Il est toujours introduit par une préposition.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457200" y="530120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1- on commence donc à chercher les noms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75931" y="563827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2- on découpe la phrase (S, </a:t>
            </a:r>
            <a:r>
              <a:rPr lang="fr-FR" dirty="0" err="1" smtClean="0"/>
              <a:t>CdP</a:t>
            </a:r>
            <a:r>
              <a:rPr lang="fr-FR" dirty="0" smtClean="0"/>
              <a:t>, et GV)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209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Reconnaître le complément du nom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7200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400" dirty="0" smtClean="0"/>
              <a:t>Le complément du nom est toujours placé derrière le nom qu’il complète.</a:t>
            </a:r>
          </a:p>
          <a:p>
            <a:pPr marL="0" indent="0" algn="just">
              <a:buNone/>
            </a:pPr>
            <a:endParaRPr lang="fr-FR" sz="2400" dirty="0" smtClean="0"/>
          </a:p>
          <a:p>
            <a:pPr marL="0" indent="0" algn="just">
              <a:buNone/>
            </a:pPr>
            <a:endParaRPr lang="fr-FR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fr-FR" sz="2400" dirty="0"/>
          </a:p>
        </p:txBody>
      </p:sp>
      <p:sp>
        <p:nvSpPr>
          <p:cNvPr id="20" name="Espace réservé du contenu 2"/>
          <p:cNvSpPr txBox="1">
            <a:spLocks/>
          </p:cNvSpPr>
          <p:nvPr/>
        </p:nvSpPr>
        <p:spPr>
          <a:xfrm>
            <a:off x="457200" y="2780929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400" dirty="0" smtClean="0"/>
              <a:t>Pour le retrouver, on va donc chercher les prépositions qui sont juste derrière des noms.</a:t>
            </a:r>
            <a:endParaRPr lang="fr-FR" sz="240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323528" y="4157218"/>
            <a:ext cx="8568952" cy="8559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400" i="1" dirty="0" smtClean="0"/>
              <a:t>[Le </a:t>
            </a:r>
            <a:r>
              <a:rPr lang="fr-FR" sz="2400" i="1" dirty="0" smtClean="0">
                <a:solidFill>
                  <a:srgbClr val="0070C0"/>
                </a:solidFill>
              </a:rPr>
              <a:t>conducteur</a:t>
            </a:r>
            <a:r>
              <a:rPr lang="fr-FR" sz="2400" i="1" dirty="0" smtClean="0"/>
              <a:t> </a:t>
            </a:r>
            <a:r>
              <a:rPr lang="fr-FR" sz="2400" i="1" dirty="0" smtClean="0">
                <a:solidFill>
                  <a:srgbClr val="7030A0"/>
                </a:solidFill>
              </a:rPr>
              <a:t>du</a:t>
            </a:r>
            <a:r>
              <a:rPr lang="fr-FR" sz="2400" i="1" dirty="0" smtClean="0"/>
              <a:t> </a:t>
            </a:r>
            <a:r>
              <a:rPr lang="fr-FR" sz="2400" i="1" dirty="0" smtClean="0">
                <a:solidFill>
                  <a:srgbClr val="0070C0"/>
                </a:solidFill>
              </a:rPr>
              <a:t>bus</a:t>
            </a:r>
            <a:r>
              <a:rPr lang="fr-FR" sz="2400" i="1" dirty="0" smtClean="0"/>
              <a:t>][gare son </a:t>
            </a:r>
            <a:r>
              <a:rPr lang="fr-FR" sz="2400" i="1" dirty="0" smtClean="0">
                <a:solidFill>
                  <a:srgbClr val="0070C0"/>
                </a:solidFill>
              </a:rPr>
              <a:t>véhicule</a:t>
            </a:r>
            <a:r>
              <a:rPr lang="fr-FR" sz="2400" i="1" dirty="0" smtClean="0"/>
              <a:t>][</a:t>
            </a:r>
            <a:r>
              <a:rPr lang="fr-FR" sz="2400" i="1" dirty="0" smtClean="0">
                <a:solidFill>
                  <a:srgbClr val="7030A0"/>
                </a:solidFill>
              </a:rPr>
              <a:t>sur</a:t>
            </a:r>
            <a:r>
              <a:rPr lang="fr-FR" sz="2400" i="1" dirty="0" smtClean="0"/>
              <a:t> le </a:t>
            </a:r>
            <a:r>
              <a:rPr lang="fr-FR" sz="2400" i="1" dirty="0" smtClean="0">
                <a:solidFill>
                  <a:srgbClr val="0070C0"/>
                </a:solidFill>
              </a:rPr>
              <a:t>parking</a:t>
            </a:r>
            <a:r>
              <a:rPr lang="fr-FR" sz="2400" i="1" dirty="0" smtClean="0"/>
              <a:t> </a:t>
            </a:r>
            <a:r>
              <a:rPr lang="fr-FR" sz="2400" i="1" dirty="0" smtClean="0">
                <a:solidFill>
                  <a:srgbClr val="7030A0"/>
                </a:solidFill>
              </a:rPr>
              <a:t>de</a:t>
            </a:r>
            <a:r>
              <a:rPr lang="fr-FR" sz="2400" i="1" dirty="0" smtClean="0"/>
              <a:t> l’</a:t>
            </a:r>
            <a:r>
              <a:rPr lang="fr-FR" sz="2400" i="1" dirty="0" smtClean="0">
                <a:solidFill>
                  <a:srgbClr val="0070C0"/>
                </a:solidFill>
              </a:rPr>
              <a:t>école</a:t>
            </a:r>
            <a:r>
              <a:rPr lang="fr-FR" sz="2400" i="1" dirty="0" smtClean="0"/>
              <a:t>].</a:t>
            </a:r>
            <a:endParaRPr lang="fr-FR" sz="2400" i="1" dirty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sz="1600" i="1" dirty="0" smtClean="0"/>
              <a:t>S                                                          GV                                             </a:t>
            </a:r>
            <a:r>
              <a:rPr lang="fr-FR" sz="1600" i="1" dirty="0" err="1" smtClean="0"/>
              <a:t>CdP</a:t>
            </a:r>
            <a:endParaRPr lang="fr-FR" sz="1600" i="1" dirty="0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457200" y="2217932"/>
            <a:ext cx="8229600" cy="490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400" dirty="0" smtClean="0"/>
              <a:t>Il est toujours introduit par une préposition.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457200" y="530120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1- on commence donc à chercher les noms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75931" y="563827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2- on découpe la phrase (S, </a:t>
            </a:r>
            <a:r>
              <a:rPr lang="fr-FR" dirty="0" err="1" smtClean="0"/>
              <a:t>CdP</a:t>
            </a:r>
            <a:r>
              <a:rPr lang="fr-FR" dirty="0" smtClean="0"/>
              <a:t>, et GV)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789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Reconnaître le complément du nom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323528" y="4157218"/>
            <a:ext cx="8568952" cy="8559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400" i="1" dirty="0" smtClean="0"/>
              <a:t>[Le </a:t>
            </a:r>
            <a:r>
              <a:rPr lang="fr-FR" sz="2400" i="1" dirty="0" smtClean="0">
                <a:solidFill>
                  <a:srgbClr val="0070C0"/>
                </a:solidFill>
              </a:rPr>
              <a:t>conducteur</a:t>
            </a:r>
            <a:r>
              <a:rPr lang="fr-FR" sz="2400" i="1" dirty="0" smtClean="0"/>
              <a:t> </a:t>
            </a:r>
            <a:r>
              <a:rPr lang="fr-FR" sz="2400" i="1" dirty="0" smtClean="0">
                <a:solidFill>
                  <a:srgbClr val="7030A0"/>
                </a:solidFill>
              </a:rPr>
              <a:t>du</a:t>
            </a:r>
            <a:r>
              <a:rPr lang="fr-FR" sz="2400" i="1" dirty="0" smtClean="0"/>
              <a:t> </a:t>
            </a:r>
            <a:r>
              <a:rPr lang="fr-FR" sz="2400" i="1" dirty="0" smtClean="0">
                <a:solidFill>
                  <a:srgbClr val="0070C0"/>
                </a:solidFill>
              </a:rPr>
              <a:t>bus</a:t>
            </a:r>
            <a:r>
              <a:rPr lang="fr-FR" sz="2400" i="1" dirty="0" smtClean="0"/>
              <a:t>][gare son </a:t>
            </a:r>
            <a:r>
              <a:rPr lang="fr-FR" sz="2400" i="1" dirty="0" smtClean="0">
                <a:solidFill>
                  <a:srgbClr val="0070C0"/>
                </a:solidFill>
              </a:rPr>
              <a:t>véhicule</a:t>
            </a:r>
            <a:r>
              <a:rPr lang="fr-FR" sz="2400" i="1" dirty="0" smtClean="0"/>
              <a:t>][</a:t>
            </a:r>
            <a:r>
              <a:rPr lang="fr-FR" sz="2400" i="1" dirty="0" smtClean="0">
                <a:solidFill>
                  <a:srgbClr val="7030A0"/>
                </a:solidFill>
              </a:rPr>
              <a:t>sur</a:t>
            </a:r>
            <a:r>
              <a:rPr lang="fr-FR" sz="2400" i="1" dirty="0" smtClean="0"/>
              <a:t> le </a:t>
            </a:r>
            <a:r>
              <a:rPr lang="fr-FR" sz="2400" i="1" dirty="0" smtClean="0">
                <a:solidFill>
                  <a:srgbClr val="0070C0"/>
                </a:solidFill>
              </a:rPr>
              <a:t>parking</a:t>
            </a:r>
            <a:r>
              <a:rPr lang="fr-FR" sz="2400" i="1" dirty="0" smtClean="0"/>
              <a:t> </a:t>
            </a:r>
            <a:r>
              <a:rPr lang="fr-FR" sz="2400" i="1" dirty="0" smtClean="0">
                <a:solidFill>
                  <a:srgbClr val="7030A0"/>
                </a:solidFill>
              </a:rPr>
              <a:t>de</a:t>
            </a:r>
            <a:r>
              <a:rPr lang="fr-FR" sz="2400" i="1" dirty="0" smtClean="0"/>
              <a:t> l’</a:t>
            </a:r>
            <a:r>
              <a:rPr lang="fr-FR" sz="2400" i="1" dirty="0" smtClean="0">
                <a:solidFill>
                  <a:srgbClr val="0070C0"/>
                </a:solidFill>
              </a:rPr>
              <a:t>école</a:t>
            </a:r>
            <a:r>
              <a:rPr lang="fr-FR" sz="2400" i="1" dirty="0" smtClean="0"/>
              <a:t>].</a:t>
            </a:r>
            <a:endParaRPr lang="fr-FR" sz="2400" i="1" dirty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sz="1600" i="1" dirty="0" smtClean="0"/>
              <a:t>S                                                          GV                                             </a:t>
            </a:r>
            <a:r>
              <a:rPr lang="fr-FR" sz="1600" i="1" dirty="0" err="1" smtClean="0"/>
              <a:t>CdP</a:t>
            </a:r>
            <a:endParaRPr lang="fr-FR" sz="1600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457200" y="530120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1- on commence donc à chercher les noms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75931" y="563827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2- on découpe la phrase (S, </a:t>
            </a:r>
            <a:r>
              <a:rPr lang="fr-FR" dirty="0" err="1" smtClean="0"/>
              <a:t>CdP</a:t>
            </a:r>
            <a:r>
              <a:rPr lang="fr-FR" dirty="0" smtClean="0"/>
              <a:t>, et GV)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265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59172E-6 L -3.05556E-6 -0.451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6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50914E-6 L -1.38889E-6 -0.3624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13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10248 L -4.72222E-6 -0.3513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6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5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Reconnaître le complément du nom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323528" y="1124744"/>
            <a:ext cx="8568952" cy="8559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400" i="1" dirty="0" smtClean="0"/>
              <a:t>[Le </a:t>
            </a:r>
            <a:r>
              <a:rPr lang="fr-FR" sz="2400" i="1" dirty="0" smtClean="0">
                <a:solidFill>
                  <a:srgbClr val="0070C0"/>
                </a:solidFill>
              </a:rPr>
              <a:t>conducteur</a:t>
            </a:r>
            <a:r>
              <a:rPr lang="fr-FR" sz="2400" i="1" dirty="0" smtClean="0"/>
              <a:t> </a:t>
            </a:r>
            <a:r>
              <a:rPr lang="fr-FR" sz="2400" i="1" dirty="0" smtClean="0">
                <a:solidFill>
                  <a:srgbClr val="7030A0"/>
                </a:solidFill>
              </a:rPr>
              <a:t>du</a:t>
            </a:r>
            <a:r>
              <a:rPr lang="fr-FR" sz="2400" i="1" dirty="0" smtClean="0"/>
              <a:t> </a:t>
            </a:r>
            <a:r>
              <a:rPr lang="fr-FR" sz="2400" i="1" dirty="0" smtClean="0">
                <a:solidFill>
                  <a:srgbClr val="0070C0"/>
                </a:solidFill>
              </a:rPr>
              <a:t>bus</a:t>
            </a:r>
            <a:r>
              <a:rPr lang="fr-FR" sz="2400" i="1" dirty="0" smtClean="0"/>
              <a:t>][gare son </a:t>
            </a:r>
            <a:r>
              <a:rPr lang="fr-FR" sz="2400" i="1" dirty="0" smtClean="0">
                <a:solidFill>
                  <a:srgbClr val="0070C0"/>
                </a:solidFill>
              </a:rPr>
              <a:t>véhicule</a:t>
            </a:r>
            <a:r>
              <a:rPr lang="fr-FR" sz="2400" i="1" dirty="0" smtClean="0"/>
              <a:t>][</a:t>
            </a:r>
            <a:r>
              <a:rPr lang="fr-FR" sz="2400" i="1" dirty="0" smtClean="0">
                <a:solidFill>
                  <a:srgbClr val="7030A0"/>
                </a:solidFill>
              </a:rPr>
              <a:t>sur</a:t>
            </a:r>
            <a:r>
              <a:rPr lang="fr-FR" sz="2400" i="1" dirty="0" smtClean="0"/>
              <a:t> le </a:t>
            </a:r>
            <a:r>
              <a:rPr lang="fr-FR" sz="2400" i="1" dirty="0" smtClean="0">
                <a:solidFill>
                  <a:srgbClr val="0070C0"/>
                </a:solidFill>
              </a:rPr>
              <a:t>parking</a:t>
            </a:r>
            <a:r>
              <a:rPr lang="fr-FR" sz="2400" i="1" dirty="0" smtClean="0"/>
              <a:t> </a:t>
            </a:r>
            <a:r>
              <a:rPr lang="fr-FR" sz="2400" i="1" dirty="0" smtClean="0">
                <a:solidFill>
                  <a:srgbClr val="7030A0"/>
                </a:solidFill>
              </a:rPr>
              <a:t>de</a:t>
            </a:r>
            <a:r>
              <a:rPr lang="fr-FR" sz="2400" i="1" dirty="0" smtClean="0"/>
              <a:t> l’</a:t>
            </a:r>
            <a:r>
              <a:rPr lang="fr-FR" sz="2400" i="1" dirty="0" smtClean="0">
                <a:solidFill>
                  <a:srgbClr val="0070C0"/>
                </a:solidFill>
              </a:rPr>
              <a:t>école</a:t>
            </a:r>
            <a:r>
              <a:rPr lang="fr-FR" sz="2400" i="1" dirty="0" smtClean="0"/>
              <a:t>].</a:t>
            </a:r>
            <a:endParaRPr lang="fr-FR" sz="2400" i="1" dirty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sz="1600" i="1" dirty="0" smtClean="0"/>
              <a:t>S                                                          GV                                             </a:t>
            </a:r>
            <a:r>
              <a:rPr lang="fr-FR" sz="1600" i="1" dirty="0" err="1" smtClean="0"/>
              <a:t>CdP</a:t>
            </a:r>
            <a:endParaRPr lang="fr-FR" sz="1600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611560" y="285293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1- on commence donc à chercher les noms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611560" y="328498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2- on découpe la phrase (S, </a:t>
            </a:r>
            <a:r>
              <a:rPr lang="fr-FR" dirty="0" err="1" smtClean="0"/>
              <a:t>CdP</a:t>
            </a:r>
            <a:r>
              <a:rPr lang="fr-FR" dirty="0" smtClean="0"/>
              <a:t>, et GV)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29308" y="3789040"/>
            <a:ext cx="77591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3- un complément du nom appartient toujours au même groupe  que le nom qu’il complète. Il nous reste donc à chercher les prépositions qui suivent un nom à l’intérieur d’un groupe.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66553" y="1851970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7030A0"/>
                </a:solidFill>
              </a:rPr>
              <a:t>du</a:t>
            </a:r>
            <a:r>
              <a:rPr lang="fr-FR" i="1" dirty="0" smtClean="0"/>
              <a:t> suit le nom </a:t>
            </a:r>
            <a:r>
              <a:rPr lang="fr-FR" i="1" dirty="0" smtClean="0">
                <a:solidFill>
                  <a:srgbClr val="0070C0"/>
                </a:solidFill>
              </a:rPr>
              <a:t>conducteur</a:t>
            </a:r>
            <a:r>
              <a:rPr lang="fr-FR" i="1" dirty="0" smtClean="0"/>
              <a:t>, les deux sont dans le groupe sujet, alors « </a:t>
            </a:r>
            <a:r>
              <a:rPr lang="fr-FR" i="1" dirty="0" smtClean="0">
                <a:solidFill>
                  <a:srgbClr val="00B0F0"/>
                </a:solidFill>
              </a:rPr>
              <a:t>du bus » </a:t>
            </a:r>
            <a:r>
              <a:rPr lang="fr-FR" i="1" dirty="0" smtClean="0"/>
              <a:t>est </a:t>
            </a:r>
            <a:r>
              <a:rPr lang="fr-FR" i="1" u="sng" dirty="0" smtClean="0"/>
              <a:t>complément du nom </a:t>
            </a:r>
            <a:r>
              <a:rPr lang="fr-FR" i="1" dirty="0" smtClean="0"/>
              <a:t>conducteur.</a:t>
            </a:r>
            <a:endParaRPr lang="fr-FR" i="1" dirty="0"/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2411760" y="1552724"/>
            <a:ext cx="0" cy="299246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1691680" y="1555501"/>
            <a:ext cx="0" cy="299246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2267744" y="1525221"/>
            <a:ext cx="828092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818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Reconnaître le complément du nom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323528" y="1124744"/>
            <a:ext cx="8568952" cy="8559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400" i="1" dirty="0" smtClean="0"/>
              <a:t>[Le </a:t>
            </a:r>
            <a:r>
              <a:rPr lang="fr-FR" sz="2400" i="1" dirty="0" smtClean="0">
                <a:solidFill>
                  <a:srgbClr val="0070C0"/>
                </a:solidFill>
              </a:rPr>
              <a:t>conducteur</a:t>
            </a:r>
            <a:r>
              <a:rPr lang="fr-FR" sz="2400" i="1" dirty="0" smtClean="0"/>
              <a:t> </a:t>
            </a:r>
            <a:r>
              <a:rPr lang="fr-FR" sz="2400" i="1" dirty="0" smtClean="0">
                <a:solidFill>
                  <a:srgbClr val="7030A0"/>
                </a:solidFill>
              </a:rPr>
              <a:t>du</a:t>
            </a:r>
            <a:r>
              <a:rPr lang="fr-FR" sz="2400" i="1" dirty="0" smtClean="0"/>
              <a:t> </a:t>
            </a:r>
            <a:r>
              <a:rPr lang="fr-FR" sz="2400" i="1" dirty="0" smtClean="0">
                <a:solidFill>
                  <a:srgbClr val="0070C0"/>
                </a:solidFill>
              </a:rPr>
              <a:t>bus</a:t>
            </a:r>
            <a:r>
              <a:rPr lang="fr-FR" sz="2400" i="1" dirty="0" smtClean="0"/>
              <a:t>][gare son </a:t>
            </a:r>
            <a:r>
              <a:rPr lang="fr-FR" sz="2400" i="1" dirty="0" smtClean="0">
                <a:solidFill>
                  <a:srgbClr val="0070C0"/>
                </a:solidFill>
              </a:rPr>
              <a:t>véhicule</a:t>
            </a:r>
            <a:r>
              <a:rPr lang="fr-FR" sz="2400" i="1" dirty="0" smtClean="0"/>
              <a:t>][</a:t>
            </a:r>
            <a:r>
              <a:rPr lang="fr-FR" sz="2400" i="1" dirty="0" smtClean="0">
                <a:solidFill>
                  <a:srgbClr val="7030A0"/>
                </a:solidFill>
              </a:rPr>
              <a:t>sur</a:t>
            </a:r>
            <a:r>
              <a:rPr lang="fr-FR" sz="2400" i="1" dirty="0" smtClean="0"/>
              <a:t> le </a:t>
            </a:r>
            <a:r>
              <a:rPr lang="fr-FR" sz="2400" i="1" dirty="0" smtClean="0">
                <a:solidFill>
                  <a:srgbClr val="0070C0"/>
                </a:solidFill>
              </a:rPr>
              <a:t>parking</a:t>
            </a:r>
            <a:r>
              <a:rPr lang="fr-FR" sz="2400" i="1" dirty="0" smtClean="0"/>
              <a:t> </a:t>
            </a:r>
            <a:r>
              <a:rPr lang="fr-FR" sz="2400" i="1" dirty="0" smtClean="0">
                <a:solidFill>
                  <a:srgbClr val="7030A0"/>
                </a:solidFill>
              </a:rPr>
              <a:t>de</a:t>
            </a:r>
            <a:r>
              <a:rPr lang="fr-FR" sz="2400" i="1" dirty="0" smtClean="0"/>
              <a:t> l’</a:t>
            </a:r>
            <a:r>
              <a:rPr lang="fr-FR" sz="2400" i="1" dirty="0" smtClean="0">
                <a:solidFill>
                  <a:srgbClr val="0070C0"/>
                </a:solidFill>
              </a:rPr>
              <a:t>école</a:t>
            </a:r>
            <a:r>
              <a:rPr lang="fr-FR" sz="2400" i="1" dirty="0" smtClean="0"/>
              <a:t>].</a:t>
            </a:r>
            <a:endParaRPr lang="fr-FR" sz="2400" i="1" dirty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sz="1600" i="1" dirty="0" smtClean="0"/>
              <a:t>S                                                          GV                                             </a:t>
            </a:r>
            <a:r>
              <a:rPr lang="fr-FR" sz="1600" i="1" dirty="0" err="1" smtClean="0"/>
              <a:t>CdP</a:t>
            </a:r>
            <a:endParaRPr lang="fr-FR" sz="1600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611560" y="285293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1- on commence donc à chercher les noms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611560" y="328498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2- on découpe la phrase (S, </a:t>
            </a:r>
            <a:r>
              <a:rPr lang="fr-FR" dirty="0" err="1" smtClean="0"/>
              <a:t>CdP</a:t>
            </a:r>
            <a:r>
              <a:rPr lang="fr-FR" dirty="0" smtClean="0"/>
              <a:t>, et GV)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29308" y="3789040"/>
            <a:ext cx="77591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3- un complément du nom appartient toujours au même groupe  que le nom qu’il complète. Il nous reste donc à chercher les prépositions qui suivent un nom à l’intérieur d’un groupe.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923928" y="1916832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7030A0"/>
                </a:solidFill>
              </a:rPr>
              <a:t>sur</a:t>
            </a:r>
            <a:r>
              <a:rPr lang="fr-FR" i="1" dirty="0" smtClean="0"/>
              <a:t> suit le nom </a:t>
            </a:r>
            <a:r>
              <a:rPr lang="fr-FR" i="1" dirty="0" smtClean="0">
                <a:solidFill>
                  <a:srgbClr val="0070C0"/>
                </a:solidFill>
              </a:rPr>
              <a:t>véhicule</a:t>
            </a:r>
            <a:r>
              <a:rPr lang="fr-FR" i="1" dirty="0" smtClean="0"/>
              <a:t>, mais les deux ne sont pas dans le même groupe, alors il n’y a pas de complément du nom ici.</a:t>
            </a:r>
            <a:endParaRPr lang="fr-FR" i="1" dirty="0"/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5869135" y="1671892"/>
            <a:ext cx="0" cy="299246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5149055" y="1674669"/>
            <a:ext cx="0" cy="299246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2267744" y="1525221"/>
            <a:ext cx="828092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73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</TotalTime>
  <Words>732</Words>
  <Application>Microsoft Office PowerPoint</Application>
  <PresentationFormat>Affichage à l'écran (4:3)</PresentationFormat>
  <Paragraphs>78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grammaire </vt:lpstr>
      <vt:lpstr>Aujourd’hui, nous allons travailler en grammaire.  Nous allons apprendre  à identifier  et à utiliser les compléments du nom. </vt:lpstr>
      <vt:lpstr>Qu’est-ce qu’un complément du nom ?</vt:lpstr>
      <vt:lpstr>Reconnaître le complément du nom</vt:lpstr>
      <vt:lpstr>Reconnaître le complément du nom</vt:lpstr>
      <vt:lpstr>Reconnaître le complément du nom</vt:lpstr>
      <vt:lpstr>Reconnaître le complément du nom</vt:lpstr>
      <vt:lpstr>Reconnaître le complément du nom</vt:lpstr>
      <vt:lpstr>Reconnaître le complément du nom</vt:lpstr>
      <vt:lpstr>Reconnaître le complément du nom</vt:lpstr>
      <vt:lpstr>Reconnaître le complément du nom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93</cp:revision>
  <dcterms:created xsi:type="dcterms:W3CDTF">2020-05-20T07:22:41Z</dcterms:created>
  <dcterms:modified xsi:type="dcterms:W3CDTF">2021-01-27T17:00:10Z</dcterms:modified>
</cp:coreProperties>
</file>