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58" r:id="rId4"/>
    <p:sldId id="359" r:id="rId5"/>
    <p:sldId id="363" r:id="rId6"/>
    <p:sldId id="360" r:id="rId7"/>
    <p:sldId id="361" r:id="rId8"/>
    <p:sldId id="362" r:id="rId9"/>
    <p:sldId id="364" r:id="rId10"/>
    <p:sldId id="365" r:id="rId11"/>
    <p:sldId id="3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20000"/>
    <a:srgbClr val="FF3399"/>
    <a:srgbClr val="D6A300"/>
    <a:srgbClr val="FFFFFF"/>
    <a:srgbClr val="FFCC00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déterminants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G7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autres déterminants 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9239" y="1484784"/>
            <a:ext cx="8229600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déterminants démonstratifs : ce, cet, cette et ces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2708920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On les utilise pour désigner précisément, pour montrer une personne, un animal ou une chose</a:t>
            </a:r>
            <a:endParaRPr lang="fr-FR" sz="24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11928" y="458112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ce</a:t>
            </a:r>
            <a:r>
              <a:rPr lang="fr-FR" i="1" dirty="0" smtClean="0"/>
              <a:t> chien,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cet</a:t>
            </a:r>
            <a:r>
              <a:rPr lang="fr-FR" i="1" dirty="0" smtClean="0"/>
              <a:t> arbre,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cette</a:t>
            </a:r>
            <a:r>
              <a:rPr lang="fr-FR" i="1" dirty="0" smtClean="0"/>
              <a:t> maison,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ces</a:t>
            </a:r>
            <a:r>
              <a:rPr lang="fr-FR" i="1" dirty="0" smtClean="0"/>
              <a:t> nuages…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94190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autres déterminants </a:t>
            </a:r>
            <a:b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fr-FR" sz="3600" i="1" dirty="0" smtClean="0">
                <a:solidFill>
                  <a:srgbClr val="FF0000"/>
                </a:solidFill>
              </a:rPr>
              <a:t>ceux qui seront vus en 6</a:t>
            </a:r>
            <a:r>
              <a:rPr lang="fr-FR" sz="3600" i="1" baseline="30000" dirty="0" smtClean="0">
                <a:solidFill>
                  <a:srgbClr val="FF0000"/>
                </a:solidFill>
              </a:rPr>
              <a:t>ème</a:t>
            </a:r>
            <a:r>
              <a:rPr lang="fr-FR" sz="3600" i="1" dirty="0" smtClean="0">
                <a:solidFill>
                  <a:srgbClr val="FF0000"/>
                </a:solidFill>
              </a:rPr>
              <a:t>…</a:t>
            </a:r>
            <a:endParaRPr lang="fr-FR" sz="36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1928" y="1628800"/>
            <a:ext cx="8229600" cy="201622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déterminants interrogatifs et exclamatifs : quel, quelle, quels et quelle </a:t>
            </a:r>
          </a:p>
          <a:p>
            <a:pPr marL="0" indent="0">
              <a:buNone/>
            </a:pPr>
            <a:r>
              <a:rPr lang="fr-FR" sz="2400" dirty="0" smtClean="0"/>
              <a:t>(voir la leçon O14 pour savoir les écrire)</a:t>
            </a:r>
          </a:p>
          <a:p>
            <a:pPr marL="0" indent="0">
              <a:buNone/>
            </a:pPr>
            <a:r>
              <a:rPr lang="fr-FR" sz="2400" i="1" dirty="0" smtClean="0"/>
              <a:t>Quel vacarme ! Quelle est la date aujourd’hui ?</a:t>
            </a:r>
            <a:endParaRPr lang="fr-FR" sz="2400" b="1" i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645024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déterminants indéfinis : plusieurs, quelques, certains…</a:t>
            </a:r>
          </a:p>
          <a:p>
            <a:pPr marL="0" indent="0">
              <a:buNone/>
            </a:pPr>
            <a:r>
              <a:rPr lang="fr-FR" sz="2400" dirty="0" smtClean="0"/>
              <a:t>On ne sait pas exactement combien il y en a…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i="1" dirty="0" smtClean="0"/>
              <a:t>plusieurs enfants, quelques bonbons, certains jours</a:t>
            </a:r>
            <a:endParaRPr lang="fr-FR" sz="2400" b="1" i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5537714"/>
            <a:ext cx="8064896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déterminants numéraux : deux, sept-cents, trois mille… </a:t>
            </a:r>
            <a:r>
              <a:rPr lang="fr-FR" sz="2400" i="1" dirty="0" smtClean="0"/>
              <a:t>trois jours, douze mois</a:t>
            </a:r>
            <a:r>
              <a:rPr lang="fr-FR" i="1" dirty="0" smtClean="0"/>
              <a:t>…</a:t>
            </a:r>
            <a:endParaRPr lang="fr-FR" sz="2400" b="1" i="1" dirty="0"/>
          </a:p>
        </p:txBody>
      </p:sp>
    </p:spTree>
    <p:extLst>
      <p:ext uri="{BB962C8B-B14F-4D97-AF65-F5344CB8AC3E}">
        <p14:creationId xmlns:p14="http://schemas.microsoft.com/office/powerpoint/2010/main" val="91416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utiliser les différents types de déterminants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Qu’est-ce qu’un </a:t>
            </a:r>
            <a:r>
              <a:rPr lang="fr-FR" dirty="0" smtClean="0">
                <a:solidFill>
                  <a:srgbClr val="0070C0"/>
                </a:solidFill>
              </a:rPr>
              <a:t>déterminant </a:t>
            </a:r>
            <a:r>
              <a:rPr lang="fr-FR" dirty="0" smtClean="0">
                <a:solidFill>
                  <a:srgbClr val="0070C0"/>
                </a:solidFill>
              </a:rPr>
              <a:t>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77606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déterminant</a:t>
            </a:r>
            <a:r>
              <a:rPr lang="fr-FR" dirty="0" smtClean="0"/>
              <a:t> est </a:t>
            </a:r>
            <a:r>
              <a:rPr lang="fr-FR" dirty="0" smtClean="0"/>
              <a:t>un </a:t>
            </a:r>
            <a:r>
              <a:rPr lang="fr-FR" dirty="0" smtClean="0"/>
              <a:t>petit mot placé devant le </a:t>
            </a:r>
            <a:r>
              <a:rPr lang="fr-FR" dirty="0" smtClean="0">
                <a:solidFill>
                  <a:srgbClr val="0070C0"/>
                </a:solidFill>
              </a:rPr>
              <a:t>nom</a:t>
            </a:r>
            <a:r>
              <a:rPr lang="fr-FR" dirty="0" smtClean="0"/>
              <a:t>. Il permet d’indiquer le </a:t>
            </a:r>
            <a:r>
              <a:rPr lang="fr-FR" dirty="0" smtClean="0">
                <a:solidFill>
                  <a:srgbClr val="F20000"/>
                </a:solidFill>
              </a:rPr>
              <a:t>genre</a:t>
            </a:r>
            <a:r>
              <a:rPr lang="fr-FR" dirty="0" smtClean="0"/>
              <a:t> et le </a:t>
            </a:r>
            <a:r>
              <a:rPr lang="fr-FR" dirty="0" smtClean="0">
                <a:solidFill>
                  <a:srgbClr val="F20000"/>
                </a:solidFill>
              </a:rPr>
              <a:t>nombre</a:t>
            </a:r>
            <a:r>
              <a:rPr lang="fr-FR" dirty="0" smtClean="0"/>
              <a:t> du nom devant lequel il se trouve.</a:t>
            </a:r>
            <a:endParaRPr lang="fr-FR" dirty="0" smtClean="0"/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685898" y="3781879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géologie</a:t>
            </a:r>
            <a:endParaRPr lang="fr-FR" sz="3200" i="1" dirty="0">
              <a:solidFill>
                <a:srgbClr val="0070C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62722" y="4672500"/>
            <a:ext cx="3277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70C0"/>
                </a:solidFill>
              </a:rPr>
              <a:t> </a:t>
            </a:r>
            <a:r>
              <a:rPr lang="fr-FR" sz="24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déterminant</a:t>
            </a:r>
            <a:r>
              <a:rPr lang="fr-FR" sz="2400" i="1" dirty="0" smtClean="0"/>
              <a:t> au féminin</a:t>
            </a:r>
            <a:endParaRPr lang="fr-FR" sz="2400" i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915816" y="4333746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775400" y="5373216"/>
            <a:ext cx="410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géologie </a:t>
            </a:r>
            <a:r>
              <a:rPr lang="fr-FR" i="1" dirty="0" smtClean="0"/>
              <a:t>est donc un </a:t>
            </a:r>
            <a:r>
              <a:rPr lang="fr-FR" i="1" dirty="0" smtClean="0">
                <a:solidFill>
                  <a:srgbClr val="0070C0"/>
                </a:solidFill>
              </a:rPr>
              <a:t>nom</a:t>
            </a:r>
            <a:r>
              <a:rPr lang="fr-FR" i="1" dirty="0" smtClean="0"/>
              <a:t> féminin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 différents types de déterminants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Il existe plusieurs types de </a:t>
            </a:r>
            <a:r>
              <a:rPr lang="fr-FR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déterminants</a:t>
            </a:r>
            <a:r>
              <a:rPr lang="fr-FR" sz="3600" dirty="0" smtClean="0"/>
              <a:t> :</a:t>
            </a:r>
          </a:p>
          <a:p>
            <a:pPr marL="0" indent="0" algn="just">
              <a:buNone/>
            </a:pP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22048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articles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203848" y="2276872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>
                <a:sym typeface="Wingdings"/>
              </a:rPr>
              <a:t></a:t>
            </a:r>
            <a:r>
              <a:rPr lang="fr-FR" sz="2400" dirty="0" smtClean="0"/>
              <a:t> les articles indéfinis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203848" y="2708920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>
                <a:sym typeface="Wingdings"/>
              </a:rPr>
              <a:t></a:t>
            </a:r>
            <a:r>
              <a:rPr lang="fr-FR" sz="2400" dirty="0" smtClean="0"/>
              <a:t> les articles définis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203848" y="3103757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>
                <a:sym typeface="Wingdings"/>
              </a:rPr>
              <a:t></a:t>
            </a:r>
            <a:r>
              <a:rPr lang="fr-FR" sz="2400" dirty="0" smtClean="0"/>
              <a:t> les articles contractés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0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609600" y="3607813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déterminants possessifs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09600" y="4120253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déterminants démonstratifs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59397" y="4840333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déterminants interrogatifs et exclamatifs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59397" y="5352773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déterminants indéfinis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59397" y="583740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/>
              <a:t>- Les déterminants numéraux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452320" y="5248411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Ceux-là, tu les verras en 6</a:t>
            </a:r>
            <a:r>
              <a:rPr lang="fr-FR" baseline="30000" dirty="0" smtClean="0">
                <a:solidFill>
                  <a:srgbClr val="FF0000"/>
                </a:solidFill>
              </a:rPr>
              <a:t>ème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09600" y="4840333"/>
            <a:ext cx="6842720" cy="1613003"/>
          </a:xfrm>
          <a:prstGeom prst="roundRect">
            <a:avLst/>
          </a:prstGeom>
          <a:solidFill>
            <a:srgbClr val="F2DCDB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3429000"/>
            <a:ext cx="8229600" cy="211683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Avant de commencer ta leçon, regarde bien sur ton plan de travail quels déterminants tu dois apprendre. Il ne faut peut-être pas voir toute la leçon aujourd’hui !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56" y="413784"/>
            <a:ext cx="2276872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indéfinis : un, une, des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11928" y="2204864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Ils s ’emploient devant un nom désignant un être ou une chose dont il n’a pas encore été question, qui ne sont pas encore présentés comme connus.</a:t>
            </a:r>
            <a:endParaRPr lang="fr-FR" sz="24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928" y="4180438"/>
            <a:ext cx="8229600" cy="581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J’ai vu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dirty="0" smtClean="0"/>
              <a:t> chat dans le jardin.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19672" y="4983559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Je ne sais pas de quel chat il s’agit.</a:t>
            </a:r>
            <a:endParaRPr lang="fr-FR" sz="2400" i="1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872766" y="4644805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87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définis : le, l’, la, les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11928" y="22048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Ils s ’emploient devant un nom désignant un être ou une chose qui sont présentés comme connus.</a:t>
            </a:r>
            <a:endParaRPr lang="fr-FR" sz="24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928" y="342900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J’ai vu un chat dans le jardin. Quand il m’a entendu ,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</a:t>
            </a:r>
            <a:r>
              <a:rPr lang="fr-FR" dirty="0" smtClean="0"/>
              <a:t> chat s’est enfui à toute allure.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23728" y="4752726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Cette fois, je sais de quel chat il s’agit, c’est celui que j’ai vu dans le jardin.</a:t>
            </a:r>
            <a:endParaRPr lang="fr-FR" sz="2400" i="1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376822" y="4413972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21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articles contractés : au, aux, du et des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11928" y="2348880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Ils sont formés par la contraction entre une préposition et un article défini.</a:t>
            </a:r>
            <a:endParaRPr lang="fr-FR" sz="24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928" y="42210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500" i="1" dirty="0" smtClean="0"/>
              <a:t>le propriétaire </a:t>
            </a:r>
            <a:r>
              <a:rPr lang="fr-FR" sz="2500" i="1" strike="sngStrike" dirty="0" smtClean="0"/>
              <a:t>de le</a:t>
            </a:r>
            <a:r>
              <a:rPr lang="fr-FR" sz="2500" i="1" dirty="0" smtClean="0"/>
              <a:t> chat </a:t>
            </a:r>
            <a:r>
              <a:rPr lang="fr-FR" sz="2500" i="1" dirty="0" smtClean="0">
                <a:sym typeface="Wingdings" panose="05000000000000000000" pitchFamily="2" charset="2"/>
              </a:rPr>
              <a:t> le propriétaire </a:t>
            </a:r>
            <a:r>
              <a:rPr lang="fr-FR" sz="25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sym typeface="Wingdings" panose="05000000000000000000" pitchFamily="2" charset="2"/>
              </a:rPr>
              <a:t>du</a:t>
            </a:r>
            <a:r>
              <a:rPr lang="fr-FR" sz="2500" i="1" dirty="0" smtClean="0">
                <a:sym typeface="Wingdings" panose="05000000000000000000" pitchFamily="2" charset="2"/>
              </a:rPr>
              <a:t> chat</a:t>
            </a:r>
            <a:endParaRPr lang="fr-FR" sz="2500" i="1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11928" y="3284984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i="1" dirty="0" smtClean="0"/>
              <a:t>Les élèves parlent </a:t>
            </a:r>
            <a:r>
              <a:rPr lang="fr-FR" i="1" strike="sngStrike" dirty="0" smtClean="0"/>
              <a:t>à le</a:t>
            </a:r>
            <a:r>
              <a:rPr lang="fr-FR" i="1" dirty="0" smtClean="0"/>
              <a:t> maître</a:t>
            </a:r>
            <a:r>
              <a:rPr lang="fr-FR" i="1" dirty="0" smtClean="0">
                <a:sym typeface="Wingdings" panose="05000000000000000000" pitchFamily="2" charset="2"/>
              </a:rPr>
              <a:t> </a:t>
            </a:r>
            <a:r>
              <a:rPr lang="fr-FR" i="1" dirty="0"/>
              <a:t>Les élèves parlent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au</a:t>
            </a:r>
            <a:r>
              <a:rPr lang="fr-FR" i="1" dirty="0" smtClean="0"/>
              <a:t> maître</a:t>
            </a:r>
            <a:endParaRPr lang="fr-FR" i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11928" y="372467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500" i="1" dirty="0" smtClean="0"/>
              <a:t>Le maître parle </a:t>
            </a:r>
            <a:r>
              <a:rPr lang="fr-FR" sz="2500" i="1" strike="sngStrike" dirty="0" smtClean="0"/>
              <a:t>à les</a:t>
            </a:r>
            <a:r>
              <a:rPr lang="fr-FR" sz="2500" i="1" dirty="0" smtClean="0"/>
              <a:t> élèves</a:t>
            </a:r>
            <a:r>
              <a:rPr lang="fr-FR" sz="2500" i="1" dirty="0" smtClean="0">
                <a:sym typeface="Wingdings" panose="05000000000000000000" pitchFamily="2" charset="2"/>
              </a:rPr>
              <a:t> Le maître parle </a:t>
            </a:r>
            <a:r>
              <a:rPr lang="fr-FR" sz="25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sym typeface="Wingdings" panose="05000000000000000000" pitchFamily="2" charset="2"/>
              </a:rPr>
              <a:t>aux</a:t>
            </a:r>
            <a:r>
              <a:rPr lang="fr-FR" sz="2500" i="1" dirty="0" smtClean="0">
                <a:sym typeface="Wingdings" panose="05000000000000000000" pitchFamily="2" charset="2"/>
              </a:rPr>
              <a:t> élèves</a:t>
            </a:r>
            <a:endParaRPr lang="fr-FR" sz="2500" i="1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38559" y="472514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500" i="1" dirty="0" smtClean="0"/>
              <a:t>les rideaux </a:t>
            </a:r>
            <a:r>
              <a:rPr lang="fr-FR" sz="2500" i="1" strike="sngStrike" dirty="0" smtClean="0"/>
              <a:t>de les</a:t>
            </a:r>
            <a:r>
              <a:rPr lang="fr-FR" sz="2500" i="1" dirty="0" smtClean="0"/>
              <a:t> fenêtres</a:t>
            </a:r>
            <a:r>
              <a:rPr lang="fr-FR" sz="2500" i="1" dirty="0" smtClean="0">
                <a:sym typeface="Wingdings" panose="05000000000000000000" pitchFamily="2" charset="2"/>
              </a:rPr>
              <a:t> </a:t>
            </a:r>
            <a:r>
              <a:rPr lang="fr-FR" sz="2500" i="1" dirty="0"/>
              <a:t>les rideaux </a:t>
            </a:r>
            <a:r>
              <a:rPr lang="fr-FR" sz="25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2500" i="1" dirty="0" smtClean="0"/>
              <a:t> </a:t>
            </a:r>
            <a:r>
              <a:rPr lang="fr-FR" sz="2500" i="1" dirty="0"/>
              <a:t>fenêtres</a:t>
            </a:r>
          </a:p>
        </p:txBody>
      </p:sp>
    </p:spTree>
    <p:extLst>
      <p:ext uri="{BB962C8B-B14F-4D97-AF65-F5344CB8AC3E}">
        <p14:creationId xmlns:p14="http://schemas.microsoft.com/office/powerpoint/2010/main" val="332632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autres déterminants 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9239" y="1484784"/>
            <a:ext cx="8229600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déterminants possessifs : mon, ton, son, ma, ta, sa, notre votre, leur, mes, tes, ses, nos, vos, leurs</a:t>
            </a:r>
            <a:endParaRPr lang="fr-FR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3140968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Ils s’emploient comme des articles définis, mais ils précisent l’appartenance ou le lien avec une chose, une personne ou un animal.</a:t>
            </a:r>
            <a:endParaRPr lang="fr-FR" sz="24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11928" y="458112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mon</a:t>
            </a:r>
            <a:r>
              <a:rPr lang="fr-FR" i="1" dirty="0" smtClean="0"/>
              <a:t> chien,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ta</a:t>
            </a:r>
            <a:r>
              <a:rPr lang="fr-FR" i="1" dirty="0" smtClean="0"/>
              <a:t> voiture,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ses</a:t>
            </a:r>
            <a:r>
              <a:rPr lang="fr-FR" i="1" dirty="0" smtClean="0"/>
              <a:t> gants, </a:t>
            </a:r>
            <a:r>
              <a:rPr lang="fr-FR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leurs</a:t>
            </a:r>
            <a:r>
              <a:rPr lang="fr-FR" i="1" dirty="0" smtClean="0"/>
              <a:t> parents…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00802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501</Words>
  <Application>Microsoft Office PowerPoint</Application>
  <PresentationFormat>Affichage à l'écran (4:3)</PresentationFormat>
  <Paragraphs>57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grammaire </vt:lpstr>
      <vt:lpstr>Aujourd’hui, nous allons travailler en grammaire.  Nous allons apprendre  à reconnaître et à utiliser les différents types de déterminants. </vt:lpstr>
      <vt:lpstr>Qu’est-ce qu’un déterminant ?</vt:lpstr>
      <vt:lpstr>Les différents types de déterminants</vt:lpstr>
      <vt:lpstr>Présentation PowerPoint</vt:lpstr>
      <vt:lpstr>Les articles </vt:lpstr>
      <vt:lpstr>Les articles </vt:lpstr>
      <vt:lpstr>Les articles </vt:lpstr>
      <vt:lpstr>Les autres déterminants </vt:lpstr>
      <vt:lpstr>Les autres déterminants </vt:lpstr>
      <vt:lpstr>Les autres déterminants  ceux qui seront vus en 6ème…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79</cp:revision>
  <dcterms:created xsi:type="dcterms:W3CDTF">2020-05-20T07:22:41Z</dcterms:created>
  <dcterms:modified xsi:type="dcterms:W3CDTF">2020-12-28T10:59:50Z</dcterms:modified>
</cp:coreProperties>
</file>