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358" r:id="rId4"/>
    <p:sldId id="359" r:id="rId5"/>
    <p:sldId id="3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20000"/>
    <a:srgbClr val="FFCC00"/>
    <a:srgbClr val="F2DCDB"/>
    <a:srgbClr val="FF3399"/>
    <a:srgbClr val="D6A300"/>
    <a:srgbClr val="FFFFFF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8DF33-1EAD-4743-BCBF-5CC8DC610223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A9424-D615-4F82-AD0D-848B01D6EF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1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A9424-D615-4F82-AD0D-848B01D6EF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2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</a:t>
            </a:r>
            <a:r>
              <a:rPr lang="fr-FR" sz="4400" dirty="0" smtClean="0">
                <a:solidFill>
                  <a:schemeClr val="bg1"/>
                </a:solidFill>
              </a:rPr>
              <a:t>adjectifs qualificatifs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G13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identifier </a:t>
            </a:r>
            <a:r>
              <a:rPr lang="fr-FR" sz="36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, </a:t>
            </a:r>
            <a:r>
              <a:rPr lang="fr-FR" sz="3600" b="1" dirty="0" smtClean="0">
                <a:solidFill>
                  <a:srgbClr val="FF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accorder</a:t>
            </a:r>
            <a:r>
              <a:rPr lang="fr-FR" sz="3600" b="1" dirty="0" smtClean="0">
                <a:solidFill>
                  <a:srgbClr val="FF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utiliser les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adjectifs qualificatifs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Qu’est-ce qu’un </a:t>
            </a:r>
            <a:r>
              <a:rPr lang="fr-FR" dirty="0" smtClean="0">
                <a:solidFill>
                  <a:srgbClr val="0070C0"/>
                </a:solidFill>
              </a:rPr>
              <a:t>adjectif qualificatif </a:t>
            </a:r>
            <a:r>
              <a:rPr lang="fr-FR" dirty="0" smtClean="0">
                <a:solidFill>
                  <a:srgbClr val="0070C0"/>
                </a:solidFill>
              </a:rPr>
              <a:t>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77606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Un </a:t>
            </a:r>
            <a:r>
              <a:rPr lang="fr-FR" dirty="0" smtClean="0">
                <a:solidFill>
                  <a:srgbClr val="00B050"/>
                </a:solidFill>
              </a:rPr>
              <a:t>adjectif</a:t>
            </a:r>
            <a:r>
              <a:rPr lang="fr-FR" dirty="0" smtClean="0"/>
              <a:t> </a:t>
            </a:r>
            <a:r>
              <a:rPr lang="fr-FR" dirty="0" smtClean="0"/>
              <a:t>est un </a:t>
            </a:r>
            <a:r>
              <a:rPr lang="fr-FR" dirty="0" smtClean="0"/>
              <a:t>mot qui apporte une précision sur un nom, et parfois sur un pronom.</a:t>
            </a:r>
            <a:endParaRPr lang="fr-FR" dirty="0" smtClean="0"/>
          </a:p>
          <a:p>
            <a:pPr marL="0" indent="0">
              <a:buNone/>
            </a:pPr>
            <a:endParaRPr lang="fr-FR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2801833"/>
            <a:ext cx="4046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route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sinueuse</a:t>
            </a:r>
            <a:endParaRPr lang="fr-FR" sz="3200" i="1" dirty="0">
              <a:solidFill>
                <a:srgbClr val="00B05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303748" y="373464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70C0"/>
                </a:solidFill>
              </a:rPr>
              <a:t> </a:t>
            </a:r>
            <a:r>
              <a:rPr lang="fr-FR" sz="2400" i="1" dirty="0" smtClean="0">
                <a:solidFill>
                  <a:srgbClr val="00B050"/>
                </a:solidFill>
              </a:rPr>
              <a:t>adjectif</a:t>
            </a:r>
            <a:endParaRPr lang="fr-FR" sz="2400" i="1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915816" y="3340442"/>
            <a:ext cx="0" cy="3193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11561" y="437991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B050"/>
                </a:solidFill>
              </a:rPr>
              <a:t>sinueuse</a:t>
            </a:r>
            <a:r>
              <a:rPr lang="fr-FR" i="1" dirty="0" smtClean="0"/>
              <a:t> m’indique comment est la route.</a:t>
            </a:r>
            <a:endParaRPr lang="fr-FR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0" y="2875074"/>
            <a:ext cx="4477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solidFill>
                  <a:srgbClr val="996633"/>
                </a:solidFill>
              </a:rPr>
              <a:t>Elles</a:t>
            </a:r>
            <a:r>
              <a:rPr lang="fr-FR" sz="2800" i="1" dirty="0" smtClean="0"/>
              <a:t> </a:t>
            </a:r>
            <a:r>
              <a:rPr lang="fr-FR" sz="2800" i="1" dirty="0" smtClean="0">
                <a:solidFill>
                  <a:srgbClr val="FF0000"/>
                </a:solidFill>
              </a:rPr>
              <a:t>semblent</a:t>
            </a:r>
            <a:r>
              <a:rPr lang="fr-FR" sz="2800" i="1" dirty="0" smtClean="0"/>
              <a:t> </a:t>
            </a:r>
            <a:r>
              <a:rPr lang="fr-FR" sz="2800" i="1" dirty="0" smtClean="0">
                <a:solidFill>
                  <a:srgbClr val="00B050"/>
                </a:solidFill>
              </a:rPr>
              <a:t>contentes</a:t>
            </a:r>
            <a:r>
              <a:rPr lang="fr-FR" sz="2800" i="1" dirty="0" smtClean="0"/>
              <a:t>.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6876256" y="374757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70C0"/>
                </a:solidFill>
              </a:rPr>
              <a:t> </a:t>
            </a:r>
            <a:r>
              <a:rPr lang="fr-FR" sz="2400" i="1" dirty="0" smtClean="0">
                <a:solidFill>
                  <a:srgbClr val="00B050"/>
                </a:solidFill>
              </a:rPr>
              <a:t>adjectif</a:t>
            </a:r>
            <a:endParaRPr lang="fr-FR" sz="2400" i="1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7452320" y="3340442"/>
            <a:ext cx="0" cy="3193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810303" y="442230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B050"/>
                </a:solidFill>
              </a:rPr>
              <a:t>contentes</a:t>
            </a:r>
            <a:r>
              <a:rPr lang="fr-FR" i="1" dirty="0" smtClean="0"/>
              <a:t> m’indique comment sont « elles ».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16" grpId="0"/>
      <p:bldP spid="17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Accorder l’adjectif qualificatif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7200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2400" dirty="0" smtClean="0"/>
              <a:t>L’adjectif qualificatif </a:t>
            </a:r>
            <a:r>
              <a:rPr lang="fr-FR" sz="2400" dirty="0" smtClean="0">
                <a:solidFill>
                  <a:srgbClr val="FF0000"/>
                </a:solidFill>
              </a:rPr>
              <a:t>s’accorde toujours en genre et en nombre </a:t>
            </a:r>
            <a:r>
              <a:rPr lang="fr-FR" sz="2400" dirty="0" smtClean="0"/>
              <a:t>avec le nom (ou le pronom) qu’il accompagne. </a:t>
            </a: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95536" y="2200177"/>
            <a:ext cx="3024336" cy="508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70C0"/>
                </a:solidFill>
              </a:rPr>
              <a:t>bruit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inquiétant</a:t>
            </a:r>
            <a:endParaRPr lang="fr-FR" sz="2400" dirty="0" smtClean="0">
              <a:solidFill>
                <a:srgbClr val="00B050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395536" y="2702753"/>
            <a:ext cx="3024336" cy="508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une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70C0"/>
                </a:solidFill>
              </a:rPr>
              <a:t>odeur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inquiétant</a:t>
            </a:r>
            <a:r>
              <a:rPr lang="fr-FR" sz="2400" dirty="0" smtClean="0">
                <a:solidFill>
                  <a:srgbClr val="F20000"/>
                </a:solidFill>
              </a:rPr>
              <a:t>e</a:t>
            </a:r>
            <a:endParaRPr lang="fr-FR" sz="2400" dirty="0" smtClean="0">
              <a:solidFill>
                <a:srgbClr val="F20000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395536" y="3211496"/>
            <a:ext cx="3024336" cy="508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des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70C0"/>
                </a:solidFill>
              </a:rPr>
              <a:t>bruits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inquiétant</a:t>
            </a:r>
            <a:r>
              <a:rPr lang="fr-FR" sz="2400" dirty="0" smtClean="0">
                <a:solidFill>
                  <a:srgbClr val="F20000"/>
                </a:solidFill>
              </a:rPr>
              <a:t>s</a:t>
            </a:r>
            <a:endParaRPr lang="fr-FR" sz="2400" dirty="0" smtClean="0">
              <a:solidFill>
                <a:srgbClr val="F20000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395536" y="3712345"/>
            <a:ext cx="3600400" cy="508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des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70C0"/>
                </a:solidFill>
              </a:rPr>
              <a:t>odeurs </a:t>
            </a:r>
            <a:r>
              <a:rPr lang="fr-FR" sz="2400" dirty="0" smtClean="0">
                <a:solidFill>
                  <a:srgbClr val="00B050"/>
                </a:solidFill>
              </a:rPr>
              <a:t>inquiétant</a:t>
            </a:r>
            <a:r>
              <a:rPr lang="fr-FR" sz="2400" dirty="0" smtClean="0">
                <a:solidFill>
                  <a:srgbClr val="F20000"/>
                </a:solidFill>
              </a:rPr>
              <a:t>es</a:t>
            </a:r>
            <a:endParaRPr lang="fr-FR" sz="2400" dirty="0" smtClean="0">
              <a:solidFill>
                <a:srgbClr val="F20000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4572000" y="4216166"/>
            <a:ext cx="3024336" cy="508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 smtClean="0">
                <a:solidFill>
                  <a:srgbClr val="996633"/>
                </a:solidFill>
              </a:rPr>
              <a:t>Il</a:t>
            </a:r>
            <a:r>
              <a:rPr lang="fr-FR" sz="2400" dirty="0" smtClean="0">
                <a:solidFill>
                  <a:srgbClr val="FF0000"/>
                </a:solidFill>
              </a:rPr>
              <a:t> est </a:t>
            </a:r>
            <a:r>
              <a:rPr lang="fr-FR" sz="2400" dirty="0" smtClean="0">
                <a:solidFill>
                  <a:srgbClr val="00B050"/>
                </a:solidFill>
              </a:rPr>
              <a:t>épuisé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4572000" y="4718742"/>
            <a:ext cx="3024336" cy="508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>
                <a:solidFill>
                  <a:srgbClr val="996633"/>
                </a:solidFill>
              </a:rPr>
              <a:t>Elle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>
                <a:solidFill>
                  <a:srgbClr val="FF0000"/>
                </a:solidFill>
              </a:rPr>
              <a:t>est </a:t>
            </a:r>
            <a:r>
              <a:rPr lang="fr-FR" sz="2400" dirty="0" smtClean="0">
                <a:solidFill>
                  <a:srgbClr val="00B050"/>
                </a:solidFill>
              </a:rPr>
              <a:t>épuisé</a:t>
            </a:r>
            <a:r>
              <a:rPr lang="fr-FR" sz="2400" dirty="0" smtClean="0">
                <a:solidFill>
                  <a:srgbClr val="FF0000"/>
                </a:solidFill>
              </a:rPr>
              <a:t>e</a:t>
            </a:r>
            <a:r>
              <a:rPr lang="fr-FR" sz="2400" dirty="0" smtClean="0"/>
              <a:t>.</a:t>
            </a:r>
            <a:endParaRPr lang="fr-FR" sz="2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4572000" y="5227485"/>
            <a:ext cx="3024336" cy="508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>
                <a:solidFill>
                  <a:srgbClr val="996633"/>
                </a:solidFill>
              </a:rPr>
              <a:t>Ils</a:t>
            </a:r>
            <a:r>
              <a:rPr lang="fr-FR" sz="2400" dirty="0" smtClean="0">
                <a:solidFill>
                  <a:srgbClr val="FF0000"/>
                </a:solidFill>
              </a:rPr>
              <a:t> sont </a:t>
            </a:r>
            <a:r>
              <a:rPr lang="fr-FR" sz="2400" dirty="0" smtClean="0">
                <a:solidFill>
                  <a:srgbClr val="00B050"/>
                </a:solidFill>
              </a:rPr>
              <a:t>épuisé</a:t>
            </a:r>
            <a:r>
              <a:rPr lang="fr-FR" sz="2400" dirty="0" smtClean="0">
                <a:solidFill>
                  <a:srgbClr val="FF0000"/>
                </a:solidFill>
              </a:rPr>
              <a:t>s</a:t>
            </a:r>
            <a:r>
              <a:rPr lang="fr-FR" sz="2400" dirty="0" smtClean="0"/>
              <a:t>.</a:t>
            </a:r>
            <a:endParaRPr lang="fr-FR" sz="2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4572000" y="5728334"/>
            <a:ext cx="3600400" cy="508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>
                <a:solidFill>
                  <a:srgbClr val="996633"/>
                </a:solidFill>
              </a:rPr>
              <a:t>Elles</a:t>
            </a:r>
            <a:r>
              <a:rPr lang="fr-FR" sz="2400" dirty="0" smtClean="0">
                <a:solidFill>
                  <a:srgbClr val="FF0000"/>
                </a:solidFill>
              </a:rPr>
              <a:t> sont </a:t>
            </a:r>
            <a:r>
              <a:rPr lang="fr-FR" sz="2400" dirty="0" smtClean="0">
                <a:solidFill>
                  <a:srgbClr val="00B050"/>
                </a:solidFill>
              </a:rPr>
              <a:t>épuisé</a:t>
            </a:r>
            <a:r>
              <a:rPr lang="fr-FR" sz="2400" dirty="0" smtClean="0">
                <a:solidFill>
                  <a:srgbClr val="FF0000"/>
                </a:solidFill>
              </a:rPr>
              <a:t>es</a:t>
            </a:r>
            <a:r>
              <a:rPr lang="fr-FR" sz="2400" dirty="0" smtClean="0"/>
              <a:t>.</a:t>
            </a:r>
            <a:endParaRPr lang="fr-FR" sz="2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930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fonction de l’adjectif qualificatif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7200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dirty="0" smtClean="0"/>
              <a:t>Un adjectif qualificatif peut être…</a:t>
            </a: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95536" y="2200177"/>
            <a:ext cx="7848872" cy="8687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Char char="-"/>
            </a:pPr>
            <a:r>
              <a:rPr lang="fr-FR" sz="2400" dirty="0" smtClean="0"/>
              <a:t>juste devant ou juste derrière un nom. Dans ce cas on dit qu’il est épithète du nom.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827584" y="3057374"/>
            <a:ext cx="784887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Exemple: </a:t>
            </a:r>
            <a:r>
              <a:rPr lang="fr-FR" sz="24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une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B050"/>
                </a:solidFill>
              </a:rPr>
              <a:t>vieille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voiture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B050"/>
                </a:solidFill>
              </a:rPr>
              <a:t>rouge</a:t>
            </a:r>
            <a:endParaRPr lang="fr-FR" sz="2400" i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i="1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867033" y="3429000"/>
            <a:ext cx="784887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000" i="1" dirty="0" smtClean="0">
                <a:solidFill>
                  <a:srgbClr val="00B050"/>
                </a:solidFill>
              </a:rPr>
              <a:t>vieille</a:t>
            </a:r>
            <a:r>
              <a:rPr lang="fr-FR" sz="2000" i="1" dirty="0" smtClean="0"/>
              <a:t> et </a:t>
            </a:r>
            <a:r>
              <a:rPr lang="fr-FR" sz="2000" i="1" dirty="0" smtClean="0">
                <a:solidFill>
                  <a:srgbClr val="00B050"/>
                </a:solidFill>
              </a:rPr>
              <a:t>rouge </a:t>
            </a:r>
            <a:r>
              <a:rPr lang="fr-FR" sz="2000" i="1" dirty="0" smtClean="0"/>
              <a:t>sont des adjectifs épithètes du nom voiture.</a:t>
            </a:r>
            <a:endParaRPr lang="fr-FR" sz="2000" i="1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000" i="1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395536" y="3933056"/>
            <a:ext cx="7848872" cy="8687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Char char="-"/>
            </a:pPr>
            <a:r>
              <a:rPr lang="fr-FR" sz="2400" dirty="0" smtClean="0"/>
              <a:t>séparé du nom ou du pronom par un </a:t>
            </a:r>
            <a:r>
              <a:rPr lang="fr-FR" sz="2400" u="sng" dirty="0" smtClean="0"/>
              <a:t>verbe d’état</a:t>
            </a:r>
            <a:r>
              <a:rPr lang="fr-FR" sz="2400" dirty="0" smtClean="0"/>
              <a:t>. Dans ce cas, on dit qu’il est attribut du sujet.</a:t>
            </a: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963697" y="4821322"/>
            <a:ext cx="7848872" cy="50405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i="1" dirty="0" smtClean="0"/>
              <a:t>Exemple: </a:t>
            </a:r>
            <a:r>
              <a:rPr lang="fr-FR" sz="24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Cette </a:t>
            </a:r>
            <a:r>
              <a:rPr lang="fr-FR" sz="2400" i="1" dirty="0" smtClean="0">
                <a:solidFill>
                  <a:srgbClr val="0070C0"/>
                </a:solidFill>
              </a:rPr>
              <a:t>caisse</a:t>
            </a:r>
            <a:r>
              <a:rPr lang="fr-FR" sz="2400" i="1" dirty="0" smtClean="0">
                <a:solidFill>
                  <a:srgbClr val="FFFF00"/>
                </a:solidFill>
              </a:rPr>
              <a:t> </a:t>
            </a:r>
            <a:r>
              <a:rPr lang="fr-FR" sz="2400" i="1" dirty="0" smtClean="0">
                <a:solidFill>
                  <a:srgbClr val="FF0000"/>
                </a:solidFill>
              </a:rPr>
              <a:t>est</a:t>
            </a:r>
            <a:r>
              <a:rPr lang="fr-FR" sz="2400" i="1" dirty="0" smtClean="0">
                <a:solidFill>
                  <a:srgbClr val="FFFF00"/>
                </a:solidFill>
              </a:rPr>
              <a:t> </a:t>
            </a:r>
            <a:r>
              <a:rPr lang="fr-FR" sz="2400" i="1" dirty="0" smtClean="0">
                <a:solidFill>
                  <a:srgbClr val="00B050"/>
                </a:solidFill>
              </a:rPr>
              <a:t>lourde</a:t>
            </a:r>
            <a:r>
              <a:rPr lang="fr-FR" sz="2400" i="1" dirty="0" smtClean="0"/>
              <a:t>. –</a:t>
            </a:r>
            <a:r>
              <a:rPr lang="fr-FR" sz="2400" i="1" dirty="0" smtClean="0">
                <a:solidFill>
                  <a:srgbClr val="FFFF00"/>
                </a:solidFill>
              </a:rPr>
              <a:t> </a:t>
            </a:r>
            <a:r>
              <a:rPr lang="fr-FR" sz="2400" i="1" dirty="0" smtClean="0">
                <a:solidFill>
                  <a:srgbClr val="996633"/>
                </a:solidFill>
              </a:rPr>
              <a:t>Elle</a:t>
            </a:r>
            <a:r>
              <a:rPr lang="fr-FR" sz="2400" i="1" dirty="0" smtClean="0">
                <a:solidFill>
                  <a:srgbClr val="FFFF00"/>
                </a:solidFill>
              </a:rPr>
              <a:t> </a:t>
            </a:r>
            <a:r>
              <a:rPr lang="fr-FR" sz="2400" i="1" dirty="0" smtClean="0">
                <a:solidFill>
                  <a:srgbClr val="FF0000"/>
                </a:solidFill>
              </a:rPr>
              <a:t>est</a:t>
            </a:r>
            <a:r>
              <a:rPr lang="fr-FR" sz="2400" i="1" dirty="0" smtClean="0">
                <a:solidFill>
                  <a:srgbClr val="FFFF00"/>
                </a:solidFill>
              </a:rPr>
              <a:t> </a:t>
            </a:r>
            <a:r>
              <a:rPr lang="fr-FR" sz="2400" i="1" dirty="0" smtClean="0">
                <a:solidFill>
                  <a:srgbClr val="00B050"/>
                </a:solidFill>
              </a:rPr>
              <a:t>lourde</a:t>
            </a:r>
            <a:r>
              <a:rPr lang="fr-FR" sz="2400" i="1" dirty="0" smtClean="0"/>
              <a:t>.</a:t>
            </a:r>
            <a:endParaRPr lang="fr-FR" sz="2400" i="1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i="1" dirty="0"/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933107" y="5192948"/>
            <a:ext cx="784887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000" i="1" dirty="0" smtClean="0">
                <a:solidFill>
                  <a:srgbClr val="00B050"/>
                </a:solidFill>
              </a:rPr>
              <a:t>lourde</a:t>
            </a:r>
            <a:r>
              <a:rPr lang="fr-FR" sz="2000" i="1" dirty="0" smtClean="0"/>
              <a:t> est attribut du sujet « cette caisse » ou « elle ».</a:t>
            </a:r>
            <a:endParaRPr lang="fr-FR" sz="2000" i="1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0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5661248"/>
            <a:ext cx="61926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Il faut donc apprendre la liste des principaux verbes d’état : </a:t>
            </a:r>
          </a:p>
          <a:p>
            <a:pPr algn="ctr"/>
            <a:r>
              <a:rPr lang="fr-FR" dirty="0" smtClean="0"/>
              <a:t>être</a:t>
            </a:r>
            <a:r>
              <a:rPr lang="fr-FR" dirty="0"/>
              <a:t>, avoir l’air, sembler,</a:t>
            </a:r>
            <a:br>
              <a:rPr lang="fr-FR" dirty="0"/>
            </a:br>
            <a:r>
              <a:rPr lang="fr-FR" dirty="0"/>
              <a:t>demeurer, </a:t>
            </a:r>
            <a:r>
              <a:rPr lang="fr-FR" dirty="0" smtClean="0"/>
              <a:t>paraître, devenir</a:t>
            </a:r>
            <a:r>
              <a:rPr lang="fr-FR" dirty="0"/>
              <a:t>, passer pour, rester</a:t>
            </a:r>
            <a:r>
              <a:rPr lang="fr-FR" dirty="0"/>
              <a:t> </a:t>
            </a:r>
          </a:p>
        </p:txBody>
      </p:sp>
      <p:sp>
        <p:nvSpPr>
          <p:cNvPr id="6" name="Flèche courbée vers la gauche 5"/>
          <p:cNvSpPr/>
          <p:nvPr/>
        </p:nvSpPr>
        <p:spPr>
          <a:xfrm>
            <a:off x="7020272" y="4302413"/>
            <a:ext cx="396044" cy="1430844"/>
          </a:xfrm>
          <a:prstGeom prst="curvedLeftArrow">
            <a:avLst>
              <a:gd name="adj1" fmla="val 0"/>
              <a:gd name="adj2" fmla="val 16104"/>
              <a:gd name="adj3" fmla="val 29483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73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2" grpId="0"/>
      <p:bldP spid="13" grpId="0"/>
      <p:bldP spid="14" grpId="0" animBg="1"/>
      <p:bldP spid="15" grpId="0" animBg="1"/>
      <p:bldP spid="23" grpId="0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218</Words>
  <Application>Microsoft Office PowerPoint</Application>
  <PresentationFormat>Affichage à l'écran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grammaire </vt:lpstr>
      <vt:lpstr>Aujourd’hui, nous allons travailler en grammaire.  Nous allons apprendre  à identifier  , à accorder et à utiliser les adjectifs qualificatifs. </vt:lpstr>
      <vt:lpstr>Qu’est-ce qu’un adjectif qualificatif ?</vt:lpstr>
      <vt:lpstr>Accorder l’adjectif qualificatif</vt:lpstr>
      <vt:lpstr>La fonction de l’adjectif qualificatif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85</cp:revision>
  <dcterms:created xsi:type="dcterms:W3CDTF">2020-05-20T07:22:41Z</dcterms:created>
  <dcterms:modified xsi:type="dcterms:W3CDTF">2021-01-16T11:02:24Z</dcterms:modified>
</cp:coreProperties>
</file>