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0" r:id="rId4"/>
    <p:sldId id="265" r:id="rId5"/>
    <p:sldId id="266" r:id="rId6"/>
    <p:sldId id="267" r:id="rId7"/>
    <p:sldId id="268" r:id="rId8"/>
    <p:sldId id="269" r:id="rId9"/>
    <p:sldId id="270" r:id="rId10"/>
    <p:sldId id="271" r:id="rId11"/>
    <p:sldId id="272"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75566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95138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32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08041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368285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C2C5AB-1D7F-4552-84C1-807C10E54129}" type="datetimeFigureOut">
              <a:rPr lang="fr-FR" smtClean="0"/>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62676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C2C5AB-1D7F-4552-84C1-807C10E54129}" type="datetimeFigureOut">
              <a:rPr lang="fr-FR" smtClean="0"/>
              <a:t>30/12/2020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52664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5C2C5AB-1D7F-4552-84C1-807C10E54129}" type="datetimeFigureOut">
              <a:rPr lang="fr-FR" smtClean="0"/>
              <a:t>30/12/2020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5925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C2C5AB-1D7F-4552-84C1-807C10E54129}" type="datetimeFigureOut">
              <a:rPr lang="fr-FR" smtClean="0"/>
              <a:t>30/12/2020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67095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C2C5AB-1D7F-4552-84C1-807C10E54129}" type="datetimeFigureOut">
              <a:rPr lang="fr-FR" smtClean="0"/>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7783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C2C5AB-1D7F-4552-84C1-807C10E54129}" type="datetimeFigureOut">
              <a:rPr lang="fr-FR" smtClean="0"/>
              <a:t>30/12/2020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337736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2C5AB-1D7F-4552-84C1-807C10E54129}" type="datetimeFigureOut">
              <a:rPr lang="fr-FR" smtClean="0"/>
              <a:t>30/12/2020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7660B-769B-4929-8B9D-5BFA6EF1226B}" type="slidenum">
              <a:rPr lang="fr-FR" smtClean="0"/>
              <a:t>‹N°›</a:t>
            </a:fld>
            <a:endParaRPr lang="fr-FR"/>
          </a:p>
        </p:txBody>
      </p:sp>
    </p:spTree>
    <p:extLst>
      <p:ext uri="{BB962C8B-B14F-4D97-AF65-F5344CB8AC3E}">
        <p14:creationId xmlns:p14="http://schemas.microsoft.com/office/powerpoint/2010/main" val="1982515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7953157">
            <a:off x="6218339" y="3281320"/>
            <a:ext cx="3437316" cy="4468511"/>
          </a:xfrm>
        </p:spPr>
      </p:pic>
      <p:sp>
        <p:nvSpPr>
          <p:cNvPr id="6" name="Titre 1"/>
          <p:cNvSpPr txBox="1">
            <a:spLocks/>
          </p:cNvSpPr>
          <p:nvPr/>
        </p:nvSpPr>
        <p:spPr>
          <a:xfrm>
            <a:off x="683568" y="548680"/>
            <a:ext cx="7772400" cy="211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5400" dirty="0" smtClean="0">
                <a:solidFill>
                  <a:srgbClr val="FFFFFF"/>
                </a:solidFill>
                <a:latin typeface="Cursif" panose="020B0603050302020204" pitchFamily="34" charset="0"/>
              </a:rPr>
              <a:t>Calcul</a:t>
            </a:r>
            <a:endParaRPr lang="fr-FR" dirty="0">
              <a:solidFill>
                <a:srgbClr val="FFFFFF"/>
              </a:solidFill>
              <a:latin typeface="Cursif" panose="020B0603050302020204" pitchFamily="34" charset="0"/>
            </a:endParaRPr>
          </a:p>
        </p:txBody>
      </p:sp>
      <p:sp>
        <p:nvSpPr>
          <p:cNvPr id="5" name="ZoneTexte 4"/>
          <p:cNvSpPr txBox="1"/>
          <p:nvPr/>
        </p:nvSpPr>
        <p:spPr>
          <a:xfrm>
            <a:off x="1321471" y="3573015"/>
            <a:ext cx="6768752" cy="1754326"/>
          </a:xfrm>
          <a:prstGeom prst="rect">
            <a:avLst/>
          </a:prstGeom>
          <a:noFill/>
        </p:spPr>
        <p:txBody>
          <a:bodyPr wrap="square" rtlCol="0">
            <a:spAutoFit/>
          </a:bodyPr>
          <a:lstStyle/>
          <a:p>
            <a:pPr algn="ctr"/>
            <a:r>
              <a:rPr lang="fr-FR" sz="5400" dirty="0" smtClean="0">
                <a:solidFill>
                  <a:schemeClr val="bg1"/>
                </a:solidFill>
              </a:rPr>
              <a:t>Multiplier par 10, 100, 1 000…</a:t>
            </a:r>
            <a:endParaRPr lang="fr-FR" sz="5400" dirty="0">
              <a:solidFill>
                <a:schemeClr val="bg1"/>
              </a:solidFill>
            </a:endParaRPr>
          </a:p>
        </p:txBody>
      </p:sp>
      <p:sp>
        <p:nvSpPr>
          <p:cNvPr id="9" name="Ellipse 8"/>
          <p:cNvSpPr/>
          <p:nvPr/>
        </p:nvSpPr>
        <p:spPr>
          <a:xfrm>
            <a:off x="899592" y="836712"/>
            <a:ext cx="1152128" cy="1152128"/>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solidFill>
              </a:rPr>
              <a:t>Ca6</a:t>
            </a:r>
            <a:endParaRPr lang="fr-FR" sz="1600" dirty="0">
              <a:solidFill>
                <a:schemeClr val="tx1"/>
              </a:solidFill>
            </a:endParaRPr>
          </a:p>
        </p:txBody>
      </p:sp>
    </p:spTree>
    <p:extLst>
      <p:ext uri="{BB962C8B-B14F-4D97-AF65-F5344CB8AC3E}">
        <p14:creationId xmlns:p14="http://schemas.microsoft.com/office/powerpoint/2010/main" val="2995801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contenu 2"/>
          <p:cNvSpPr txBox="1">
            <a:spLocks/>
          </p:cNvSpPr>
          <p:nvPr/>
        </p:nvSpPr>
        <p:spPr>
          <a:xfrm>
            <a:off x="445860" y="4480520"/>
            <a:ext cx="8446620" cy="9361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2800" dirty="0" smtClean="0"/>
              <a:t>Multiplier un nombre décimal par 1 </a:t>
            </a:r>
            <a:r>
              <a:rPr lang="fr-FR" sz="2800" dirty="0" smtClean="0">
                <a:solidFill>
                  <a:srgbClr val="FF0000"/>
                </a:solidFill>
              </a:rPr>
              <a:t>000 </a:t>
            </a:r>
            <a:r>
              <a:rPr lang="fr-FR" sz="2800" dirty="0" smtClean="0"/>
              <a:t>revient à décaler la virgule de </a:t>
            </a:r>
            <a:r>
              <a:rPr lang="fr-FR" sz="2800" u="sng" dirty="0" smtClean="0">
                <a:solidFill>
                  <a:srgbClr val="0000FF"/>
                </a:solidFill>
              </a:rPr>
              <a:t>trois rangs </a:t>
            </a:r>
            <a:r>
              <a:rPr lang="fr-FR" sz="2800" dirty="0" smtClean="0"/>
              <a:t>vers la droite.</a:t>
            </a:r>
            <a:endParaRPr lang="fr-FR" sz="2800" u="sng" dirty="0">
              <a:solidFill>
                <a:srgbClr val="FF0000"/>
              </a:solidFill>
            </a:endParaRPr>
          </a:p>
        </p:txBody>
      </p:sp>
      <p:sp>
        <p:nvSpPr>
          <p:cNvPr id="2" name="Titre 1"/>
          <p:cNvSpPr>
            <a:spLocks noGrp="1"/>
          </p:cNvSpPr>
          <p:nvPr>
            <p:ph type="title"/>
          </p:nvPr>
        </p:nvSpPr>
        <p:spPr/>
        <p:txBody>
          <a:bodyPr>
            <a:normAutofit fontScale="90000"/>
          </a:bodyPr>
          <a:lstStyle/>
          <a:p>
            <a:r>
              <a:rPr lang="fr-FR" dirty="0">
                <a:solidFill>
                  <a:srgbClr val="C00000"/>
                </a:solidFill>
              </a:rPr>
              <a:t>Multiplier un nombre </a:t>
            </a:r>
            <a:r>
              <a:rPr lang="fr-FR" dirty="0" smtClean="0">
                <a:solidFill>
                  <a:srgbClr val="C00000"/>
                </a:solidFill>
              </a:rPr>
              <a:t>décimal </a:t>
            </a:r>
            <a:r>
              <a:rPr lang="fr-FR" dirty="0">
                <a:solidFill>
                  <a:srgbClr val="C00000"/>
                </a:solidFill>
              </a:rPr>
              <a:t>par </a:t>
            </a:r>
            <a:r>
              <a:rPr lang="fr-FR" dirty="0" smtClean="0">
                <a:solidFill>
                  <a:srgbClr val="C00000"/>
                </a:solidFill>
              </a:rPr>
              <a:t>10, 100, 1 000…</a:t>
            </a:r>
            <a:endParaRPr lang="fr-FR" dirty="0">
              <a:solidFill>
                <a:srgbClr val="C00000"/>
              </a:solidFill>
            </a:endParaRPr>
          </a:p>
        </p:txBody>
      </p:sp>
      <p:sp>
        <p:nvSpPr>
          <p:cNvPr id="3" name="Espace réservé du contenu 2"/>
          <p:cNvSpPr>
            <a:spLocks noGrp="1"/>
          </p:cNvSpPr>
          <p:nvPr>
            <p:ph idx="1"/>
          </p:nvPr>
        </p:nvSpPr>
        <p:spPr>
          <a:xfrm>
            <a:off x="457200" y="2527543"/>
            <a:ext cx="8229600" cy="936104"/>
          </a:xfrm>
        </p:spPr>
        <p:txBody>
          <a:bodyPr>
            <a:noAutofit/>
          </a:bodyPr>
          <a:lstStyle/>
          <a:p>
            <a:pPr marL="0" indent="0">
              <a:buNone/>
            </a:pPr>
            <a:r>
              <a:rPr lang="fr-FR" sz="2800" dirty="0" smtClean="0"/>
              <a:t>Multiplier un nombre décimal par 1</a:t>
            </a:r>
            <a:r>
              <a:rPr lang="fr-FR" sz="2800" dirty="0" smtClean="0">
                <a:solidFill>
                  <a:srgbClr val="FF0000"/>
                </a:solidFill>
              </a:rPr>
              <a:t>00</a:t>
            </a:r>
            <a:r>
              <a:rPr lang="fr-FR" sz="2800" dirty="0" smtClean="0"/>
              <a:t> revient à décaler la virgule de </a:t>
            </a:r>
            <a:r>
              <a:rPr lang="fr-FR" sz="2800" u="sng" dirty="0" smtClean="0">
                <a:solidFill>
                  <a:srgbClr val="0000FF"/>
                </a:solidFill>
              </a:rPr>
              <a:t>deux rangs </a:t>
            </a:r>
            <a:r>
              <a:rPr lang="fr-FR" sz="2800" dirty="0" smtClean="0"/>
              <a:t>vers la droite.</a:t>
            </a:r>
            <a:endParaRPr lang="fr-FR" sz="2800" u="sng" dirty="0">
              <a:solidFill>
                <a:srgbClr val="FF0000"/>
              </a:solidFill>
            </a:endParaRPr>
          </a:p>
        </p:txBody>
      </p:sp>
      <p:sp>
        <p:nvSpPr>
          <p:cNvPr id="4" name="Espace réservé du contenu 2"/>
          <p:cNvSpPr txBox="1">
            <a:spLocks/>
          </p:cNvSpPr>
          <p:nvPr/>
        </p:nvSpPr>
        <p:spPr>
          <a:xfrm>
            <a:off x="446856" y="1752601"/>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De la même manière…</a:t>
            </a:r>
            <a:endParaRPr lang="fr-FR" dirty="0"/>
          </a:p>
        </p:txBody>
      </p:sp>
      <p:sp>
        <p:nvSpPr>
          <p:cNvPr id="7" name="Ellipse 6"/>
          <p:cNvSpPr/>
          <p:nvPr/>
        </p:nvSpPr>
        <p:spPr>
          <a:xfrm>
            <a:off x="5652120" y="2492896"/>
            <a:ext cx="432048" cy="504056"/>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a:endCxn id="7" idx="3"/>
          </p:cNvCxnSpPr>
          <p:nvPr/>
        </p:nvCxnSpPr>
        <p:spPr>
          <a:xfrm flipV="1">
            <a:off x="3779912" y="2923135"/>
            <a:ext cx="1935480" cy="144920"/>
          </a:xfrm>
          <a:prstGeom prst="straightConnector1">
            <a:avLst/>
          </a:prstGeom>
          <a:ln w="19050">
            <a:solidFill>
              <a:srgbClr val="0000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Espace réservé du contenu 2"/>
          <p:cNvSpPr txBox="1">
            <a:spLocks/>
          </p:cNvSpPr>
          <p:nvPr/>
        </p:nvSpPr>
        <p:spPr>
          <a:xfrm>
            <a:off x="446856" y="3429000"/>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4,945 x 100 = 494,5</a:t>
            </a:r>
            <a:endParaRPr lang="fr-FR" dirty="0"/>
          </a:p>
        </p:txBody>
      </p:sp>
      <p:sp>
        <p:nvSpPr>
          <p:cNvPr id="15" name="Ellipse 14"/>
          <p:cNvSpPr/>
          <p:nvPr/>
        </p:nvSpPr>
        <p:spPr>
          <a:xfrm>
            <a:off x="5652120" y="4513652"/>
            <a:ext cx="656808" cy="504056"/>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a:endCxn id="15" idx="3"/>
          </p:cNvCxnSpPr>
          <p:nvPr/>
        </p:nvCxnSpPr>
        <p:spPr>
          <a:xfrm flipV="1">
            <a:off x="3779912" y="4943891"/>
            <a:ext cx="1968395" cy="144921"/>
          </a:xfrm>
          <a:prstGeom prst="straightConnector1">
            <a:avLst/>
          </a:prstGeom>
          <a:ln w="19050">
            <a:solidFill>
              <a:srgbClr val="0000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Espace réservé du contenu 2"/>
          <p:cNvSpPr txBox="1">
            <a:spLocks/>
          </p:cNvSpPr>
          <p:nvPr/>
        </p:nvSpPr>
        <p:spPr>
          <a:xfrm>
            <a:off x="445861" y="5416624"/>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7,521 x 1 000 = 7 521,</a:t>
            </a:r>
            <a:endParaRPr lang="fr-FR" dirty="0"/>
          </a:p>
        </p:txBody>
      </p:sp>
      <p:sp>
        <p:nvSpPr>
          <p:cNvPr id="19" name="Espace réservé du contenu 2"/>
          <p:cNvSpPr txBox="1">
            <a:spLocks/>
          </p:cNvSpPr>
          <p:nvPr/>
        </p:nvSpPr>
        <p:spPr>
          <a:xfrm>
            <a:off x="5044420" y="5694551"/>
            <a:ext cx="3776052" cy="604664"/>
          </a:xfrm>
          <a:prstGeom prst="rect">
            <a:avLst/>
          </a:prstGeom>
          <a:ln w="19050">
            <a:solidFill>
              <a:schemeClr val="tx1"/>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i="1" dirty="0" smtClean="0">
                <a:solidFill>
                  <a:srgbClr val="FF0000"/>
                </a:solidFill>
              </a:rPr>
              <a:t>Une virgule en fin de nombre ne sert à rien, alors je la supprime.</a:t>
            </a:r>
            <a:endParaRPr lang="fr-FR" i="1" dirty="0">
              <a:solidFill>
                <a:srgbClr val="FF0000"/>
              </a:solidFill>
            </a:endParaRPr>
          </a:p>
        </p:txBody>
      </p:sp>
      <p:sp>
        <p:nvSpPr>
          <p:cNvPr id="8" name="Rectangle 7"/>
          <p:cNvSpPr/>
          <p:nvPr/>
        </p:nvSpPr>
        <p:spPr>
          <a:xfrm>
            <a:off x="3995936" y="5733256"/>
            <a:ext cx="144016" cy="182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a:stCxn id="19" idx="1"/>
          </p:cNvCxnSpPr>
          <p:nvPr/>
        </p:nvCxnSpPr>
        <p:spPr>
          <a:xfrm flipH="1" flipV="1">
            <a:off x="4211960" y="5824616"/>
            <a:ext cx="832460" cy="17226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848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3" grpId="0" build="p"/>
      <p:bldP spid="7" grpId="0" animBg="1"/>
      <p:bldP spid="12" grpId="0"/>
      <p:bldP spid="15" grpId="0" animBg="1"/>
      <p:bldP spid="18" grpId="0"/>
      <p:bldP spid="19"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Multiplier un nombre </a:t>
            </a:r>
            <a:r>
              <a:rPr lang="fr-FR" dirty="0" smtClean="0">
                <a:solidFill>
                  <a:srgbClr val="C00000"/>
                </a:solidFill>
              </a:rPr>
              <a:t>décimal </a:t>
            </a:r>
            <a:r>
              <a:rPr lang="fr-FR" dirty="0">
                <a:solidFill>
                  <a:srgbClr val="C00000"/>
                </a:solidFill>
              </a:rPr>
              <a:t>par </a:t>
            </a:r>
            <a:r>
              <a:rPr lang="fr-FR" dirty="0" smtClean="0">
                <a:solidFill>
                  <a:srgbClr val="C00000"/>
                </a:solidFill>
              </a:rPr>
              <a:t>10, 100, 1 000…</a:t>
            </a:r>
            <a:endParaRPr lang="fr-FR" dirty="0">
              <a:solidFill>
                <a:srgbClr val="C00000"/>
              </a:solidFill>
            </a:endParaRPr>
          </a:p>
        </p:txBody>
      </p:sp>
      <p:sp>
        <p:nvSpPr>
          <p:cNvPr id="3" name="Espace réservé du contenu 2"/>
          <p:cNvSpPr>
            <a:spLocks noGrp="1"/>
          </p:cNvSpPr>
          <p:nvPr>
            <p:ph idx="1"/>
          </p:nvPr>
        </p:nvSpPr>
        <p:spPr>
          <a:xfrm>
            <a:off x="457200" y="2527543"/>
            <a:ext cx="8229600" cy="936104"/>
          </a:xfrm>
        </p:spPr>
        <p:txBody>
          <a:bodyPr>
            <a:noAutofit/>
          </a:bodyPr>
          <a:lstStyle/>
          <a:p>
            <a:pPr marL="0" indent="0">
              <a:buNone/>
            </a:pPr>
            <a:r>
              <a:rPr lang="fr-FR" sz="2800" dirty="0" smtClean="0"/>
              <a:t>Multiplier un nombre décimal par 1</a:t>
            </a:r>
            <a:r>
              <a:rPr lang="fr-FR" sz="2800" dirty="0" smtClean="0">
                <a:solidFill>
                  <a:srgbClr val="FF0000"/>
                </a:solidFill>
              </a:rPr>
              <a:t>00 000</a:t>
            </a:r>
            <a:r>
              <a:rPr lang="fr-FR" sz="2800" dirty="0" smtClean="0"/>
              <a:t> revient à décaler la virgule de </a:t>
            </a:r>
            <a:r>
              <a:rPr lang="fr-FR" sz="2800" u="sng" dirty="0" smtClean="0">
                <a:solidFill>
                  <a:srgbClr val="0000FF"/>
                </a:solidFill>
              </a:rPr>
              <a:t>cinq rangs </a:t>
            </a:r>
            <a:r>
              <a:rPr lang="fr-FR" sz="2800" dirty="0" smtClean="0"/>
              <a:t>vers la droite.</a:t>
            </a:r>
            <a:endParaRPr lang="fr-FR" sz="2800" u="sng" dirty="0">
              <a:solidFill>
                <a:srgbClr val="FF0000"/>
              </a:solidFill>
            </a:endParaRPr>
          </a:p>
        </p:txBody>
      </p:sp>
      <p:sp>
        <p:nvSpPr>
          <p:cNvPr id="4" name="Espace réservé du contenu 2"/>
          <p:cNvSpPr txBox="1">
            <a:spLocks/>
          </p:cNvSpPr>
          <p:nvPr/>
        </p:nvSpPr>
        <p:spPr>
          <a:xfrm>
            <a:off x="446856" y="1752601"/>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De la même manière…</a:t>
            </a:r>
            <a:endParaRPr lang="fr-FR" dirty="0"/>
          </a:p>
        </p:txBody>
      </p:sp>
      <p:sp>
        <p:nvSpPr>
          <p:cNvPr id="7" name="Ellipse 6"/>
          <p:cNvSpPr/>
          <p:nvPr/>
        </p:nvSpPr>
        <p:spPr>
          <a:xfrm>
            <a:off x="5652120" y="2492895"/>
            <a:ext cx="1080120" cy="575159"/>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a:endCxn id="7" idx="3"/>
          </p:cNvCxnSpPr>
          <p:nvPr/>
        </p:nvCxnSpPr>
        <p:spPr>
          <a:xfrm flipV="1">
            <a:off x="4932040" y="2983824"/>
            <a:ext cx="878260" cy="157144"/>
          </a:xfrm>
          <a:prstGeom prst="straightConnector1">
            <a:avLst/>
          </a:prstGeom>
          <a:ln w="19050">
            <a:solidFill>
              <a:srgbClr val="0000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Espace réservé du contenu 2"/>
          <p:cNvSpPr txBox="1">
            <a:spLocks/>
          </p:cNvSpPr>
          <p:nvPr/>
        </p:nvSpPr>
        <p:spPr>
          <a:xfrm>
            <a:off x="446856" y="3429000"/>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31,512  x 100 000 = 3 151 200,</a:t>
            </a:r>
            <a:endParaRPr lang="fr-FR" dirty="0"/>
          </a:p>
        </p:txBody>
      </p:sp>
      <p:sp>
        <p:nvSpPr>
          <p:cNvPr id="19" name="Espace réservé du contenu 2"/>
          <p:cNvSpPr txBox="1">
            <a:spLocks/>
          </p:cNvSpPr>
          <p:nvPr/>
        </p:nvSpPr>
        <p:spPr>
          <a:xfrm>
            <a:off x="3347864" y="4523928"/>
            <a:ext cx="5003618" cy="1065312"/>
          </a:xfrm>
          <a:prstGeom prst="rect">
            <a:avLst/>
          </a:prstGeom>
          <a:ln w="19050">
            <a:solidFill>
              <a:schemeClr val="tx1"/>
            </a:solidFill>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i="1" dirty="0" smtClean="0">
                <a:solidFill>
                  <a:srgbClr val="FF0000"/>
                </a:solidFill>
              </a:rPr>
              <a:t>Comme je n’ai pas assez de chiffres après la virgule, je complète par des zéros pour bien décaler la virgule de cinq rangs, puis, je supprime la virgule qui ne sert plus à rien.</a:t>
            </a:r>
            <a:endParaRPr lang="fr-FR" i="1" dirty="0">
              <a:solidFill>
                <a:srgbClr val="FF0000"/>
              </a:solidFill>
            </a:endParaRPr>
          </a:p>
        </p:txBody>
      </p:sp>
      <p:cxnSp>
        <p:nvCxnSpPr>
          <p:cNvPr id="11" name="Connecteur droit avec flèche 10"/>
          <p:cNvCxnSpPr/>
          <p:nvPr/>
        </p:nvCxnSpPr>
        <p:spPr>
          <a:xfrm flipH="1" flipV="1">
            <a:off x="5580112" y="3933056"/>
            <a:ext cx="416230" cy="5861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Ellipse 12"/>
          <p:cNvSpPr/>
          <p:nvPr/>
        </p:nvSpPr>
        <p:spPr>
          <a:xfrm>
            <a:off x="5436096" y="3768078"/>
            <a:ext cx="180464" cy="18272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9532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2" grpId="0"/>
      <p:bldP spid="19"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7953157">
            <a:off x="6218339" y="3281320"/>
            <a:ext cx="3437316" cy="4468511"/>
          </a:xfrm>
        </p:spPr>
      </p:pic>
      <p:sp>
        <p:nvSpPr>
          <p:cNvPr id="7" name="Titre 3"/>
          <p:cNvSpPr txBox="1">
            <a:spLocks/>
          </p:cNvSpPr>
          <p:nvPr/>
        </p:nvSpPr>
        <p:spPr>
          <a:xfrm>
            <a:off x="539552" y="1149802"/>
            <a:ext cx="7988424" cy="436743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smtClean="0">
                <a:solidFill>
                  <a:schemeClr val="bg1"/>
                </a:solidFill>
                <a:latin typeface="Script Ecole 2" panose="02000400000000000000" pitchFamily="2" charset="0"/>
                <a:ea typeface="Script Ecole 2" panose="02000400000000000000" pitchFamily="2" charset="0"/>
              </a:rPr>
              <a:t>Aujourd’hui, nous allons travailler en </a:t>
            </a:r>
            <a:r>
              <a:rPr lang="fr-FR" b="1" dirty="0" smtClean="0">
                <a:solidFill>
                  <a:schemeClr val="accent5">
                    <a:lumMod val="60000"/>
                    <a:lumOff val="40000"/>
                  </a:schemeClr>
                </a:solidFill>
                <a:latin typeface="Script Ecole 2" panose="02000400000000000000" pitchFamily="2" charset="0"/>
                <a:ea typeface="Script Ecole 2" panose="02000400000000000000" pitchFamily="2" charset="0"/>
              </a:rPr>
              <a:t>calcul</a:t>
            </a:r>
            <a:r>
              <a:rPr lang="fr-FR" b="1" dirty="0" smtClean="0">
                <a:solidFill>
                  <a:schemeClr val="bg1"/>
                </a:solidFill>
                <a:latin typeface="Script Ecole 2" panose="02000400000000000000" pitchFamily="2" charset="0"/>
                <a:ea typeface="Script Ecole 2" panose="02000400000000000000" pitchFamily="2" charset="0"/>
              </a:rPr>
              <a:t>.</a:t>
            </a:r>
            <a:br>
              <a:rPr lang="fr-FR" b="1" dirty="0" smtClean="0">
                <a:solidFill>
                  <a:schemeClr val="bg1"/>
                </a:solidFill>
                <a:latin typeface="Script Ecole 2" panose="02000400000000000000" pitchFamily="2" charset="0"/>
                <a:ea typeface="Script Ecole 2" panose="02000400000000000000" pitchFamily="2" charset="0"/>
              </a:rPr>
            </a:br>
            <a:r>
              <a:rPr lang="fr-FR" b="1" dirty="0" smtClean="0">
                <a:solidFill>
                  <a:schemeClr val="bg1"/>
                </a:solidFill>
                <a:latin typeface="Script Ecole 2" panose="02000400000000000000" pitchFamily="2" charset="0"/>
                <a:ea typeface="Script Ecole 2" panose="02000400000000000000" pitchFamily="2" charset="0"/>
              </a:rPr>
              <a:t>Nous allons apprendre </a:t>
            </a:r>
            <a:r>
              <a:rPr lang="fr-FR" b="1" dirty="0" smtClean="0">
                <a:solidFill>
                  <a:schemeClr val="accent5">
                    <a:lumMod val="60000"/>
                    <a:lumOff val="40000"/>
                  </a:schemeClr>
                </a:solidFill>
                <a:latin typeface="Script Ecole 2" panose="02000400000000000000" pitchFamily="2" charset="0"/>
                <a:ea typeface="Script Ecole 2" panose="02000400000000000000" pitchFamily="2" charset="0"/>
              </a:rPr>
              <a:t>à multiplier les nombres par 10, 100, 1 000</a:t>
            </a:r>
            <a:r>
              <a:rPr lang="fr-FR" b="1" dirty="0" smtClean="0">
                <a:solidFill>
                  <a:srgbClr val="FFFFFF"/>
                </a:solidFill>
                <a:latin typeface="Script Ecole 2" panose="02000400000000000000" pitchFamily="2" charset="0"/>
                <a:ea typeface="Script Ecole 2" panose="02000400000000000000" pitchFamily="2" charset="0"/>
              </a:rPr>
              <a:t>…</a:t>
            </a:r>
            <a:endParaRPr lang="fr-FR" dirty="0">
              <a:solidFill>
                <a:srgbClr val="FFFFFF"/>
              </a:solidFill>
            </a:endParaRPr>
          </a:p>
        </p:txBody>
      </p:sp>
    </p:spTree>
    <p:extLst>
      <p:ext uri="{BB962C8B-B14F-4D97-AF65-F5344CB8AC3E}">
        <p14:creationId xmlns:p14="http://schemas.microsoft.com/office/powerpoint/2010/main" val="2632924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00FF"/>
                </a:solidFill>
              </a:rPr>
              <a:t>Avant de commencer…</a:t>
            </a:r>
            <a:endParaRPr lang="fr-FR" dirty="0">
              <a:solidFill>
                <a:srgbClr val="0000FF"/>
              </a:solidFill>
            </a:endParaRPr>
          </a:p>
        </p:txBody>
      </p:sp>
      <p:sp>
        <p:nvSpPr>
          <p:cNvPr id="6" name="ZoneTexte 5"/>
          <p:cNvSpPr txBox="1"/>
          <p:nvPr/>
        </p:nvSpPr>
        <p:spPr>
          <a:xfrm>
            <a:off x="467544" y="1930479"/>
            <a:ext cx="8208912" cy="954107"/>
          </a:xfrm>
          <a:prstGeom prst="rect">
            <a:avLst/>
          </a:prstGeom>
          <a:noFill/>
        </p:spPr>
        <p:txBody>
          <a:bodyPr wrap="square" rtlCol="0">
            <a:spAutoFit/>
          </a:bodyPr>
          <a:lstStyle/>
          <a:p>
            <a:pPr algn="just"/>
            <a:r>
              <a:rPr lang="fr-FR" sz="2800" dirty="0" smtClean="0">
                <a:solidFill>
                  <a:srgbClr val="0000FF"/>
                </a:solidFill>
              </a:rPr>
              <a:t>Pour cette leçon, nous allons d’abord voir comment multiplier les nombres </a:t>
            </a:r>
            <a:r>
              <a:rPr lang="fr-FR" sz="2800" u="sng" dirty="0" smtClean="0">
                <a:solidFill>
                  <a:srgbClr val="0000FF"/>
                </a:solidFill>
              </a:rPr>
              <a:t>entiers</a:t>
            </a:r>
            <a:r>
              <a:rPr lang="fr-FR" sz="2800" dirty="0" smtClean="0">
                <a:solidFill>
                  <a:srgbClr val="0000FF"/>
                </a:solidFill>
              </a:rPr>
              <a:t> par 10, 100, 1 000…</a:t>
            </a:r>
            <a:endParaRPr lang="fr-FR" sz="2800" i="1" dirty="0">
              <a:solidFill>
                <a:srgbClr val="0000FF"/>
              </a:solidFill>
            </a:endParaRPr>
          </a:p>
        </p:txBody>
      </p:sp>
      <p:sp>
        <p:nvSpPr>
          <p:cNvPr id="10" name="ZoneTexte 9"/>
          <p:cNvSpPr txBox="1"/>
          <p:nvPr/>
        </p:nvSpPr>
        <p:spPr>
          <a:xfrm>
            <a:off x="467544" y="3420945"/>
            <a:ext cx="8208912" cy="954107"/>
          </a:xfrm>
          <a:prstGeom prst="rect">
            <a:avLst/>
          </a:prstGeom>
          <a:noFill/>
        </p:spPr>
        <p:txBody>
          <a:bodyPr wrap="square" rtlCol="0">
            <a:spAutoFit/>
          </a:bodyPr>
          <a:lstStyle/>
          <a:p>
            <a:pPr algn="just"/>
            <a:r>
              <a:rPr lang="fr-FR" sz="2800" dirty="0" smtClean="0">
                <a:solidFill>
                  <a:srgbClr val="C00000"/>
                </a:solidFill>
              </a:rPr>
              <a:t>Puis nous verro</a:t>
            </a:r>
            <a:r>
              <a:rPr lang="fr-FR" sz="2800" dirty="0" smtClean="0">
                <a:solidFill>
                  <a:srgbClr val="C00000"/>
                </a:solidFill>
              </a:rPr>
              <a:t>ns comment multiplier les nombres décimaux par 10, 100, 1 000…</a:t>
            </a:r>
            <a:endParaRPr lang="fr-FR" sz="2800" i="1" dirty="0">
              <a:solidFill>
                <a:srgbClr val="C00000"/>
              </a:solidFill>
            </a:endParaRPr>
          </a:p>
        </p:txBody>
      </p:sp>
    </p:spTree>
    <p:extLst>
      <p:ext uri="{BB962C8B-B14F-4D97-AF65-F5344CB8AC3E}">
        <p14:creationId xmlns:p14="http://schemas.microsoft.com/office/powerpoint/2010/main" val="220034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00FF"/>
                </a:solidFill>
              </a:rPr>
              <a:t>Multiplier un nombre entier par 10</a:t>
            </a:r>
            <a:endParaRPr lang="fr-FR" dirty="0">
              <a:solidFill>
                <a:srgbClr val="0000FF"/>
              </a:solidFill>
            </a:endParaRPr>
          </a:p>
        </p:txBody>
      </p:sp>
      <p:sp>
        <p:nvSpPr>
          <p:cNvPr id="3" name="Espace réservé du contenu 2"/>
          <p:cNvSpPr>
            <a:spLocks noGrp="1"/>
          </p:cNvSpPr>
          <p:nvPr>
            <p:ph idx="1"/>
          </p:nvPr>
        </p:nvSpPr>
        <p:spPr>
          <a:xfrm>
            <a:off x="457200" y="1600201"/>
            <a:ext cx="8229600" cy="1252735"/>
          </a:xfrm>
        </p:spPr>
        <p:txBody>
          <a:bodyPr>
            <a:normAutofit fontScale="70000" lnSpcReduction="20000"/>
          </a:bodyPr>
          <a:lstStyle/>
          <a:p>
            <a:pPr marL="0" indent="0" algn="just">
              <a:buNone/>
            </a:pPr>
            <a:r>
              <a:rPr lang="fr-FR" dirty="0" smtClean="0"/>
              <a:t>Multiplier un nombre par 10 consiste à décaler chaque chiffre d’un nombre dans la colonne de gauche du tableau de numération ; ainsi, les unités deviennent des dizaines, les dizaines deviennent des centaines, les centaines des unités de mille…</a:t>
            </a:r>
            <a:endParaRPr lang="fr-FR" dirty="0" smtClean="0"/>
          </a:p>
          <a:p>
            <a:pPr marL="0" indent="0" algn="ctr">
              <a:buNone/>
            </a:pPr>
            <a:endParaRPr lang="fr-FR" dirty="0">
              <a:solidFill>
                <a:schemeClr val="accent1">
                  <a:lumMod val="75000"/>
                </a:schemeClr>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177217261"/>
              </p:ext>
            </p:extLst>
          </p:nvPr>
        </p:nvGraphicFramePr>
        <p:xfrm>
          <a:off x="526212" y="3068960"/>
          <a:ext cx="8091576" cy="1310640"/>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290272">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90272">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572">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5" name="ZoneTexte 4"/>
          <p:cNvSpPr txBox="1"/>
          <p:nvPr/>
        </p:nvSpPr>
        <p:spPr>
          <a:xfrm>
            <a:off x="5940152" y="3789040"/>
            <a:ext cx="2664296" cy="584775"/>
          </a:xfrm>
          <a:prstGeom prst="rect">
            <a:avLst/>
          </a:prstGeom>
          <a:noFill/>
        </p:spPr>
        <p:txBody>
          <a:bodyPr wrap="square" rtlCol="0">
            <a:spAutoFit/>
          </a:bodyPr>
          <a:lstStyle/>
          <a:p>
            <a:r>
              <a:rPr lang="fr-FR" sz="3200" dirty="0" smtClean="0"/>
              <a:t> 1      4     9     2</a:t>
            </a:r>
            <a:endParaRPr lang="fr-FR" sz="3200" dirty="0"/>
          </a:p>
        </p:txBody>
      </p:sp>
      <p:sp>
        <p:nvSpPr>
          <p:cNvPr id="8" name="Espace réservé du contenu 2"/>
          <p:cNvSpPr txBox="1">
            <a:spLocks/>
          </p:cNvSpPr>
          <p:nvPr/>
        </p:nvSpPr>
        <p:spPr>
          <a:xfrm>
            <a:off x="457200" y="4624537"/>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1 492 x 10 =</a:t>
            </a:r>
          </a:p>
          <a:p>
            <a:pPr marL="0" indent="0" algn="ctr">
              <a:buFont typeface="Arial" panose="020B0604020202020204" pitchFamily="34" charset="0"/>
              <a:buNone/>
            </a:pPr>
            <a:endParaRPr lang="fr-FR" dirty="0">
              <a:solidFill>
                <a:schemeClr val="accent1">
                  <a:lumMod val="75000"/>
                </a:schemeClr>
              </a:solidFill>
            </a:endParaRPr>
          </a:p>
        </p:txBody>
      </p:sp>
    </p:spTree>
    <p:extLst>
      <p:ext uri="{BB962C8B-B14F-4D97-AF65-F5344CB8AC3E}">
        <p14:creationId xmlns:p14="http://schemas.microsoft.com/office/powerpoint/2010/main" val="15273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00FF"/>
                </a:solidFill>
              </a:rPr>
              <a:t>Multiplier un nombre entier par 10</a:t>
            </a:r>
            <a:endParaRPr lang="fr-FR" dirty="0">
              <a:solidFill>
                <a:srgbClr val="0000FF"/>
              </a:solidFill>
            </a:endParaRPr>
          </a:p>
        </p:txBody>
      </p:sp>
      <p:sp>
        <p:nvSpPr>
          <p:cNvPr id="3" name="Espace réservé du contenu 2"/>
          <p:cNvSpPr>
            <a:spLocks noGrp="1"/>
          </p:cNvSpPr>
          <p:nvPr>
            <p:ph idx="1"/>
          </p:nvPr>
        </p:nvSpPr>
        <p:spPr>
          <a:xfrm>
            <a:off x="457200" y="1600201"/>
            <a:ext cx="8229600" cy="1252735"/>
          </a:xfrm>
        </p:spPr>
        <p:txBody>
          <a:bodyPr>
            <a:normAutofit fontScale="70000" lnSpcReduction="20000"/>
          </a:bodyPr>
          <a:lstStyle/>
          <a:p>
            <a:pPr marL="0" indent="0" algn="just">
              <a:buNone/>
            </a:pPr>
            <a:r>
              <a:rPr lang="fr-FR" dirty="0" smtClean="0"/>
              <a:t>Multiplier un nombre par 10 consiste à décaler chaque chiffre d’un nombre dans la colonne de gauche du tableau de numération ; ainsi, les unités deviennent des dizaines, les dizaines deviennent des centaines, les centaines des unités de mille…</a:t>
            </a:r>
            <a:endParaRPr lang="fr-FR" dirty="0" smtClean="0"/>
          </a:p>
          <a:p>
            <a:pPr marL="0" indent="0" algn="ctr">
              <a:buNone/>
            </a:pPr>
            <a:endParaRPr lang="fr-FR" dirty="0">
              <a:solidFill>
                <a:schemeClr val="accent1">
                  <a:lumMod val="75000"/>
                </a:schemeClr>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99480449"/>
              </p:ext>
            </p:extLst>
          </p:nvPr>
        </p:nvGraphicFramePr>
        <p:xfrm>
          <a:off x="526212" y="3068960"/>
          <a:ext cx="8091576" cy="1310640"/>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290272">
                <a:tc gridSpan="3">
                  <a:txBody>
                    <a:bodyPr/>
                    <a:lstStyle/>
                    <a:p>
                      <a:pPr algn="ctr"/>
                      <a:r>
                        <a:rPr lang="fr-FR" dirty="0" smtClean="0">
                          <a:solidFill>
                            <a:srgbClr val="F20000"/>
                          </a:solidFill>
                        </a:rPr>
                        <a:t>Milliards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Millions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Mille </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20000"/>
                          </a:solidFill>
                        </a:rPr>
                        <a:t>Unités</a:t>
                      </a:r>
                      <a:r>
                        <a:rPr lang="fr-FR" baseline="0" dirty="0" smtClean="0">
                          <a:solidFill>
                            <a:srgbClr val="F20000"/>
                          </a:solidFill>
                        </a:rPr>
                        <a:t> simples</a:t>
                      </a:r>
                      <a:endParaRPr lang="fr-FR" dirty="0">
                        <a:solidFill>
                          <a:srgbClr val="F2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90272">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572">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5" name="ZoneTexte 4"/>
          <p:cNvSpPr txBox="1"/>
          <p:nvPr/>
        </p:nvSpPr>
        <p:spPr>
          <a:xfrm>
            <a:off x="5292080" y="3789040"/>
            <a:ext cx="2664296" cy="584775"/>
          </a:xfrm>
          <a:prstGeom prst="rect">
            <a:avLst/>
          </a:prstGeom>
          <a:noFill/>
        </p:spPr>
        <p:txBody>
          <a:bodyPr wrap="square" rtlCol="0">
            <a:spAutoFit/>
          </a:bodyPr>
          <a:lstStyle/>
          <a:p>
            <a:r>
              <a:rPr lang="fr-FR" sz="3200" dirty="0" smtClean="0"/>
              <a:t> 1      4     9     2</a:t>
            </a:r>
            <a:endParaRPr lang="fr-FR" sz="3200" dirty="0"/>
          </a:p>
        </p:txBody>
      </p:sp>
      <p:sp>
        <p:nvSpPr>
          <p:cNvPr id="8" name="Espace réservé du contenu 2"/>
          <p:cNvSpPr txBox="1">
            <a:spLocks/>
          </p:cNvSpPr>
          <p:nvPr/>
        </p:nvSpPr>
        <p:spPr>
          <a:xfrm>
            <a:off x="457200" y="4624537"/>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1 492 x 10 =</a:t>
            </a:r>
          </a:p>
          <a:p>
            <a:pPr marL="0" indent="0" algn="ctr">
              <a:buFont typeface="Arial" panose="020B0604020202020204" pitchFamily="34" charset="0"/>
              <a:buNone/>
            </a:pPr>
            <a:endParaRPr lang="fr-FR" dirty="0">
              <a:solidFill>
                <a:schemeClr val="accent1">
                  <a:lumMod val="75000"/>
                </a:schemeClr>
              </a:solidFill>
            </a:endParaRPr>
          </a:p>
        </p:txBody>
      </p:sp>
      <p:sp>
        <p:nvSpPr>
          <p:cNvPr id="4" name="Rectangle avec flèche vers le haut 3"/>
          <p:cNvSpPr/>
          <p:nvPr/>
        </p:nvSpPr>
        <p:spPr>
          <a:xfrm>
            <a:off x="7335936" y="4458816"/>
            <a:ext cx="1656184" cy="2066528"/>
          </a:xfrm>
          <a:prstGeom prst="upArrowCallout">
            <a:avLst>
              <a:gd name="adj1" fmla="val 4263"/>
              <a:gd name="adj2" fmla="val 9202"/>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La colonne des unités se retrouve vide, alors je complète par un zéro</a:t>
            </a:r>
            <a:endParaRPr lang="fr-FR" sz="1400" dirty="0">
              <a:solidFill>
                <a:schemeClr val="tx1"/>
              </a:solidFill>
            </a:endParaRPr>
          </a:p>
        </p:txBody>
      </p:sp>
      <p:sp>
        <p:nvSpPr>
          <p:cNvPr id="9" name="ZoneTexte 8"/>
          <p:cNvSpPr txBox="1"/>
          <p:nvPr/>
        </p:nvSpPr>
        <p:spPr>
          <a:xfrm>
            <a:off x="8100392" y="3789040"/>
            <a:ext cx="432048" cy="584775"/>
          </a:xfrm>
          <a:prstGeom prst="rect">
            <a:avLst/>
          </a:prstGeom>
          <a:noFill/>
        </p:spPr>
        <p:txBody>
          <a:bodyPr wrap="square" rtlCol="0">
            <a:spAutoFit/>
          </a:bodyPr>
          <a:lstStyle/>
          <a:p>
            <a:r>
              <a:rPr lang="fr-FR" sz="3200" dirty="0" smtClean="0">
                <a:solidFill>
                  <a:srgbClr val="FF0000"/>
                </a:solidFill>
              </a:rPr>
              <a:t>0</a:t>
            </a:r>
            <a:endParaRPr lang="fr-FR" sz="3200" dirty="0">
              <a:solidFill>
                <a:srgbClr val="FF0000"/>
              </a:solidFill>
            </a:endParaRPr>
          </a:p>
        </p:txBody>
      </p:sp>
      <p:sp>
        <p:nvSpPr>
          <p:cNvPr id="10" name="Espace réservé du contenu 2"/>
          <p:cNvSpPr txBox="1">
            <a:spLocks/>
          </p:cNvSpPr>
          <p:nvPr/>
        </p:nvSpPr>
        <p:spPr>
          <a:xfrm>
            <a:off x="2627784" y="4634160"/>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14 92</a:t>
            </a:r>
            <a:r>
              <a:rPr lang="fr-FR" dirty="0" smtClean="0">
                <a:solidFill>
                  <a:srgbClr val="FF0000"/>
                </a:solidFill>
              </a:rPr>
              <a:t>0</a:t>
            </a:r>
          </a:p>
          <a:p>
            <a:pPr marL="0" indent="0" algn="ctr">
              <a:buFont typeface="Arial" panose="020B0604020202020204" pitchFamily="34" charset="0"/>
              <a:buNone/>
            </a:pPr>
            <a:endParaRPr lang="fr-FR" dirty="0">
              <a:solidFill>
                <a:schemeClr val="accent1">
                  <a:lumMod val="75000"/>
                </a:schemeClr>
              </a:solidFill>
            </a:endParaRPr>
          </a:p>
        </p:txBody>
      </p:sp>
      <p:sp>
        <p:nvSpPr>
          <p:cNvPr id="7" name="ZoneTexte 6"/>
          <p:cNvSpPr txBox="1"/>
          <p:nvPr/>
        </p:nvSpPr>
        <p:spPr>
          <a:xfrm>
            <a:off x="539552" y="5582313"/>
            <a:ext cx="6192688" cy="830997"/>
          </a:xfrm>
          <a:prstGeom prst="rect">
            <a:avLst/>
          </a:prstGeom>
          <a:noFill/>
          <a:ln w="19050">
            <a:solidFill>
              <a:srgbClr val="FF0000"/>
            </a:solidFill>
          </a:ln>
        </p:spPr>
        <p:txBody>
          <a:bodyPr wrap="square" rtlCol="0">
            <a:spAutoFit/>
          </a:bodyPr>
          <a:lstStyle/>
          <a:p>
            <a:pPr algn="ctr"/>
            <a:r>
              <a:rPr lang="fr-FR" sz="2400" dirty="0" smtClean="0">
                <a:solidFill>
                  <a:srgbClr val="FF0000"/>
                </a:solidFill>
              </a:rPr>
              <a:t>Multiplier un nombre entier par 10 revient donc à lui ajouter un zéro.</a:t>
            </a:r>
            <a:endParaRPr lang="fr-FR" sz="2400" dirty="0">
              <a:solidFill>
                <a:srgbClr val="FF0000"/>
              </a:solidFill>
            </a:endParaRPr>
          </a:p>
        </p:txBody>
      </p:sp>
    </p:spTree>
    <p:extLst>
      <p:ext uri="{BB962C8B-B14F-4D97-AF65-F5344CB8AC3E}">
        <p14:creationId xmlns:p14="http://schemas.microsoft.com/office/powerpoint/2010/main" val="41503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10"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00FF"/>
                </a:solidFill>
              </a:rPr>
              <a:t>Multiplier un nombre entier par </a:t>
            </a:r>
            <a:r>
              <a:rPr lang="fr-FR" dirty="0" smtClean="0">
                <a:solidFill>
                  <a:srgbClr val="0000FF"/>
                </a:solidFill>
              </a:rPr>
              <a:t>10, 100, 1 000…</a:t>
            </a:r>
            <a:endParaRPr lang="fr-FR" dirty="0"/>
          </a:p>
        </p:txBody>
      </p:sp>
      <p:sp>
        <p:nvSpPr>
          <p:cNvPr id="3" name="Espace réservé du contenu 2"/>
          <p:cNvSpPr>
            <a:spLocks noGrp="1"/>
          </p:cNvSpPr>
          <p:nvPr>
            <p:ph idx="1"/>
          </p:nvPr>
        </p:nvSpPr>
        <p:spPr>
          <a:xfrm>
            <a:off x="446856" y="2492896"/>
            <a:ext cx="8229600" cy="936104"/>
          </a:xfrm>
        </p:spPr>
        <p:txBody>
          <a:bodyPr>
            <a:noAutofit/>
          </a:bodyPr>
          <a:lstStyle/>
          <a:p>
            <a:pPr marL="0" indent="0">
              <a:buNone/>
            </a:pPr>
            <a:r>
              <a:rPr lang="fr-FR" sz="2800" dirty="0" smtClean="0"/>
              <a:t>Multiplier un nombre entier par 1</a:t>
            </a:r>
            <a:r>
              <a:rPr lang="fr-FR" sz="2800" dirty="0" smtClean="0">
                <a:solidFill>
                  <a:srgbClr val="0000FF"/>
                </a:solidFill>
              </a:rPr>
              <a:t>00</a:t>
            </a:r>
            <a:r>
              <a:rPr lang="fr-FR" sz="2800" dirty="0" smtClean="0"/>
              <a:t> revient à lui ajouter </a:t>
            </a:r>
            <a:r>
              <a:rPr lang="fr-FR" sz="2800" u="sng" dirty="0" smtClean="0">
                <a:solidFill>
                  <a:srgbClr val="FF0000"/>
                </a:solidFill>
              </a:rPr>
              <a:t>deux zéros</a:t>
            </a:r>
            <a:endParaRPr lang="fr-FR" sz="2800" u="sng" dirty="0">
              <a:solidFill>
                <a:srgbClr val="FF0000"/>
              </a:solidFill>
            </a:endParaRPr>
          </a:p>
        </p:txBody>
      </p:sp>
      <p:sp>
        <p:nvSpPr>
          <p:cNvPr id="4" name="Espace réservé du contenu 2"/>
          <p:cNvSpPr txBox="1">
            <a:spLocks/>
          </p:cNvSpPr>
          <p:nvPr/>
        </p:nvSpPr>
        <p:spPr>
          <a:xfrm>
            <a:off x="446856" y="1752601"/>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De la même manière…</a:t>
            </a:r>
            <a:endParaRPr lang="fr-FR" dirty="0"/>
          </a:p>
        </p:txBody>
      </p:sp>
      <p:sp>
        <p:nvSpPr>
          <p:cNvPr id="7" name="Ellipse 6"/>
          <p:cNvSpPr/>
          <p:nvPr/>
        </p:nvSpPr>
        <p:spPr>
          <a:xfrm>
            <a:off x="5364088" y="2492896"/>
            <a:ext cx="43204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a:endCxn id="7" idx="3"/>
          </p:cNvCxnSpPr>
          <p:nvPr/>
        </p:nvCxnSpPr>
        <p:spPr>
          <a:xfrm flipV="1">
            <a:off x="3203848" y="2923135"/>
            <a:ext cx="2223512" cy="289841"/>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Espace réservé du contenu 2"/>
          <p:cNvSpPr txBox="1">
            <a:spLocks/>
          </p:cNvSpPr>
          <p:nvPr/>
        </p:nvSpPr>
        <p:spPr>
          <a:xfrm>
            <a:off x="446856" y="3429000"/>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11 692 x 100 = 1 169 200</a:t>
            </a:r>
            <a:endParaRPr lang="fr-FR" dirty="0"/>
          </a:p>
        </p:txBody>
      </p:sp>
      <p:sp>
        <p:nvSpPr>
          <p:cNvPr id="13" name="Espace réservé du contenu 2"/>
          <p:cNvSpPr txBox="1">
            <a:spLocks/>
          </p:cNvSpPr>
          <p:nvPr/>
        </p:nvSpPr>
        <p:spPr>
          <a:xfrm>
            <a:off x="467544" y="4480520"/>
            <a:ext cx="8229600" cy="9361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2800" dirty="0" smtClean="0"/>
              <a:t>Multiplier un nombre entier par 1 </a:t>
            </a:r>
            <a:r>
              <a:rPr lang="fr-FR" sz="2800" dirty="0" smtClean="0">
                <a:solidFill>
                  <a:srgbClr val="0000FF"/>
                </a:solidFill>
              </a:rPr>
              <a:t>000</a:t>
            </a:r>
            <a:r>
              <a:rPr lang="fr-FR" sz="2800" dirty="0" smtClean="0"/>
              <a:t> revient à lui ajouter </a:t>
            </a:r>
            <a:r>
              <a:rPr lang="fr-FR" sz="2800" u="sng" dirty="0" smtClean="0">
                <a:solidFill>
                  <a:srgbClr val="FF0000"/>
                </a:solidFill>
              </a:rPr>
              <a:t>trois zéros</a:t>
            </a:r>
            <a:endParaRPr lang="fr-FR" sz="2800" u="sng" dirty="0">
              <a:solidFill>
                <a:srgbClr val="FF0000"/>
              </a:solidFill>
            </a:endParaRPr>
          </a:p>
        </p:txBody>
      </p:sp>
      <p:sp>
        <p:nvSpPr>
          <p:cNvPr id="14" name="Espace réservé du contenu 2"/>
          <p:cNvSpPr txBox="1">
            <a:spLocks/>
          </p:cNvSpPr>
          <p:nvPr/>
        </p:nvSpPr>
        <p:spPr>
          <a:xfrm>
            <a:off x="467544" y="5416624"/>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238 x 1 000 = 238 000</a:t>
            </a:r>
            <a:endParaRPr lang="fr-FR" dirty="0"/>
          </a:p>
        </p:txBody>
      </p:sp>
      <p:sp>
        <p:nvSpPr>
          <p:cNvPr id="15" name="Ellipse 14"/>
          <p:cNvSpPr/>
          <p:nvPr/>
        </p:nvSpPr>
        <p:spPr>
          <a:xfrm>
            <a:off x="5427360" y="4518333"/>
            <a:ext cx="65680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a:endCxn id="15" idx="3"/>
          </p:cNvCxnSpPr>
          <p:nvPr/>
        </p:nvCxnSpPr>
        <p:spPr>
          <a:xfrm flipV="1">
            <a:off x="3203848" y="4948572"/>
            <a:ext cx="2319699" cy="28984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40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2" grpId="0"/>
      <p:bldP spid="13" grpId="0" build="p"/>
      <p:bldP spid="14" grpId="0"/>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00FF"/>
                </a:solidFill>
              </a:rPr>
              <a:t>Multiplier un nombre entier par </a:t>
            </a:r>
            <a:r>
              <a:rPr lang="fr-FR" dirty="0" smtClean="0">
                <a:solidFill>
                  <a:srgbClr val="0000FF"/>
                </a:solidFill>
              </a:rPr>
              <a:t>10, 100, 1 000…</a:t>
            </a:r>
            <a:endParaRPr lang="fr-FR" dirty="0"/>
          </a:p>
        </p:txBody>
      </p:sp>
      <p:sp>
        <p:nvSpPr>
          <p:cNvPr id="3" name="Espace réservé du contenu 2"/>
          <p:cNvSpPr>
            <a:spLocks noGrp="1"/>
          </p:cNvSpPr>
          <p:nvPr>
            <p:ph idx="1"/>
          </p:nvPr>
        </p:nvSpPr>
        <p:spPr>
          <a:xfrm>
            <a:off x="446856" y="2492896"/>
            <a:ext cx="8229600" cy="936104"/>
          </a:xfrm>
        </p:spPr>
        <p:txBody>
          <a:bodyPr>
            <a:noAutofit/>
          </a:bodyPr>
          <a:lstStyle/>
          <a:p>
            <a:pPr marL="0" indent="0">
              <a:buNone/>
            </a:pPr>
            <a:r>
              <a:rPr lang="fr-FR" sz="2800" dirty="0" smtClean="0"/>
              <a:t>Multiplier un nombre entier par 1</a:t>
            </a:r>
            <a:r>
              <a:rPr lang="fr-FR" sz="2800" dirty="0" smtClean="0">
                <a:solidFill>
                  <a:srgbClr val="0000FF"/>
                </a:solidFill>
              </a:rPr>
              <a:t>00 000</a:t>
            </a:r>
            <a:r>
              <a:rPr lang="fr-FR" sz="2800" dirty="0" smtClean="0"/>
              <a:t> revient à lui ajouter </a:t>
            </a:r>
            <a:r>
              <a:rPr lang="fr-FR" sz="2800" u="sng" dirty="0" smtClean="0">
                <a:solidFill>
                  <a:srgbClr val="FF0000"/>
                </a:solidFill>
              </a:rPr>
              <a:t>cinq zéros</a:t>
            </a:r>
            <a:endParaRPr lang="fr-FR" sz="2800" u="sng" dirty="0">
              <a:solidFill>
                <a:srgbClr val="FF0000"/>
              </a:solidFill>
            </a:endParaRPr>
          </a:p>
        </p:txBody>
      </p:sp>
      <p:sp>
        <p:nvSpPr>
          <p:cNvPr id="4" name="Espace réservé du contenu 2"/>
          <p:cNvSpPr txBox="1">
            <a:spLocks/>
          </p:cNvSpPr>
          <p:nvPr/>
        </p:nvSpPr>
        <p:spPr>
          <a:xfrm>
            <a:off x="446856" y="1752601"/>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De la même manière…</a:t>
            </a:r>
            <a:endParaRPr lang="fr-FR" dirty="0"/>
          </a:p>
        </p:txBody>
      </p:sp>
      <p:sp>
        <p:nvSpPr>
          <p:cNvPr id="7" name="Ellipse 6"/>
          <p:cNvSpPr/>
          <p:nvPr/>
        </p:nvSpPr>
        <p:spPr>
          <a:xfrm>
            <a:off x="5364088" y="2492896"/>
            <a:ext cx="1080120"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a:endCxn id="7" idx="3"/>
          </p:cNvCxnSpPr>
          <p:nvPr/>
        </p:nvCxnSpPr>
        <p:spPr>
          <a:xfrm flipV="1">
            <a:off x="3203848" y="2923135"/>
            <a:ext cx="2318420" cy="28984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Espace réservé du contenu 2"/>
          <p:cNvSpPr txBox="1">
            <a:spLocks/>
          </p:cNvSpPr>
          <p:nvPr/>
        </p:nvSpPr>
        <p:spPr>
          <a:xfrm>
            <a:off x="446856" y="3429000"/>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17 x 100 000 = 1 700 000</a:t>
            </a:r>
            <a:endParaRPr lang="fr-FR" dirty="0"/>
          </a:p>
        </p:txBody>
      </p:sp>
      <p:sp>
        <p:nvSpPr>
          <p:cNvPr id="13" name="Espace réservé du contenu 2"/>
          <p:cNvSpPr txBox="1">
            <a:spLocks/>
          </p:cNvSpPr>
          <p:nvPr/>
        </p:nvSpPr>
        <p:spPr>
          <a:xfrm>
            <a:off x="467544" y="4480520"/>
            <a:ext cx="8229600" cy="9361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2800" dirty="0" smtClean="0"/>
              <a:t>Multiplier un nombre entier par 1 </a:t>
            </a:r>
            <a:r>
              <a:rPr lang="fr-FR" sz="2800" dirty="0" smtClean="0">
                <a:solidFill>
                  <a:srgbClr val="0000FF"/>
                </a:solidFill>
              </a:rPr>
              <a:t>000 000 000</a:t>
            </a:r>
            <a:r>
              <a:rPr lang="fr-FR" sz="2800" dirty="0" smtClean="0"/>
              <a:t> revient à lui ajouter </a:t>
            </a:r>
            <a:r>
              <a:rPr lang="fr-FR" sz="2800" u="sng" dirty="0" smtClean="0">
                <a:solidFill>
                  <a:srgbClr val="FF0000"/>
                </a:solidFill>
              </a:rPr>
              <a:t>neuf zéros</a:t>
            </a:r>
            <a:endParaRPr lang="fr-FR" sz="2800" u="sng" dirty="0">
              <a:solidFill>
                <a:srgbClr val="FF0000"/>
              </a:solidFill>
            </a:endParaRPr>
          </a:p>
        </p:txBody>
      </p:sp>
      <p:sp>
        <p:nvSpPr>
          <p:cNvPr id="14" name="Espace réservé du contenu 2"/>
          <p:cNvSpPr txBox="1">
            <a:spLocks/>
          </p:cNvSpPr>
          <p:nvPr/>
        </p:nvSpPr>
        <p:spPr>
          <a:xfrm>
            <a:off x="467544" y="5416624"/>
            <a:ext cx="8229600"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dirty="0" smtClean="0"/>
              <a:t>23 x 1 000 000 000 = 23 000 000 000</a:t>
            </a:r>
            <a:endParaRPr lang="fr-FR" dirty="0"/>
          </a:p>
        </p:txBody>
      </p:sp>
      <p:sp>
        <p:nvSpPr>
          <p:cNvPr id="15" name="Ellipse 14"/>
          <p:cNvSpPr/>
          <p:nvPr/>
        </p:nvSpPr>
        <p:spPr>
          <a:xfrm>
            <a:off x="5427360" y="4480520"/>
            <a:ext cx="1952952" cy="5418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a:endCxn id="15" idx="3"/>
          </p:cNvCxnSpPr>
          <p:nvPr/>
        </p:nvCxnSpPr>
        <p:spPr>
          <a:xfrm flipV="1">
            <a:off x="3923928" y="4943034"/>
            <a:ext cx="1789435" cy="29538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49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2" grpId="0"/>
      <p:bldP spid="13" grpId="0" build="p"/>
      <p:bldP spid="14"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C00000"/>
                </a:solidFill>
              </a:rPr>
              <a:t>Multiplier un nombre décimal par 10</a:t>
            </a:r>
            <a:endParaRPr lang="fr-FR" dirty="0">
              <a:solidFill>
                <a:srgbClr val="C00000"/>
              </a:solidFill>
            </a:endParaRPr>
          </a:p>
        </p:txBody>
      </p:sp>
      <p:sp>
        <p:nvSpPr>
          <p:cNvPr id="3" name="Espace réservé du contenu 2"/>
          <p:cNvSpPr>
            <a:spLocks noGrp="1"/>
          </p:cNvSpPr>
          <p:nvPr>
            <p:ph idx="1"/>
          </p:nvPr>
        </p:nvSpPr>
        <p:spPr>
          <a:xfrm>
            <a:off x="457200" y="1268760"/>
            <a:ext cx="8229600" cy="1252735"/>
          </a:xfrm>
        </p:spPr>
        <p:txBody>
          <a:bodyPr>
            <a:noAutofit/>
          </a:bodyPr>
          <a:lstStyle/>
          <a:p>
            <a:pPr marL="0" indent="0" algn="just">
              <a:buNone/>
            </a:pPr>
            <a:r>
              <a:rPr lang="fr-FR" sz="2400" dirty="0" smtClean="0"/>
              <a:t>Comme pour les nombres entiers, multiplier un nombre décimal par 10 consiste à décaler chaque chiffre d’un nombre dans la colonne de gauche.</a:t>
            </a:r>
            <a:endParaRPr lang="fr-FR" sz="2400" dirty="0">
              <a:solidFill>
                <a:schemeClr val="accent1">
                  <a:lumMod val="75000"/>
                </a:schemeClr>
              </a:solidFill>
            </a:endParaRPr>
          </a:p>
        </p:txBody>
      </p:sp>
      <mc:AlternateContent xmlns:mc="http://schemas.openxmlformats.org/markup-compatibility/2006">
        <mc:Choice xmlns:a14="http://schemas.microsoft.com/office/drawing/2010/main" Requires="a14">
          <p:graphicFrame>
            <p:nvGraphicFramePr>
              <p:cNvPr id="6" name="Tableau 5"/>
              <p:cNvGraphicFramePr>
                <a:graphicFrameLocks noGrp="1"/>
              </p:cNvGraphicFramePr>
              <p:nvPr>
                <p:extLst>
                  <p:ext uri="{D42A27DB-BD31-4B8C-83A1-F6EECF244321}">
                    <p14:modId xmlns:p14="http://schemas.microsoft.com/office/powerpoint/2010/main" val="1224100885"/>
                  </p:ext>
                </p:extLst>
              </p:nvPr>
            </p:nvGraphicFramePr>
            <p:xfrm>
              <a:off x="512872" y="2564904"/>
              <a:ext cx="8091576" cy="155168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290272">
                    <a:tc gridSpan="3">
                      <a:txBody>
                        <a:bodyPr/>
                        <a:lstStyle/>
                        <a:p>
                          <a:pPr algn="ctr"/>
                          <a:r>
                            <a:rPr lang="fr-FR" dirty="0" smtClean="0">
                              <a:solidFill>
                                <a:srgbClr val="0000FF"/>
                              </a:solidFill>
                            </a:rPr>
                            <a:t>Millions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Mille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Unités</a:t>
                          </a:r>
                          <a:r>
                            <a:rPr lang="fr-FR" baseline="0" dirty="0" smtClean="0">
                              <a:solidFill>
                                <a:srgbClr val="0000FF"/>
                              </a:solidFill>
                            </a:rPr>
                            <a:t> simples</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F0000"/>
                              </a:solidFill>
                            </a:rPr>
                            <a:t>Partie décimale</a:t>
                          </a:r>
                          <a:endParaRPr lang="fr-FR" dirty="0">
                            <a:solidFill>
                              <a:srgbClr val="FF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90272">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10</m:t>
                                    </m:r>
                                  </m:den>
                                </m:f>
                              </m:oMath>
                            </m:oMathPara>
                          </a14:m>
                          <a:endParaRPr lang="fr-FR" dirty="0">
                            <a:solidFill>
                              <a:srgbClr val="FF0000"/>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10</m:t>
                                    </m:r>
                                    <m:r>
                                      <a:rPr lang="fr-FR" b="0" i="1" dirty="0" smtClean="0">
                                        <a:solidFill>
                                          <a:srgbClr val="FF0000"/>
                                        </a:solidFill>
                                        <a:latin typeface="Cambria Math"/>
                                      </a:rPr>
                                      <m:t>0</m:t>
                                    </m:r>
                                  </m:den>
                                </m:f>
                              </m:oMath>
                            </m:oMathPara>
                          </a14:m>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m:t>
                                    </m:r>
                                    <m:r>
                                      <a:rPr lang="fr-FR" b="0" i="1" dirty="0" smtClean="0">
                                        <a:solidFill>
                                          <a:srgbClr val="FF0000"/>
                                        </a:solidFill>
                                        <a:latin typeface="Cambria Math"/>
                                      </a:rPr>
                                      <m:t> 00</m:t>
                                    </m:r>
                                    <m:r>
                                      <a:rPr lang="fr-FR" b="0" i="1" dirty="0" smtClean="0">
                                        <a:solidFill>
                                          <a:srgbClr val="FF0000"/>
                                        </a:solidFill>
                                        <a:latin typeface="Cambria Math"/>
                                      </a:rPr>
                                      <m:t>0</m:t>
                                    </m:r>
                                  </m:den>
                                </m:f>
                              </m:oMath>
                            </m:oMathPara>
                          </a14:m>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572">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mc:Choice>
        <mc:Fallback>
          <p:graphicFrame>
            <p:nvGraphicFramePr>
              <p:cNvPr id="6" name="Tableau 5"/>
              <p:cNvGraphicFramePr>
                <a:graphicFrameLocks noGrp="1"/>
              </p:cNvGraphicFramePr>
              <p:nvPr>
                <p:extLst>
                  <p:ext uri="{D42A27DB-BD31-4B8C-83A1-F6EECF244321}">
                    <p14:modId xmlns:p14="http://schemas.microsoft.com/office/powerpoint/2010/main" val="1224100885"/>
                  </p:ext>
                </p:extLst>
              </p:nvPr>
            </p:nvGraphicFramePr>
            <p:xfrm>
              <a:off x="512872" y="2564904"/>
              <a:ext cx="8091576" cy="155168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365760">
                    <a:tc gridSpan="3">
                      <a:txBody>
                        <a:bodyPr/>
                        <a:lstStyle/>
                        <a:p>
                          <a:pPr algn="ctr"/>
                          <a:r>
                            <a:rPr lang="fr-FR" dirty="0" smtClean="0">
                              <a:solidFill>
                                <a:srgbClr val="0000FF"/>
                              </a:solidFill>
                            </a:rPr>
                            <a:t>Millions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Mille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Unités</a:t>
                          </a:r>
                          <a:r>
                            <a:rPr lang="fr-FR" baseline="0" dirty="0" smtClean="0">
                              <a:solidFill>
                                <a:srgbClr val="0000FF"/>
                              </a:solidFill>
                            </a:rPr>
                            <a:t> simples</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F0000"/>
                              </a:solidFill>
                            </a:rPr>
                            <a:t>Partie décimale</a:t>
                          </a:r>
                          <a:endParaRPr lang="fr-FR" dirty="0">
                            <a:solidFill>
                              <a:srgbClr val="FF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606806">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896396" t="-65657" r="-200000" b="-96970"/>
                          </a:stretch>
                        </a:blipFill>
                      </a:tcPr>
                    </a:tc>
                    <a:tc>
                      <a:txBody>
                        <a:bodyPr/>
                        <a:lstStyle/>
                        <a:p>
                          <a:endParaRPr lang="fr-F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1005455" t="-65657" r="-101818" b="-96970"/>
                          </a:stretch>
                        </a:blipFill>
                      </a:tcPr>
                    </a:tc>
                    <a:tc>
                      <a:txBody>
                        <a:bodyPr/>
                        <a:lstStyle/>
                        <a:p>
                          <a:endParaRPr lang="fr-F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1095495" t="-65657" r="-901" b="-96970"/>
                          </a:stretch>
                        </a:blipFill>
                      </a:tcPr>
                    </a:tc>
                  </a:tr>
                  <a:tr h="579120">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mc:Fallback>
      </mc:AlternateContent>
      <p:sp>
        <p:nvSpPr>
          <p:cNvPr id="5" name="ZoneTexte 4"/>
          <p:cNvSpPr txBox="1"/>
          <p:nvPr/>
        </p:nvSpPr>
        <p:spPr>
          <a:xfrm>
            <a:off x="6363828" y="3539153"/>
            <a:ext cx="288032" cy="584775"/>
          </a:xfrm>
          <a:prstGeom prst="rect">
            <a:avLst/>
          </a:prstGeom>
          <a:noFill/>
        </p:spPr>
        <p:txBody>
          <a:bodyPr wrap="square" rtlCol="0">
            <a:spAutoFit/>
          </a:bodyPr>
          <a:lstStyle/>
          <a:p>
            <a:r>
              <a:rPr lang="fr-FR" sz="3200" dirty="0" smtClean="0"/>
              <a:t>,</a:t>
            </a:r>
            <a:endParaRPr lang="fr-FR" sz="3200" dirty="0"/>
          </a:p>
        </p:txBody>
      </p:sp>
      <p:sp>
        <p:nvSpPr>
          <p:cNvPr id="8" name="Espace réservé du contenu 2"/>
          <p:cNvSpPr txBox="1">
            <a:spLocks/>
          </p:cNvSpPr>
          <p:nvPr/>
        </p:nvSpPr>
        <p:spPr>
          <a:xfrm>
            <a:off x="472974" y="4221088"/>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53,27 x 10 =</a:t>
            </a:r>
          </a:p>
          <a:p>
            <a:pPr marL="0" indent="0" algn="ctr">
              <a:buFont typeface="Arial" panose="020B0604020202020204" pitchFamily="34" charset="0"/>
              <a:buNone/>
            </a:pPr>
            <a:endParaRPr lang="fr-FR" dirty="0">
              <a:solidFill>
                <a:schemeClr val="accent1">
                  <a:lumMod val="75000"/>
                </a:schemeClr>
              </a:solidFill>
            </a:endParaRPr>
          </a:p>
        </p:txBody>
      </p:sp>
      <p:sp>
        <p:nvSpPr>
          <p:cNvPr id="7" name="Rectangle avec flèche vers le haut 6"/>
          <p:cNvSpPr/>
          <p:nvPr/>
        </p:nvSpPr>
        <p:spPr>
          <a:xfrm>
            <a:off x="5679752" y="4123928"/>
            <a:ext cx="1656184" cy="2066528"/>
          </a:xfrm>
          <a:prstGeom prst="upArrowCallout">
            <a:avLst>
              <a:gd name="adj1" fmla="val 4263"/>
              <a:gd name="adj2" fmla="val 9202"/>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Dans le tableau, la virgule se place toujours tout à droite de la colonne des unités</a:t>
            </a:r>
            <a:endParaRPr lang="fr-FR" sz="1400" dirty="0">
              <a:solidFill>
                <a:schemeClr val="tx1"/>
              </a:solidFill>
            </a:endParaRPr>
          </a:p>
        </p:txBody>
      </p:sp>
      <p:sp>
        <p:nvSpPr>
          <p:cNvPr id="9" name="ZoneTexte 8"/>
          <p:cNvSpPr txBox="1"/>
          <p:nvPr/>
        </p:nvSpPr>
        <p:spPr>
          <a:xfrm>
            <a:off x="5220072" y="3539241"/>
            <a:ext cx="2664296" cy="584775"/>
          </a:xfrm>
          <a:prstGeom prst="rect">
            <a:avLst/>
          </a:prstGeom>
          <a:noFill/>
        </p:spPr>
        <p:txBody>
          <a:bodyPr wrap="square" rtlCol="0">
            <a:spAutoFit/>
          </a:bodyPr>
          <a:lstStyle/>
          <a:p>
            <a:r>
              <a:rPr lang="fr-FR" sz="3200" dirty="0" smtClean="0"/>
              <a:t> 5      3     2     7</a:t>
            </a:r>
            <a:endParaRPr lang="fr-FR" sz="3200" dirty="0"/>
          </a:p>
        </p:txBody>
      </p:sp>
      <p:sp>
        <p:nvSpPr>
          <p:cNvPr id="10" name="Espace réservé du contenu 2"/>
          <p:cNvSpPr txBox="1">
            <a:spLocks/>
          </p:cNvSpPr>
          <p:nvPr/>
        </p:nvSpPr>
        <p:spPr>
          <a:xfrm>
            <a:off x="539552" y="5194928"/>
            <a:ext cx="4680520" cy="9361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solidFill>
                  <a:srgbClr val="FF0000"/>
                </a:solidFill>
              </a:rPr>
              <a:t>Tous les chiffres vont se déplacer d’un rang vers la gauche, mais la virgule reste toujours à sa place.</a:t>
            </a:r>
          </a:p>
          <a:p>
            <a:pPr marL="0" indent="0" algn="ctr">
              <a:buFont typeface="Arial" panose="020B0604020202020204" pitchFamily="34" charset="0"/>
              <a:buNone/>
            </a:pPr>
            <a:endParaRPr lang="fr-FR" dirty="0">
              <a:solidFill>
                <a:srgbClr val="FF0000"/>
              </a:solidFill>
            </a:endParaRPr>
          </a:p>
        </p:txBody>
      </p:sp>
    </p:spTree>
    <p:extLst>
      <p:ext uri="{BB962C8B-B14F-4D97-AF65-F5344CB8AC3E}">
        <p14:creationId xmlns:p14="http://schemas.microsoft.com/office/powerpoint/2010/main" val="368204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8" grpId="0" build="p"/>
      <p:bldP spid="7" grpId="0" animBg="1"/>
      <p:bldP spid="9" grpId="0"/>
      <p:bldP spid="1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C00000"/>
                </a:solidFill>
              </a:rPr>
              <a:t>Multiplier un nombre décimal par 10</a:t>
            </a:r>
            <a:endParaRPr lang="fr-FR" dirty="0">
              <a:solidFill>
                <a:srgbClr val="C00000"/>
              </a:solidFill>
            </a:endParaRPr>
          </a:p>
        </p:txBody>
      </p:sp>
      <p:sp>
        <p:nvSpPr>
          <p:cNvPr id="3" name="Espace réservé du contenu 2"/>
          <p:cNvSpPr>
            <a:spLocks noGrp="1"/>
          </p:cNvSpPr>
          <p:nvPr>
            <p:ph idx="1"/>
          </p:nvPr>
        </p:nvSpPr>
        <p:spPr>
          <a:xfrm>
            <a:off x="457200" y="1268760"/>
            <a:ext cx="8229600" cy="1252735"/>
          </a:xfrm>
        </p:spPr>
        <p:txBody>
          <a:bodyPr>
            <a:noAutofit/>
          </a:bodyPr>
          <a:lstStyle/>
          <a:p>
            <a:pPr marL="0" indent="0" algn="just">
              <a:buNone/>
            </a:pPr>
            <a:r>
              <a:rPr lang="fr-FR" sz="2400" dirty="0" smtClean="0"/>
              <a:t>Comme pour les nombres entiers, multiplier un nombre décimal par 10 consiste à décaler chaque chiffre d’un nombre dans la colonne de gauche.</a:t>
            </a:r>
            <a:endParaRPr lang="fr-FR" sz="2400" dirty="0">
              <a:solidFill>
                <a:schemeClr val="accent1">
                  <a:lumMod val="75000"/>
                </a:schemeClr>
              </a:solidFill>
            </a:endParaRPr>
          </a:p>
        </p:txBody>
      </p:sp>
      <mc:AlternateContent xmlns:mc="http://schemas.openxmlformats.org/markup-compatibility/2006">
        <mc:Choice xmlns:a14="http://schemas.microsoft.com/office/drawing/2010/main" Requires="a14">
          <p:graphicFrame>
            <p:nvGraphicFramePr>
              <p:cNvPr id="6" name="Tableau 5"/>
              <p:cNvGraphicFramePr>
                <a:graphicFrameLocks noGrp="1"/>
              </p:cNvGraphicFramePr>
              <p:nvPr>
                <p:extLst>
                  <p:ext uri="{D42A27DB-BD31-4B8C-83A1-F6EECF244321}">
                    <p14:modId xmlns:p14="http://schemas.microsoft.com/office/powerpoint/2010/main" val="3885593154"/>
                  </p:ext>
                </p:extLst>
              </p:nvPr>
            </p:nvGraphicFramePr>
            <p:xfrm>
              <a:off x="512872" y="2564904"/>
              <a:ext cx="8091576" cy="155168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290272">
                    <a:tc gridSpan="3">
                      <a:txBody>
                        <a:bodyPr/>
                        <a:lstStyle/>
                        <a:p>
                          <a:pPr algn="ctr"/>
                          <a:r>
                            <a:rPr lang="fr-FR" dirty="0" smtClean="0">
                              <a:solidFill>
                                <a:srgbClr val="0000FF"/>
                              </a:solidFill>
                            </a:rPr>
                            <a:t>Millions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Mille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Unités</a:t>
                          </a:r>
                          <a:r>
                            <a:rPr lang="fr-FR" baseline="0" dirty="0" smtClean="0">
                              <a:solidFill>
                                <a:srgbClr val="0000FF"/>
                              </a:solidFill>
                            </a:rPr>
                            <a:t> simples</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F0000"/>
                              </a:solidFill>
                            </a:rPr>
                            <a:t>Partie décimale</a:t>
                          </a:r>
                          <a:endParaRPr lang="fr-FR" dirty="0">
                            <a:solidFill>
                              <a:srgbClr val="FF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90272">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10</m:t>
                                    </m:r>
                                  </m:den>
                                </m:f>
                              </m:oMath>
                            </m:oMathPara>
                          </a14:m>
                          <a:endParaRPr lang="fr-FR" dirty="0">
                            <a:solidFill>
                              <a:srgbClr val="FF0000"/>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10</m:t>
                                    </m:r>
                                    <m:r>
                                      <a:rPr lang="fr-FR" b="0" i="1" dirty="0" smtClean="0">
                                        <a:solidFill>
                                          <a:srgbClr val="FF0000"/>
                                        </a:solidFill>
                                        <a:latin typeface="Cambria Math"/>
                                      </a:rPr>
                                      <m:t>0</m:t>
                                    </m:r>
                                  </m:den>
                                </m:f>
                              </m:oMath>
                            </m:oMathPara>
                          </a14:m>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fr-FR" i="1" dirty="0" smtClean="0">
                                        <a:solidFill>
                                          <a:srgbClr val="FF0000"/>
                                        </a:solidFill>
                                        <a:latin typeface="Cambria Math"/>
                                      </a:rPr>
                                    </m:ctrlPr>
                                  </m:fPr>
                                  <m:num>
                                    <m:r>
                                      <a:rPr lang="fr-FR" b="0" i="1" dirty="0" smtClean="0">
                                        <a:solidFill>
                                          <a:srgbClr val="FF0000"/>
                                        </a:solidFill>
                                        <a:latin typeface="Cambria Math"/>
                                      </a:rPr>
                                      <m:t>1</m:t>
                                    </m:r>
                                  </m:num>
                                  <m:den>
                                    <m:r>
                                      <a:rPr lang="fr-FR" b="0" i="1" dirty="0" smtClean="0">
                                        <a:solidFill>
                                          <a:srgbClr val="FF0000"/>
                                        </a:solidFill>
                                        <a:latin typeface="Cambria Math"/>
                                      </a:rPr>
                                      <m:t>1</m:t>
                                    </m:r>
                                    <m:r>
                                      <a:rPr lang="fr-FR" b="0" i="1" dirty="0" smtClean="0">
                                        <a:solidFill>
                                          <a:srgbClr val="FF0000"/>
                                        </a:solidFill>
                                        <a:latin typeface="Cambria Math"/>
                                      </a:rPr>
                                      <m:t> 00</m:t>
                                    </m:r>
                                    <m:r>
                                      <a:rPr lang="fr-FR" b="0" i="1" dirty="0" smtClean="0">
                                        <a:solidFill>
                                          <a:srgbClr val="FF0000"/>
                                        </a:solidFill>
                                        <a:latin typeface="Cambria Math"/>
                                      </a:rPr>
                                      <m:t>0</m:t>
                                    </m:r>
                                  </m:den>
                                </m:f>
                              </m:oMath>
                            </m:oMathPara>
                          </a14:m>
                          <a:endParaRPr lang="fr-FR" dirty="0">
                            <a:solidFill>
                              <a:srgbClr val="FF0000"/>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572">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mc:Choice>
        <mc:Fallback>
          <p:graphicFrame>
            <p:nvGraphicFramePr>
              <p:cNvPr id="6" name="Tableau 5"/>
              <p:cNvGraphicFramePr>
                <a:graphicFrameLocks noGrp="1"/>
              </p:cNvGraphicFramePr>
              <p:nvPr>
                <p:extLst>
                  <p:ext uri="{D42A27DB-BD31-4B8C-83A1-F6EECF244321}">
                    <p14:modId xmlns:p14="http://schemas.microsoft.com/office/powerpoint/2010/main" val="3885593154"/>
                  </p:ext>
                </p:extLst>
              </p:nvPr>
            </p:nvGraphicFramePr>
            <p:xfrm>
              <a:off x="512872" y="2564904"/>
              <a:ext cx="8091576" cy="1551686"/>
            </p:xfrm>
            <a:graphic>
              <a:graphicData uri="http://schemas.openxmlformats.org/drawingml/2006/table">
                <a:tbl>
                  <a:tblPr/>
                  <a:tblGrid>
                    <a:gridCol w="674298"/>
                    <a:gridCol w="674298"/>
                    <a:gridCol w="674298"/>
                    <a:gridCol w="674298"/>
                    <a:gridCol w="674298"/>
                    <a:gridCol w="674298"/>
                    <a:gridCol w="674298"/>
                    <a:gridCol w="674298"/>
                    <a:gridCol w="674298"/>
                    <a:gridCol w="674298"/>
                    <a:gridCol w="674298"/>
                    <a:gridCol w="674298"/>
                  </a:tblGrid>
                  <a:tr h="365760">
                    <a:tc gridSpan="3">
                      <a:txBody>
                        <a:bodyPr/>
                        <a:lstStyle/>
                        <a:p>
                          <a:pPr algn="ctr"/>
                          <a:r>
                            <a:rPr lang="fr-FR" dirty="0" smtClean="0">
                              <a:solidFill>
                                <a:srgbClr val="0000FF"/>
                              </a:solidFill>
                            </a:rPr>
                            <a:t>Millions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Mille </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0000FF"/>
                              </a:solidFill>
                            </a:rPr>
                            <a:t>Unités</a:t>
                          </a:r>
                          <a:r>
                            <a:rPr lang="fr-FR" baseline="0" dirty="0" smtClean="0">
                              <a:solidFill>
                                <a:srgbClr val="0000FF"/>
                              </a:solidFill>
                            </a:rPr>
                            <a:t> simples</a:t>
                          </a:r>
                          <a:endParaRPr lang="fr-FR" dirty="0">
                            <a:solidFill>
                              <a:srgbClr val="0000FF"/>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r>
                            <a:rPr lang="fr-FR" dirty="0" smtClean="0">
                              <a:solidFill>
                                <a:srgbClr val="FF0000"/>
                              </a:solidFill>
                            </a:rPr>
                            <a:t>Partie décimale</a:t>
                          </a:r>
                          <a:endParaRPr lang="fr-FR" dirty="0">
                            <a:solidFill>
                              <a:srgbClr val="FF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606806">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C</a:t>
                          </a:r>
                          <a:endParaRPr lang="fr-FR" dirty="0">
                            <a:solidFill>
                              <a:srgbClr val="0000FF"/>
                            </a:solidFill>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D</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smtClean="0">
                              <a:solidFill>
                                <a:srgbClr val="0000FF"/>
                              </a:solidFill>
                            </a:rPr>
                            <a:t>U</a:t>
                          </a:r>
                          <a:endParaRPr lang="fr-FR" dirty="0">
                            <a:solidFill>
                              <a:srgbClr val="0000FF"/>
                            </a:solidFill>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896396" t="-65657" r="-200000" b="-96970"/>
                          </a:stretch>
                        </a:blipFill>
                      </a:tcPr>
                    </a:tc>
                    <a:tc>
                      <a:txBody>
                        <a:bodyPr/>
                        <a:lstStyle/>
                        <a:p>
                          <a:endParaRPr lang="fr-F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1005455" t="-65657" r="-101818" b="-96970"/>
                          </a:stretch>
                        </a:blipFill>
                      </a:tcPr>
                    </a:tc>
                    <a:tc>
                      <a:txBody>
                        <a:bodyPr/>
                        <a:lstStyle/>
                        <a:p>
                          <a:endParaRPr lang="fr-F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2"/>
                          <a:stretch>
                            <a:fillRect l="-1095495" t="-65657" r="-901" b="-96970"/>
                          </a:stretch>
                        </a:blipFill>
                      </a:tcPr>
                    </a:tc>
                  </a:tr>
                  <a:tr h="579120">
                    <a:tc>
                      <a:txBody>
                        <a:bodyPr/>
                        <a:lstStyle/>
                        <a:p>
                          <a:pPr algn="ctr"/>
                          <a:endParaRPr lang="fr-FR"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lang="fr-FR" sz="32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mc:Fallback>
      </mc:AlternateContent>
      <p:sp>
        <p:nvSpPr>
          <p:cNvPr id="5" name="ZoneTexte 4"/>
          <p:cNvSpPr txBox="1"/>
          <p:nvPr/>
        </p:nvSpPr>
        <p:spPr>
          <a:xfrm>
            <a:off x="6363828" y="3539153"/>
            <a:ext cx="288032" cy="584775"/>
          </a:xfrm>
          <a:prstGeom prst="rect">
            <a:avLst/>
          </a:prstGeom>
          <a:noFill/>
        </p:spPr>
        <p:txBody>
          <a:bodyPr wrap="square" rtlCol="0">
            <a:spAutoFit/>
          </a:bodyPr>
          <a:lstStyle/>
          <a:p>
            <a:r>
              <a:rPr lang="fr-FR" sz="3200" dirty="0" smtClean="0"/>
              <a:t>,</a:t>
            </a:r>
            <a:endParaRPr lang="fr-FR" sz="3200" dirty="0"/>
          </a:p>
        </p:txBody>
      </p:sp>
      <p:sp>
        <p:nvSpPr>
          <p:cNvPr id="8" name="Espace réservé du contenu 2"/>
          <p:cNvSpPr txBox="1">
            <a:spLocks/>
          </p:cNvSpPr>
          <p:nvPr/>
        </p:nvSpPr>
        <p:spPr>
          <a:xfrm>
            <a:off x="472974" y="4221088"/>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53,27 x 10 =</a:t>
            </a:r>
          </a:p>
          <a:p>
            <a:pPr marL="0" indent="0" algn="ctr">
              <a:buFont typeface="Arial" panose="020B0604020202020204" pitchFamily="34" charset="0"/>
              <a:buNone/>
            </a:pPr>
            <a:endParaRPr lang="fr-FR" dirty="0">
              <a:solidFill>
                <a:schemeClr val="accent1">
                  <a:lumMod val="75000"/>
                </a:schemeClr>
              </a:solidFill>
            </a:endParaRPr>
          </a:p>
        </p:txBody>
      </p:sp>
      <p:sp>
        <p:nvSpPr>
          <p:cNvPr id="7" name="Rectangle avec flèche vers le haut 6"/>
          <p:cNvSpPr/>
          <p:nvPr/>
        </p:nvSpPr>
        <p:spPr>
          <a:xfrm>
            <a:off x="5679752" y="4123928"/>
            <a:ext cx="1656184" cy="2066528"/>
          </a:xfrm>
          <a:prstGeom prst="upArrowCallout">
            <a:avLst>
              <a:gd name="adj1" fmla="val 4263"/>
              <a:gd name="adj2" fmla="val 9202"/>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Dans le tableau, la virgule se place toujours tout à droite de la colonne des unités</a:t>
            </a:r>
            <a:endParaRPr lang="fr-FR" sz="1400" dirty="0">
              <a:solidFill>
                <a:schemeClr val="tx1"/>
              </a:solidFill>
            </a:endParaRPr>
          </a:p>
        </p:txBody>
      </p:sp>
      <p:sp>
        <p:nvSpPr>
          <p:cNvPr id="9" name="ZoneTexte 8"/>
          <p:cNvSpPr txBox="1"/>
          <p:nvPr/>
        </p:nvSpPr>
        <p:spPr>
          <a:xfrm>
            <a:off x="5220072" y="3539241"/>
            <a:ext cx="2664296" cy="584775"/>
          </a:xfrm>
          <a:prstGeom prst="rect">
            <a:avLst/>
          </a:prstGeom>
          <a:noFill/>
        </p:spPr>
        <p:txBody>
          <a:bodyPr wrap="square" rtlCol="0">
            <a:spAutoFit/>
          </a:bodyPr>
          <a:lstStyle/>
          <a:p>
            <a:r>
              <a:rPr lang="fr-FR" sz="3200" dirty="0" smtClean="0"/>
              <a:t> 5      3     2     7</a:t>
            </a:r>
            <a:endParaRPr lang="fr-FR" sz="3200" dirty="0"/>
          </a:p>
        </p:txBody>
      </p:sp>
      <p:sp>
        <p:nvSpPr>
          <p:cNvPr id="10" name="Espace réservé du contenu 2"/>
          <p:cNvSpPr txBox="1">
            <a:spLocks/>
          </p:cNvSpPr>
          <p:nvPr/>
        </p:nvSpPr>
        <p:spPr>
          <a:xfrm>
            <a:off x="539552" y="5194928"/>
            <a:ext cx="4680520" cy="9361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solidFill>
                  <a:srgbClr val="FF0000"/>
                </a:solidFill>
              </a:rPr>
              <a:t>Tous les chiffres vont se déplacer d’un rang vers la gauche, mais la virgule reste toujours à sa place.</a:t>
            </a:r>
          </a:p>
          <a:p>
            <a:pPr marL="0" indent="0" algn="ctr">
              <a:buFont typeface="Arial" panose="020B0604020202020204" pitchFamily="34" charset="0"/>
              <a:buNone/>
            </a:pPr>
            <a:endParaRPr lang="fr-FR" dirty="0">
              <a:solidFill>
                <a:srgbClr val="FF0000"/>
              </a:solidFill>
            </a:endParaRPr>
          </a:p>
        </p:txBody>
      </p:sp>
      <p:sp>
        <p:nvSpPr>
          <p:cNvPr id="11" name="Espace réservé du contenu 2"/>
          <p:cNvSpPr txBox="1">
            <a:spLocks/>
          </p:cNvSpPr>
          <p:nvPr/>
        </p:nvSpPr>
        <p:spPr>
          <a:xfrm>
            <a:off x="539552" y="5157192"/>
            <a:ext cx="4680520" cy="9361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solidFill>
                  <a:srgbClr val="FF0000"/>
                </a:solidFill>
              </a:rPr>
              <a:t>Multiplier un nombre décimal par 10 revient donc à décaler la virgule d’un rang vers la droite.</a:t>
            </a:r>
          </a:p>
          <a:p>
            <a:pPr marL="0" indent="0" algn="ctr">
              <a:buFont typeface="Arial" panose="020B0604020202020204" pitchFamily="34" charset="0"/>
              <a:buNone/>
            </a:pPr>
            <a:endParaRPr lang="fr-FR" dirty="0">
              <a:solidFill>
                <a:srgbClr val="FF0000"/>
              </a:solidFill>
            </a:endParaRPr>
          </a:p>
        </p:txBody>
      </p:sp>
      <p:sp>
        <p:nvSpPr>
          <p:cNvPr id="12" name="Espace réservé du contenu 2"/>
          <p:cNvSpPr txBox="1">
            <a:spLocks/>
          </p:cNvSpPr>
          <p:nvPr/>
        </p:nvSpPr>
        <p:spPr>
          <a:xfrm>
            <a:off x="2627784" y="4221088"/>
            <a:ext cx="2242592" cy="53265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dirty="0" smtClean="0"/>
              <a:t>532,7</a:t>
            </a:r>
            <a:endParaRPr lang="fr-FR" dirty="0">
              <a:solidFill>
                <a:schemeClr val="accent1">
                  <a:lumMod val="75000"/>
                </a:schemeClr>
              </a:solidFill>
            </a:endParaRPr>
          </a:p>
        </p:txBody>
      </p:sp>
    </p:spTree>
    <p:extLst>
      <p:ext uri="{BB962C8B-B14F-4D97-AF65-F5344CB8AC3E}">
        <p14:creationId xmlns:p14="http://schemas.microsoft.com/office/powerpoint/2010/main" val="253354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05556E-6 2.80824E-6 L -0.07482 2.80824E-6 " pathEditMode="relative" rAng="0" ptsTypes="AA">
                                      <p:cBhvr>
                                        <p:cTn id="6" dur="2000" fill="hold"/>
                                        <p:tgtEl>
                                          <p:spTgt spid="9"/>
                                        </p:tgtEl>
                                        <p:attrNameLst>
                                          <p:attrName>ppt_x</p:attrName>
                                          <p:attrName>ppt_y</p:attrName>
                                        </p:attrNameLst>
                                      </p:cBhvr>
                                      <p:rCtr x="-3750" y="0"/>
                                    </p:animMotion>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0" nodeType="clickEffect">
                                  <p:stCondLst>
                                    <p:cond delay="0"/>
                                  </p:stCondLst>
                                  <p:childTnLst>
                                    <p:anim calcmode="lin" valueType="num">
                                      <p:cBhvr additive="base">
                                        <p:cTn id="10" dur="500"/>
                                        <p:tgtEl>
                                          <p:spTgt spid="10"/>
                                        </p:tgtEl>
                                        <p:attrNameLst>
                                          <p:attrName>ppt_x</p:attrName>
                                        </p:attrNameLst>
                                      </p:cBhvr>
                                      <p:tavLst>
                                        <p:tav tm="0">
                                          <p:val>
                                            <p:strVal val="ppt_x"/>
                                          </p:val>
                                        </p:tav>
                                        <p:tav tm="100000">
                                          <p:val>
                                            <p:strVal val="ppt_x"/>
                                          </p:val>
                                        </p:tav>
                                      </p:tavLst>
                                    </p:anim>
                                    <p:anim calcmode="lin" valueType="num">
                                      <p:cBhvr additive="base">
                                        <p:cTn id="11" dur="500"/>
                                        <p:tgtEl>
                                          <p:spTgt spid="10"/>
                                        </p:tgtEl>
                                        <p:attrNameLst>
                                          <p:attrName>ppt_y</p:attrName>
                                        </p:attrNameLst>
                                      </p:cBhvr>
                                      <p:tavLst>
                                        <p:tav tm="0">
                                          <p:val>
                                            <p:strVal val="ppt_y"/>
                                          </p:val>
                                        </p:tav>
                                        <p:tav tm="100000">
                                          <p:val>
                                            <p:strVal val="1+ppt_h/2"/>
                                          </p:val>
                                        </p:tav>
                                      </p:tavLst>
                                    </p:anim>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TotalTime>
  <Words>769</Words>
  <Application>Microsoft Office PowerPoint</Application>
  <PresentationFormat>Affichage à l'écran (4:3)</PresentationFormat>
  <Paragraphs>123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Avant de commencer…</vt:lpstr>
      <vt:lpstr>Multiplier un nombre entier par 10</vt:lpstr>
      <vt:lpstr>Multiplier un nombre entier par 10</vt:lpstr>
      <vt:lpstr>Multiplier un nombre entier par 10, 100, 1 000…</vt:lpstr>
      <vt:lpstr>Multiplier un nombre entier par 10, 100, 1 000…</vt:lpstr>
      <vt:lpstr>Multiplier un nombre décimal par 10</vt:lpstr>
      <vt:lpstr>Multiplier un nombre décimal par 10</vt:lpstr>
      <vt:lpstr>Multiplier un nombre décimal par 10, 100, 1 000…</vt:lpstr>
      <vt:lpstr>Multiplier un nombre décimal par 10, 100, 1 000…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Additionner des nombres décimaux</dc:title>
  <dc:creator>Utilisateur</dc:creator>
  <cp:lastModifiedBy>Utilisateur</cp:lastModifiedBy>
  <cp:revision>53</cp:revision>
  <dcterms:created xsi:type="dcterms:W3CDTF">2020-04-23T07:55:41Z</dcterms:created>
  <dcterms:modified xsi:type="dcterms:W3CDTF">2020-12-30T22:25:56Z</dcterms:modified>
</cp:coreProperties>
</file>