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265" r:id="rId5"/>
    <p:sldId id="260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32" autoAdjust="0"/>
  </p:normalViewPr>
  <p:slideViewPr>
    <p:cSldViewPr>
      <p:cViewPr varScale="1">
        <p:scale>
          <a:sx n="102" d="100"/>
          <a:sy n="102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Calcul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La division par un nombre à un seul chiffre.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Ca5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00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calcul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revoir comment 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diviser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un nombre par un nombre à un seul chiffre.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A quoi sert une </a:t>
            </a:r>
            <a:r>
              <a:rPr lang="fr-FR" dirty="0" smtClean="0">
                <a:solidFill>
                  <a:srgbClr val="0000FF"/>
                </a:solidFill>
              </a:rPr>
              <a:t>division </a:t>
            </a:r>
            <a:r>
              <a:rPr lang="fr-FR" dirty="0" smtClean="0">
                <a:solidFill>
                  <a:srgbClr val="0000FF"/>
                </a:solidFill>
              </a:rPr>
              <a:t>?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816424"/>
          </a:xfrm>
        </p:spPr>
        <p:txBody>
          <a:bodyPr>
            <a:normAutofit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La </a:t>
            </a:r>
            <a:r>
              <a:rPr lang="fr-FR" altLang="x-none" sz="4200" dirty="0" smtClean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division</a:t>
            </a: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 est utile pour effectuer des </a:t>
            </a:r>
            <a:r>
              <a:rPr lang="fr-FR" altLang="x-none" sz="4200" dirty="0" smtClean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partages</a:t>
            </a: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.</a:t>
            </a: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Le résultat d’une division s’appelle le </a:t>
            </a:r>
            <a:r>
              <a:rPr lang="fr-FR" altLang="x-none" sz="42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quotient</a:t>
            </a: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, mais parfois, il y a un </a:t>
            </a:r>
            <a:r>
              <a:rPr lang="fr-FR" altLang="x-none" sz="42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reste</a:t>
            </a: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fr-FR" altLang="x-none" sz="4200" dirty="0" smtClean="0">
              <a:latin typeface="Calibri" charset="0"/>
              <a:ea typeface="Calibri" charset="0"/>
              <a:cs typeface="Calibri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01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oneTexte 2"/>
          <p:cNvSpPr txBox="1"/>
          <p:nvPr/>
        </p:nvSpPr>
        <p:spPr>
          <a:xfrm>
            <a:off x="3483291" y="2564904"/>
            <a:ext cx="1288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solidFill>
                  <a:srgbClr val="FF0000"/>
                </a:solidFill>
              </a:rPr>
              <a:t>3     4      6</a:t>
            </a:r>
            <a:r>
              <a:rPr lang="fr-FR" sz="2000" dirty="0"/>
              <a:t>	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Le vocabulaire de la division.</a:t>
            </a:r>
            <a:endParaRPr lang="fr-FR" dirty="0">
              <a:solidFill>
                <a:srgbClr val="0000FF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4841579" y="2449880"/>
            <a:ext cx="0" cy="22733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4841579" y="2891220"/>
            <a:ext cx="7200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17"/>
          <p:cNvSpPr txBox="1"/>
          <p:nvPr/>
        </p:nvSpPr>
        <p:spPr>
          <a:xfrm>
            <a:off x="5065528" y="2500066"/>
            <a:ext cx="496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8" name="ZoneTexte 19"/>
          <p:cNvSpPr txBox="1"/>
          <p:nvPr/>
        </p:nvSpPr>
        <p:spPr>
          <a:xfrm>
            <a:off x="4936642" y="2987897"/>
            <a:ext cx="625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9" name="ZoneTexte 22"/>
          <p:cNvSpPr txBox="1"/>
          <p:nvPr/>
        </p:nvSpPr>
        <p:spPr>
          <a:xfrm>
            <a:off x="3473428" y="2930807"/>
            <a:ext cx="891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-3      2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3473428" y="3300139"/>
            <a:ext cx="792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23"/>
          <p:cNvSpPr txBox="1"/>
          <p:nvPr/>
        </p:nvSpPr>
        <p:spPr>
          <a:xfrm>
            <a:off x="3577465" y="3341714"/>
            <a:ext cx="837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0      2</a:t>
            </a: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4545656" y="2985140"/>
            <a:ext cx="0" cy="287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26"/>
          <p:cNvSpPr txBox="1"/>
          <p:nvPr/>
        </p:nvSpPr>
        <p:spPr>
          <a:xfrm>
            <a:off x="4432146" y="3332306"/>
            <a:ext cx="496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6</a:t>
            </a:r>
          </a:p>
        </p:txBody>
      </p:sp>
      <p:sp>
        <p:nvSpPr>
          <p:cNvPr id="14" name="ZoneTexte 27"/>
          <p:cNvSpPr txBox="1"/>
          <p:nvPr/>
        </p:nvSpPr>
        <p:spPr>
          <a:xfrm>
            <a:off x="5237020" y="2972382"/>
            <a:ext cx="496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5" name="ZoneTexte 28"/>
          <p:cNvSpPr txBox="1"/>
          <p:nvPr/>
        </p:nvSpPr>
        <p:spPr>
          <a:xfrm>
            <a:off x="3522029" y="3618539"/>
            <a:ext cx="1239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-        2	4</a:t>
            </a:r>
          </a:p>
        </p:txBody>
      </p:sp>
      <p:sp>
        <p:nvSpPr>
          <p:cNvPr id="16" name="ZoneTexte 30"/>
          <p:cNvSpPr txBox="1"/>
          <p:nvPr/>
        </p:nvSpPr>
        <p:spPr>
          <a:xfrm>
            <a:off x="3553360" y="3988601"/>
            <a:ext cx="1288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rgbClr val="7030A0"/>
                </a:solidFill>
              </a:rPr>
              <a:t>         0	2</a:t>
            </a:r>
          </a:p>
        </p:txBody>
      </p:sp>
      <p:sp>
        <p:nvSpPr>
          <p:cNvPr id="17" name="Arc 16"/>
          <p:cNvSpPr/>
          <p:nvPr/>
        </p:nvSpPr>
        <p:spPr>
          <a:xfrm rot="19957035">
            <a:off x="3410849" y="2529757"/>
            <a:ext cx="743486" cy="41022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27584" y="250006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dividende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21" name="Connecteur droit avec flèche 20"/>
          <p:cNvCxnSpPr>
            <a:stCxn id="19" idx="3"/>
          </p:cNvCxnSpPr>
          <p:nvPr/>
        </p:nvCxnSpPr>
        <p:spPr>
          <a:xfrm>
            <a:off x="2267744" y="2730899"/>
            <a:ext cx="1090419" cy="3971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3473428" y="2500066"/>
            <a:ext cx="1287778" cy="47231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172136" y="2431442"/>
            <a:ext cx="14401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00FF"/>
                </a:solidFill>
              </a:rPr>
              <a:t>diviseur</a:t>
            </a:r>
            <a:endParaRPr lang="fr-FR" sz="2400" dirty="0">
              <a:solidFill>
                <a:srgbClr val="0000FF"/>
              </a:solidFill>
            </a:endParaRPr>
          </a:p>
        </p:txBody>
      </p:sp>
      <p:cxnSp>
        <p:nvCxnSpPr>
          <p:cNvPr id="24" name="Connecteur droit avec flèche 23"/>
          <p:cNvCxnSpPr>
            <a:stCxn id="23" idx="1"/>
          </p:cNvCxnSpPr>
          <p:nvPr/>
        </p:nvCxnSpPr>
        <p:spPr>
          <a:xfrm flipH="1">
            <a:off x="5580112" y="2662275"/>
            <a:ext cx="592024" cy="0"/>
          </a:xfrm>
          <a:prstGeom prst="straightConnector1">
            <a:avLst/>
          </a:prstGeom>
          <a:ln w="127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4868398" y="2418904"/>
            <a:ext cx="693261" cy="450494"/>
          </a:xfrm>
          <a:prstGeom prst="ellipse">
            <a:avLst/>
          </a:prstGeom>
          <a:noFill/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6290208" y="2967335"/>
            <a:ext cx="14401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</a:rPr>
              <a:t>quotient</a:t>
            </a:r>
            <a:endParaRPr lang="fr-FR" sz="2400" dirty="0">
              <a:solidFill>
                <a:srgbClr val="00B050"/>
              </a:solidFill>
            </a:endParaRPr>
          </a:p>
        </p:txBody>
      </p:sp>
      <p:cxnSp>
        <p:nvCxnSpPr>
          <p:cNvPr id="30" name="Connecteur droit avec flèche 29"/>
          <p:cNvCxnSpPr>
            <a:stCxn id="29" idx="1"/>
          </p:cNvCxnSpPr>
          <p:nvPr/>
        </p:nvCxnSpPr>
        <p:spPr>
          <a:xfrm flipH="1">
            <a:off x="5698184" y="3198168"/>
            <a:ext cx="592024" cy="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4986470" y="2954797"/>
            <a:ext cx="693261" cy="450494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1393349" y="394243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7030A0"/>
                </a:solidFill>
              </a:rPr>
              <a:t>reste</a:t>
            </a:r>
            <a:endParaRPr lang="fr-FR" sz="2400" dirty="0">
              <a:solidFill>
                <a:srgbClr val="7030A0"/>
              </a:solidFill>
            </a:endParaRPr>
          </a:p>
        </p:txBody>
      </p:sp>
      <p:cxnSp>
        <p:nvCxnSpPr>
          <p:cNvPr id="33" name="Connecteur droit avec flèche 32"/>
          <p:cNvCxnSpPr>
            <a:stCxn id="32" idx="3"/>
          </p:cNvCxnSpPr>
          <p:nvPr/>
        </p:nvCxnSpPr>
        <p:spPr>
          <a:xfrm>
            <a:off x="2833509" y="4173267"/>
            <a:ext cx="1090419" cy="3971"/>
          </a:xfrm>
          <a:prstGeom prst="straightConnector1">
            <a:avLst/>
          </a:prstGeom>
          <a:ln w="127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3996404" y="3942434"/>
            <a:ext cx="764801" cy="472316"/>
          </a:xfrm>
          <a:prstGeom prst="ellipse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683568" y="5373216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A la fin de la division, il faut toujours que le reste soit plus petit que le diviseur.</a:t>
            </a:r>
          </a:p>
          <a:p>
            <a:pPr algn="just"/>
            <a:endParaRPr lang="fr-FR" dirty="0" smtClean="0"/>
          </a:p>
          <a:p>
            <a:pPr algn="ctr"/>
            <a:r>
              <a:rPr lang="fr-FR" dirty="0" smtClean="0">
                <a:solidFill>
                  <a:srgbClr val="7030A0"/>
                </a:solidFill>
              </a:rPr>
              <a:t>Reste</a:t>
            </a:r>
            <a:r>
              <a:rPr lang="fr-FR" dirty="0" smtClean="0"/>
              <a:t> &lt; </a:t>
            </a:r>
            <a:r>
              <a:rPr lang="fr-FR" dirty="0" smtClean="0">
                <a:solidFill>
                  <a:srgbClr val="0000FF"/>
                </a:solidFill>
              </a:rPr>
              <a:t>Diviseur</a:t>
            </a:r>
          </a:p>
          <a:p>
            <a:pPr algn="ctr"/>
            <a:r>
              <a:rPr lang="fr-FR" dirty="0" smtClean="0">
                <a:solidFill>
                  <a:srgbClr val="7030A0"/>
                </a:solidFill>
              </a:rPr>
              <a:t>2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/>
              <a:t>&lt;</a:t>
            </a:r>
            <a:r>
              <a:rPr lang="fr-FR" dirty="0" smtClean="0">
                <a:solidFill>
                  <a:srgbClr val="0000FF"/>
                </a:solidFill>
              </a:rPr>
              <a:t> 4</a:t>
            </a:r>
            <a:endParaRPr lang="fr-FR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51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3" grpId="0"/>
      <p:bldP spid="25" grpId="0" animBg="1"/>
      <p:bldP spid="29" grpId="0"/>
      <p:bldP spid="31" grpId="0" animBg="1"/>
      <p:bldP spid="32" grpId="0"/>
      <p:bldP spid="34" grpId="0" animBg="1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La technique de la division à un seul chiffre.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7033"/>
              </p:ext>
            </p:extLst>
          </p:nvPr>
        </p:nvGraphicFramePr>
        <p:xfrm>
          <a:off x="179512" y="1340768"/>
          <a:ext cx="4521631" cy="4781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238331"/>
                <a:gridCol w="618857"/>
                <a:gridCol w="409741"/>
                <a:gridCol w="409741"/>
                <a:gridCol w="361861"/>
                <a:gridCol w="216024"/>
                <a:gridCol w="504056"/>
                <a:gridCol w="533797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99592" y="1412776"/>
            <a:ext cx="172819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582860" y="1741492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Calculons l’opération suivante :</a:t>
            </a:r>
          </a:p>
          <a:p>
            <a:pPr algn="just"/>
            <a:r>
              <a:rPr lang="fr-FR" sz="2000" dirty="0" smtClean="0"/>
              <a:t>6 543 : 7 ?</a:t>
            </a:r>
            <a:endParaRPr lang="fr-FR" sz="2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581868" y="2492896"/>
            <a:ext cx="42386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Il faut commencer par savoir combien de chiffres aura mon quotient, pour cela, on met la valeur de chaque chiffre du dividende. </a:t>
            </a:r>
            <a:endParaRPr lang="fr-FR" sz="2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4572000" y="3789040"/>
            <a:ext cx="42386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Il n’y a pas assez d’unités de mille à partager, alors je partage à partir des  centaines, il y aura donc 3 chiffres au quotient.</a:t>
            </a:r>
            <a:endParaRPr lang="fr-FR" sz="2000" dirty="0"/>
          </a:p>
        </p:txBody>
      </p:sp>
      <p:sp>
        <p:nvSpPr>
          <p:cNvPr id="6" name="Arc 5"/>
          <p:cNvSpPr/>
          <p:nvPr/>
        </p:nvSpPr>
        <p:spPr>
          <a:xfrm>
            <a:off x="1043608" y="1988840"/>
            <a:ext cx="720080" cy="460538"/>
          </a:xfrm>
          <a:prstGeom prst="arc">
            <a:avLst>
              <a:gd name="adj1" fmla="val 10871137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FF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559018" y="5085184"/>
            <a:ext cx="423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65 : 7 ?</a:t>
            </a:r>
          </a:p>
          <a:p>
            <a:pPr algn="just"/>
            <a:r>
              <a:rPr lang="fr-FR" sz="2000" dirty="0" smtClean="0"/>
              <a:t>En 65, combien de fois 7 ?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581869" y="5805264"/>
            <a:ext cx="423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9 x 7 = 63</a:t>
            </a:r>
          </a:p>
          <a:p>
            <a:pPr algn="just"/>
            <a:r>
              <a:rPr lang="fr-FR" sz="2000" dirty="0" smtClean="0"/>
              <a:t>J’écris 9 au quotient et 63 sous 65.</a:t>
            </a:r>
            <a:endParaRPr lang="fr-FR" sz="2000" dirty="0"/>
          </a:p>
        </p:txBody>
      </p:sp>
      <p:sp>
        <p:nvSpPr>
          <p:cNvPr id="7" name="Ellipse 6"/>
          <p:cNvSpPr/>
          <p:nvPr/>
        </p:nvSpPr>
        <p:spPr>
          <a:xfrm>
            <a:off x="3059832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590177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4067944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39552" y="2708920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028800" y="2708920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403648" y="3602196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403648" y="3160998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950469" y="4077072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1950469" y="4472356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956757" y="4869160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906454" y="3602195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459461" y="4450759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3455876" y="2774995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3933643" y="2765772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2925531" y="2769277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26" grpId="0"/>
      <p:bldP spid="27" grpId="0"/>
      <p:bldP spid="6" grpId="0" animBg="1"/>
      <p:bldP spid="28" grpId="0"/>
      <p:bldP spid="30" grpId="0"/>
      <p:bldP spid="7" grpId="0" animBg="1"/>
      <p:bldP spid="31" grpId="0" animBg="1"/>
      <p:bldP spid="32" grpId="0" animBg="1"/>
      <p:bldP spid="33" grpId="0" animBg="1"/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La technique de la division à un seul chiffre.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816199"/>
              </p:ext>
            </p:extLst>
          </p:nvPr>
        </p:nvGraphicFramePr>
        <p:xfrm>
          <a:off x="179512" y="1340768"/>
          <a:ext cx="4521631" cy="4781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238331"/>
                <a:gridCol w="618857"/>
                <a:gridCol w="409741"/>
                <a:gridCol w="409741"/>
                <a:gridCol w="361861"/>
                <a:gridCol w="216024"/>
                <a:gridCol w="504056"/>
                <a:gridCol w="533797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582860" y="1741492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Je fais la soustraction :</a:t>
            </a:r>
          </a:p>
          <a:p>
            <a:pPr algn="just"/>
            <a:r>
              <a:rPr lang="fr-FR" sz="2000" dirty="0" smtClean="0"/>
              <a:t>65 – 63 = 2</a:t>
            </a:r>
            <a:endParaRPr lang="fr-FR" sz="2000" dirty="0"/>
          </a:p>
        </p:txBody>
      </p:sp>
      <p:sp>
        <p:nvSpPr>
          <p:cNvPr id="6" name="Arc 5"/>
          <p:cNvSpPr/>
          <p:nvPr/>
        </p:nvSpPr>
        <p:spPr>
          <a:xfrm>
            <a:off x="1043608" y="1988840"/>
            <a:ext cx="720080" cy="460538"/>
          </a:xfrm>
          <a:prstGeom prst="arc">
            <a:avLst>
              <a:gd name="adj1" fmla="val 10871137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FF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059832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590177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4067944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39552" y="2708920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403648" y="3602196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403648" y="3160998"/>
            <a:ext cx="415853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1950469" y="4077072"/>
            <a:ext cx="333246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1950469" y="4472356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956757" y="4869160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906454" y="3602195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459461" y="4450759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3455876" y="2774995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3933643" y="2765772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916271" y="3166903"/>
            <a:ext cx="367444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512878" y="3096311"/>
            <a:ext cx="12582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4562374" y="2505090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Je partage maintenant les dizaines, pour cela, je descends le 4.</a:t>
            </a:r>
          </a:p>
        </p:txBody>
      </p:sp>
      <p:cxnSp>
        <p:nvCxnSpPr>
          <p:cNvPr id="45" name="Connecteur droit 44"/>
          <p:cNvCxnSpPr/>
          <p:nvPr/>
        </p:nvCxnSpPr>
        <p:spPr>
          <a:xfrm>
            <a:off x="2051720" y="2553859"/>
            <a:ext cx="0" cy="5856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4582860" y="3284984"/>
            <a:ext cx="423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24 : 7 ?</a:t>
            </a:r>
          </a:p>
          <a:p>
            <a:pPr algn="just"/>
            <a:r>
              <a:rPr lang="fr-FR" sz="2000" dirty="0" smtClean="0"/>
              <a:t>En 24, combien de fois 7 ?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4605711" y="4005064"/>
            <a:ext cx="423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3 x 7 = 21</a:t>
            </a:r>
          </a:p>
          <a:p>
            <a:pPr algn="just"/>
            <a:r>
              <a:rPr lang="fr-FR" sz="2000" dirty="0" smtClean="0"/>
              <a:t>J’écris 3 au quotient et 21 sous 24.</a:t>
            </a:r>
            <a:endParaRPr lang="fr-FR" sz="2000" dirty="0"/>
          </a:p>
        </p:txBody>
      </p:sp>
      <p:sp>
        <p:nvSpPr>
          <p:cNvPr id="48" name="Rectangle 47"/>
          <p:cNvSpPr/>
          <p:nvPr/>
        </p:nvSpPr>
        <p:spPr>
          <a:xfrm>
            <a:off x="2285868" y="4077072"/>
            <a:ext cx="333246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4572000" y="4702060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Je fais la soustraction :</a:t>
            </a:r>
          </a:p>
          <a:p>
            <a:pPr algn="just"/>
            <a:r>
              <a:rPr lang="fr-FR" sz="2000" dirty="0" smtClean="0"/>
              <a:t>24 – 21 = 3</a:t>
            </a:r>
            <a:endParaRPr lang="fr-FR" sz="2000" dirty="0"/>
          </a:p>
        </p:txBody>
      </p:sp>
      <p:cxnSp>
        <p:nvCxnSpPr>
          <p:cNvPr id="50" name="Connecteur droit 49"/>
          <p:cNvCxnSpPr/>
          <p:nvPr/>
        </p:nvCxnSpPr>
        <p:spPr>
          <a:xfrm>
            <a:off x="1059699" y="4006722"/>
            <a:ext cx="12582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13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34" grpId="0" animBg="1"/>
      <p:bldP spid="35" grpId="0" animBg="1"/>
      <p:bldP spid="36" grpId="0" animBg="1"/>
      <p:bldP spid="39" grpId="0" animBg="1"/>
      <p:bldP spid="41" grpId="0" animBg="1"/>
      <p:bldP spid="29" grpId="0" animBg="1"/>
      <p:bldP spid="44" grpId="0"/>
      <p:bldP spid="46" grpId="0"/>
      <p:bldP spid="47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La technique de la division à un seul chiffre.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380834"/>
              </p:ext>
            </p:extLst>
          </p:nvPr>
        </p:nvGraphicFramePr>
        <p:xfrm>
          <a:off x="179512" y="1340768"/>
          <a:ext cx="4521631" cy="4781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238331"/>
                <a:gridCol w="618857"/>
                <a:gridCol w="409741"/>
                <a:gridCol w="409741"/>
                <a:gridCol w="361861"/>
                <a:gridCol w="216024"/>
                <a:gridCol w="504056"/>
                <a:gridCol w="533797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1043608" y="1988840"/>
            <a:ext cx="720080" cy="460538"/>
          </a:xfrm>
          <a:prstGeom prst="arc">
            <a:avLst>
              <a:gd name="adj1" fmla="val 10871137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FF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059832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590177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4067944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1950469" y="4472356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/>
          <p:cNvSpPr/>
          <p:nvPr/>
        </p:nvSpPr>
        <p:spPr>
          <a:xfrm>
            <a:off x="1956757" y="4941168"/>
            <a:ext cx="734888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1459461" y="4450759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3933643" y="2765772"/>
            <a:ext cx="360040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512878" y="3096311"/>
            <a:ext cx="12582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4562374" y="1727317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Je partage maintenant les unités, pour cela, je descends le 3.</a:t>
            </a:r>
          </a:p>
        </p:txBody>
      </p:sp>
      <p:cxnSp>
        <p:nvCxnSpPr>
          <p:cNvPr id="45" name="Connecteur droit 44"/>
          <p:cNvCxnSpPr/>
          <p:nvPr/>
        </p:nvCxnSpPr>
        <p:spPr>
          <a:xfrm>
            <a:off x="2051720" y="2553859"/>
            <a:ext cx="0" cy="5856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285868" y="4077072"/>
            <a:ext cx="333246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49"/>
          <p:cNvCxnSpPr/>
          <p:nvPr/>
        </p:nvCxnSpPr>
        <p:spPr>
          <a:xfrm>
            <a:off x="1059699" y="4006722"/>
            <a:ext cx="12582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435925" y="2553859"/>
            <a:ext cx="0" cy="14528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562374" y="2492716"/>
            <a:ext cx="423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33 : 7 ?</a:t>
            </a:r>
          </a:p>
          <a:p>
            <a:pPr algn="just"/>
            <a:r>
              <a:rPr lang="fr-FR" sz="2000" dirty="0" smtClean="0"/>
              <a:t>En 33, combien de fois 7 ?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572000" y="3225170"/>
            <a:ext cx="4238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4 x 7 = 28</a:t>
            </a:r>
          </a:p>
          <a:p>
            <a:pPr algn="just"/>
            <a:r>
              <a:rPr lang="fr-FR" sz="2000" dirty="0" smtClean="0"/>
              <a:t>J’écris 4 au quotient et 28 sous 33.</a:t>
            </a:r>
            <a:endParaRPr lang="fr-FR" sz="2000" dirty="0"/>
          </a:p>
        </p:txBody>
      </p:sp>
      <p:sp>
        <p:nvSpPr>
          <p:cNvPr id="43" name="ZoneTexte 42"/>
          <p:cNvSpPr txBox="1"/>
          <p:nvPr/>
        </p:nvSpPr>
        <p:spPr>
          <a:xfrm>
            <a:off x="4557303" y="4006722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Je fais la soustraction :</a:t>
            </a:r>
          </a:p>
          <a:p>
            <a:pPr algn="just"/>
            <a:r>
              <a:rPr lang="fr-FR" sz="2000" dirty="0" smtClean="0"/>
              <a:t>33 – 28 = 5</a:t>
            </a:r>
            <a:endParaRPr lang="fr-FR" sz="2000" dirty="0"/>
          </a:p>
        </p:txBody>
      </p:sp>
      <p:cxnSp>
        <p:nvCxnSpPr>
          <p:cNvPr id="51" name="Connecteur droit 50"/>
          <p:cNvCxnSpPr/>
          <p:nvPr/>
        </p:nvCxnSpPr>
        <p:spPr>
          <a:xfrm>
            <a:off x="1639481" y="4871704"/>
            <a:ext cx="10413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983" y="5125577"/>
            <a:ext cx="720080" cy="72008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4628952" y="5164885"/>
            <a:ext cx="3960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Je pense à vérifier que le reste est bien plus petit que le diviseur !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5 &lt; 7 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0" grpId="0" animBg="1"/>
      <p:bldP spid="42" grpId="0" animBg="1"/>
      <p:bldP spid="44" grpId="0"/>
      <p:bldP spid="48" grpId="0" animBg="1"/>
      <p:bldP spid="30" grpId="0"/>
      <p:bldP spid="33" grpId="0"/>
      <p:bldP spid="4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La technique de la division à un seul chiffre.</a:t>
            </a:r>
            <a:endParaRPr lang="fr-FR" dirty="0">
              <a:solidFill>
                <a:srgbClr val="0000FF"/>
              </a:solidFill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283992"/>
              </p:ext>
            </p:extLst>
          </p:nvPr>
        </p:nvGraphicFramePr>
        <p:xfrm>
          <a:off x="179512" y="1340768"/>
          <a:ext cx="4521631" cy="4781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9741"/>
                <a:gridCol w="238331"/>
                <a:gridCol w="618857"/>
                <a:gridCol w="409741"/>
                <a:gridCol w="409741"/>
                <a:gridCol w="361861"/>
                <a:gridCol w="216024"/>
                <a:gridCol w="504056"/>
                <a:gridCol w="533797"/>
                <a:gridCol w="409741"/>
                <a:gridCol w="409741"/>
              </a:tblGrid>
              <a:tr h="503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err="1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d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u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7</a:t>
                      </a: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8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84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8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2400" b="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Arc 5"/>
          <p:cNvSpPr/>
          <p:nvPr/>
        </p:nvSpPr>
        <p:spPr>
          <a:xfrm>
            <a:off x="1043608" y="1988840"/>
            <a:ext cx="720080" cy="460538"/>
          </a:xfrm>
          <a:prstGeom prst="arc">
            <a:avLst>
              <a:gd name="adj1" fmla="val 10871137"/>
              <a:gd name="adj2" fmla="val 0"/>
            </a:avLst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00FF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059832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3590177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4067944" y="321297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8"/>
          <p:cNvCxnSpPr/>
          <p:nvPr/>
        </p:nvCxnSpPr>
        <p:spPr>
          <a:xfrm>
            <a:off x="512878" y="3096311"/>
            <a:ext cx="12582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4562374" y="1727317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Nous avons donc </a:t>
            </a:r>
          </a:p>
          <a:p>
            <a:pPr algn="just"/>
            <a:r>
              <a:rPr lang="fr-FR" sz="2000" dirty="0" smtClean="0"/>
              <a:t>6 543 : 7 ?</a:t>
            </a:r>
          </a:p>
        </p:txBody>
      </p:sp>
      <p:cxnSp>
        <p:nvCxnSpPr>
          <p:cNvPr id="45" name="Connecteur droit 44"/>
          <p:cNvCxnSpPr/>
          <p:nvPr/>
        </p:nvCxnSpPr>
        <p:spPr>
          <a:xfrm>
            <a:off x="2051720" y="2553859"/>
            <a:ext cx="0" cy="58560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285868" y="4077072"/>
            <a:ext cx="333246" cy="3736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0" name="Connecteur droit 49"/>
          <p:cNvCxnSpPr/>
          <p:nvPr/>
        </p:nvCxnSpPr>
        <p:spPr>
          <a:xfrm>
            <a:off x="1059699" y="4006722"/>
            <a:ext cx="125821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435925" y="2553859"/>
            <a:ext cx="0" cy="145286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4562374" y="2492716"/>
            <a:ext cx="423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q = 934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4572000" y="2846659"/>
            <a:ext cx="4238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r = 5</a:t>
            </a:r>
            <a:endParaRPr lang="fr-FR" sz="2000" dirty="0"/>
          </a:p>
        </p:txBody>
      </p:sp>
      <p:sp>
        <p:nvSpPr>
          <p:cNvPr id="43" name="ZoneTexte 42"/>
          <p:cNvSpPr txBox="1"/>
          <p:nvPr/>
        </p:nvSpPr>
        <p:spPr>
          <a:xfrm>
            <a:off x="4557303" y="3429000"/>
            <a:ext cx="4093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On peut aussi écrire le résultat sous la forme :</a:t>
            </a:r>
            <a:endParaRPr lang="fr-FR" sz="2000" dirty="0"/>
          </a:p>
        </p:txBody>
      </p:sp>
      <p:cxnSp>
        <p:nvCxnSpPr>
          <p:cNvPr id="51" name="Connecteur droit 50"/>
          <p:cNvCxnSpPr/>
          <p:nvPr/>
        </p:nvCxnSpPr>
        <p:spPr>
          <a:xfrm>
            <a:off x="1639481" y="4871704"/>
            <a:ext cx="104134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582860" y="4136886"/>
            <a:ext cx="4093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/>
              <a:t>6 534 = ( 7 x 934 ) + 5</a:t>
            </a:r>
            <a:endParaRPr lang="fr-FR" sz="2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851920" y="4797152"/>
            <a:ext cx="481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rgbClr val="FF0000"/>
                </a:solidFill>
              </a:rPr>
              <a:t>dividende = ( diviseur x quotient ) + reste</a:t>
            </a:r>
            <a:endParaRPr lang="fr-F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6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0" grpId="0"/>
      <p:bldP spid="33" grpId="0"/>
      <p:bldP spid="43" grpId="0"/>
      <p:bldP spid="24" grpId="0"/>
      <p:bldP spid="2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507</Words>
  <Application>Microsoft Office PowerPoint</Application>
  <PresentationFormat>Affichage à l'écran (4:3)</PresentationFormat>
  <Paragraphs>378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A quoi sert une division ?</vt:lpstr>
      <vt:lpstr>Le vocabulaire de la division.</vt:lpstr>
      <vt:lpstr>La technique de la division à un seul chiffre.</vt:lpstr>
      <vt:lpstr>La technique de la division à un seul chiffre.</vt:lpstr>
      <vt:lpstr>La technique de la division à un seul chiffre.</vt:lpstr>
      <vt:lpstr>La technique de la division à un seul chiffre.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21</cp:revision>
  <dcterms:created xsi:type="dcterms:W3CDTF">2020-04-23T07:55:41Z</dcterms:created>
  <dcterms:modified xsi:type="dcterms:W3CDTF">2021-01-23T17:24:45Z</dcterms:modified>
</cp:coreProperties>
</file>