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0" r:id="rId4"/>
    <p:sldId id="265" r:id="rId5"/>
    <p:sldId id="266" r:id="rId6"/>
    <p:sldId id="267" r:id="rId7"/>
    <p:sldId id="271" r:id="rId8"/>
    <p:sldId id="269" r:id="rId9"/>
    <p:sldId id="270" r:id="rId10"/>
    <p:sldId id="268" r:id="rId11"/>
    <p:sldId id="277" r:id="rId12"/>
    <p:sldId id="272" r:id="rId13"/>
    <p:sldId id="273" r:id="rId14"/>
    <p:sldId id="274" r:id="rId15"/>
    <p:sldId id="275" r:id="rId16"/>
    <p:sldId id="276"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275566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95138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232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C2C5AB-1D7F-4552-84C1-807C10E54129}"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108041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5C2C5AB-1D7F-4552-84C1-807C10E54129}" type="datetimeFigureOut">
              <a:rPr lang="fr-FR" smtClean="0"/>
              <a:t>17/01/2021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368285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5C2C5AB-1D7F-4552-84C1-807C10E54129}" type="datetimeFigureOut">
              <a:rPr lang="fr-FR" smtClean="0"/>
              <a:t>17/01/2021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162676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5C2C5AB-1D7F-4552-84C1-807C10E54129}" type="datetimeFigureOut">
              <a:rPr lang="fr-FR" smtClean="0"/>
              <a:t>17/01/2021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52664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5C2C5AB-1D7F-4552-84C1-807C10E54129}" type="datetimeFigureOut">
              <a:rPr lang="fr-FR" smtClean="0"/>
              <a:t>17/01/2021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15925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C2C5AB-1D7F-4552-84C1-807C10E54129}" type="datetimeFigureOut">
              <a:rPr lang="fr-FR" smtClean="0"/>
              <a:t>17/01/2021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267095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5C2C5AB-1D7F-4552-84C1-807C10E54129}" type="datetimeFigureOut">
              <a:rPr lang="fr-FR" smtClean="0"/>
              <a:t>17/01/2021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7783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5C2C5AB-1D7F-4552-84C1-807C10E54129}" type="datetimeFigureOut">
              <a:rPr lang="fr-FR" smtClean="0"/>
              <a:t>17/01/2021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27660B-769B-4929-8B9D-5BFA6EF1226B}" type="slidenum">
              <a:rPr lang="fr-FR" smtClean="0"/>
              <a:t>‹N°›</a:t>
            </a:fld>
            <a:endParaRPr lang="fr-FR"/>
          </a:p>
        </p:txBody>
      </p:sp>
    </p:spTree>
    <p:extLst>
      <p:ext uri="{BB962C8B-B14F-4D97-AF65-F5344CB8AC3E}">
        <p14:creationId xmlns:p14="http://schemas.microsoft.com/office/powerpoint/2010/main" val="337736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2C5AB-1D7F-4552-84C1-807C10E54129}" type="datetimeFigureOut">
              <a:rPr lang="fr-FR" smtClean="0"/>
              <a:t>17/01/2021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7660B-769B-4929-8B9D-5BFA6EF1226B}" type="slidenum">
              <a:rPr lang="fr-FR" smtClean="0"/>
              <a:t>‹N°›</a:t>
            </a:fld>
            <a:endParaRPr lang="fr-FR"/>
          </a:p>
        </p:txBody>
      </p:sp>
    </p:spTree>
    <p:extLst>
      <p:ext uri="{BB962C8B-B14F-4D97-AF65-F5344CB8AC3E}">
        <p14:creationId xmlns:p14="http://schemas.microsoft.com/office/powerpoint/2010/main" val="1982515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rot="17953157">
            <a:off x="6218339" y="3281320"/>
            <a:ext cx="3437316" cy="4468511"/>
          </a:xfrm>
        </p:spPr>
      </p:pic>
      <p:sp>
        <p:nvSpPr>
          <p:cNvPr id="6" name="Titre 1"/>
          <p:cNvSpPr txBox="1">
            <a:spLocks/>
          </p:cNvSpPr>
          <p:nvPr/>
        </p:nvSpPr>
        <p:spPr>
          <a:xfrm>
            <a:off x="683568" y="548680"/>
            <a:ext cx="7772400" cy="211809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5400" dirty="0" smtClean="0">
                <a:solidFill>
                  <a:srgbClr val="FFFFFF"/>
                </a:solidFill>
                <a:latin typeface="Cursif" panose="020B0603050302020204" pitchFamily="34" charset="0"/>
              </a:rPr>
              <a:t>Calcul</a:t>
            </a:r>
            <a:endParaRPr lang="fr-FR" dirty="0">
              <a:solidFill>
                <a:srgbClr val="FFFFFF"/>
              </a:solidFill>
              <a:latin typeface="Cursif" panose="020B0603050302020204" pitchFamily="34" charset="0"/>
            </a:endParaRPr>
          </a:p>
        </p:txBody>
      </p:sp>
      <p:sp>
        <p:nvSpPr>
          <p:cNvPr id="5" name="ZoneTexte 4"/>
          <p:cNvSpPr txBox="1"/>
          <p:nvPr/>
        </p:nvSpPr>
        <p:spPr>
          <a:xfrm>
            <a:off x="1321471" y="3573015"/>
            <a:ext cx="6768752" cy="1754326"/>
          </a:xfrm>
          <a:prstGeom prst="rect">
            <a:avLst/>
          </a:prstGeom>
          <a:noFill/>
        </p:spPr>
        <p:txBody>
          <a:bodyPr wrap="square" rtlCol="0">
            <a:spAutoFit/>
          </a:bodyPr>
          <a:lstStyle/>
          <a:p>
            <a:pPr algn="ctr"/>
            <a:r>
              <a:rPr lang="fr-FR" sz="5400" dirty="0" smtClean="0">
                <a:solidFill>
                  <a:schemeClr val="bg1"/>
                </a:solidFill>
              </a:rPr>
              <a:t>Les multiples et les diviseurs</a:t>
            </a:r>
            <a:endParaRPr lang="fr-FR" sz="5400" dirty="0">
              <a:solidFill>
                <a:schemeClr val="bg1"/>
              </a:solidFill>
            </a:endParaRPr>
          </a:p>
        </p:txBody>
      </p:sp>
      <p:sp>
        <p:nvSpPr>
          <p:cNvPr id="9" name="Ellipse 8"/>
          <p:cNvSpPr/>
          <p:nvPr/>
        </p:nvSpPr>
        <p:spPr>
          <a:xfrm>
            <a:off x="899592" y="836712"/>
            <a:ext cx="1152128" cy="1152128"/>
          </a:xfrm>
          <a:prstGeom prst="ellips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solidFill>
              </a:rPr>
              <a:t>Ca4</a:t>
            </a:r>
            <a:endParaRPr lang="fr-FR" sz="1600" dirty="0">
              <a:solidFill>
                <a:schemeClr val="tx1"/>
              </a:solidFill>
            </a:endParaRPr>
          </a:p>
        </p:txBody>
      </p:sp>
    </p:spTree>
    <p:extLst>
      <p:ext uri="{BB962C8B-B14F-4D97-AF65-F5344CB8AC3E}">
        <p14:creationId xmlns:p14="http://schemas.microsoft.com/office/powerpoint/2010/main" val="2995801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rgbClr val="00B050"/>
                </a:solidFill>
              </a:rPr>
              <a:t>Comment reconnaître les multiples de 10 ?</a:t>
            </a:r>
            <a:endParaRPr lang="fr-FR" dirty="0">
              <a:solidFill>
                <a:srgbClr val="00B050"/>
              </a:solidFill>
            </a:endParaRPr>
          </a:p>
        </p:txBody>
      </p:sp>
      <p:sp>
        <p:nvSpPr>
          <p:cNvPr id="5" name="Espace réservé du contenu 2"/>
          <p:cNvSpPr>
            <a:spLocks noGrp="1"/>
          </p:cNvSpPr>
          <p:nvPr>
            <p:ph idx="1"/>
          </p:nvPr>
        </p:nvSpPr>
        <p:spPr>
          <a:xfrm>
            <a:off x="457200" y="1600201"/>
            <a:ext cx="8229600" cy="1252735"/>
          </a:xfrm>
        </p:spPr>
        <p:txBody>
          <a:bodyPr>
            <a:normAutofit/>
          </a:bodyPr>
          <a:lstStyle/>
          <a:p>
            <a:pPr marL="0" indent="0" algn="just">
              <a:buNone/>
            </a:pPr>
            <a:r>
              <a:rPr lang="fr-FR" dirty="0" smtClean="0"/>
              <a:t>Les multiples de 10 se terminent tous par 0</a:t>
            </a:r>
          </a:p>
          <a:p>
            <a:pPr marL="0" indent="0">
              <a:buNone/>
            </a:pPr>
            <a:r>
              <a:rPr lang="fr-FR" i="1" dirty="0" smtClean="0">
                <a:solidFill>
                  <a:srgbClr val="00B050"/>
                </a:solidFill>
              </a:rPr>
              <a:t>Exemples : 50, 80, 110, 230…</a:t>
            </a:r>
            <a:endParaRPr lang="fr-FR" i="1" dirty="0">
              <a:solidFill>
                <a:srgbClr val="00B050"/>
              </a:solidFill>
            </a:endParaRPr>
          </a:p>
        </p:txBody>
      </p:sp>
    </p:spTree>
    <p:extLst>
      <p:ext uri="{BB962C8B-B14F-4D97-AF65-F5344CB8AC3E}">
        <p14:creationId xmlns:p14="http://schemas.microsoft.com/office/powerpoint/2010/main" val="1356445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91264" cy="1143000"/>
          </a:xfrm>
        </p:spPr>
        <p:txBody>
          <a:bodyPr>
            <a:noAutofit/>
          </a:bodyPr>
          <a:lstStyle/>
          <a:p>
            <a:r>
              <a:rPr lang="fr-FR" sz="3600" dirty="0" smtClean="0">
                <a:solidFill>
                  <a:schemeClr val="accent5">
                    <a:lumMod val="75000"/>
                  </a:schemeClr>
                </a:solidFill>
              </a:rPr>
              <a:t>Comment reconnaître les multiples de 4 ? (pour les CM2)</a:t>
            </a:r>
            <a:endParaRPr lang="fr-FR" sz="3600" dirty="0">
              <a:solidFill>
                <a:schemeClr val="accent5">
                  <a:lumMod val="75000"/>
                </a:schemeClr>
              </a:solidFill>
            </a:endParaRPr>
          </a:p>
        </p:txBody>
      </p:sp>
      <p:sp>
        <p:nvSpPr>
          <p:cNvPr id="3" name="Espace réservé du contenu 2"/>
          <p:cNvSpPr>
            <a:spLocks noGrp="1"/>
          </p:cNvSpPr>
          <p:nvPr>
            <p:ph idx="1"/>
          </p:nvPr>
        </p:nvSpPr>
        <p:spPr>
          <a:xfrm>
            <a:off x="457200" y="2348880"/>
            <a:ext cx="8229600" cy="532655"/>
          </a:xfrm>
        </p:spPr>
        <p:txBody>
          <a:bodyPr>
            <a:normAutofit/>
          </a:bodyPr>
          <a:lstStyle/>
          <a:p>
            <a:pPr marL="0" indent="0" algn="just">
              <a:buNone/>
            </a:pPr>
            <a:r>
              <a:rPr lang="fr-FR" sz="2400" dirty="0" smtClean="0"/>
              <a:t>Les multiples de 4 sont obligatoirement pairs.</a:t>
            </a:r>
            <a:endParaRPr lang="fr-FR" sz="2400" dirty="0">
              <a:solidFill>
                <a:schemeClr val="accent1">
                  <a:lumMod val="75000"/>
                </a:schemeClr>
              </a:solidFill>
            </a:endParaRPr>
          </a:p>
        </p:txBody>
      </p:sp>
      <p:sp>
        <p:nvSpPr>
          <p:cNvPr id="4" name="ZoneTexte 3"/>
          <p:cNvSpPr txBox="1"/>
          <p:nvPr/>
        </p:nvSpPr>
        <p:spPr>
          <a:xfrm>
            <a:off x="539552" y="1692097"/>
            <a:ext cx="8157592" cy="584775"/>
          </a:xfrm>
          <a:prstGeom prst="rect">
            <a:avLst/>
          </a:prstGeom>
          <a:noFill/>
        </p:spPr>
        <p:txBody>
          <a:bodyPr wrap="square" rtlCol="0">
            <a:spAutoFit/>
          </a:bodyPr>
          <a:lstStyle/>
          <a:p>
            <a:pPr algn="ctr"/>
            <a:r>
              <a:rPr lang="fr-FR" sz="3200" dirty="0" smtClean="0">
                <a:solidFill>
                  <a:schemeClr val="accent5">
                    <a:lumMod val="75000"/>
                  </a:schemeClr>
                </a:solidFill>
              </a:rPr>
              <a:t>12	27	46	160	 238 	 531	 464	 710	</a:t>
            </a:r>
            <a:endParaRPr lang="fr-FR" sz="3200" dirty="0">
              <a:solidFill>
                <a:schemeClr val="accent5">
                  <a:lumMod val="75000"/>
                </a:schemeClr>
              </a:solidFill>
            </a:endParaRPr>
          </a:p>
        </p:txBody>
      </p:sp>
      <p:sp>
        <p:nvSpPr>
          <p:cNvPr id="5" name="Espace réservé du contenu 2"/>
          <p:cNvSpPr txBox="1">
            <a:spLocks/>
          </p:cNvSpPr>
          <p:nvPr/>
        </p:nvSpPr>
        <p:spPr>
          <a:xfrm>
            <a:off x="467544" y="1268760"/>
            <a:ext cx="8229600" cy="5326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400" dirty="0" smtClean="0"/>
              <a:t>Dans la liste suivante, on cherche les multiples de 4.</a:t>
            </a:r>
          </a:p>
          <a:p>
            <a:pPr marL="0" indent="0" algn="just">
              <a:buFont typeface="Arial" panose="020B0604020202020204" pitchFamily="34" charset="0"/>
              <a:buNone/>
            </a:pPr>
            <a:endParaRPr lang="fr-FR" sz="2400" dirty="0">
              <a:solidFill>
                <a:schemeClr val="accent1">
                  <a:lumMod val="75000"/>
                </a:schemeClr>
              </a:solidFill>
            </a:endParaRPr>
          </a:p>
        </p:txBody>
      </p:sp>
      <p:sp>
        <p:nvSpPr>
          <p:cNvPr id="6" name="Espace réservé du contenu 2"/>
          <p:cNvSpPr txBox="1">
            <a:spLocks/>
          </p:cNvSpPr>
          <p:nvPr/>
        </p:nvSpPr>
        <p:spPr>
          <a:xfrm>
            <a:off x="503548" y="2708920"/>
            <a:ext cx="8229600" cy="5326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400" i="1" dirty="0" smtClean="0">
                <a:solidFill>
                  <a:schemeClr val="accent5">
                    <a:lumMod val="75000"/>
                  </a:schemeClr>
                </a:solidFill>
              </a:rPr>
              <a:t>On élimine donc 27 et 531</a:t>
            </a:r>
            <a:r>
              <a:rPr lang="fr-FR" sz="2400" i="1" dirty="0" smtClean="0"/>
              <a:t>.</a:t>
            </a:r>
            <a:endParaRPr lang="fr-FR" sz="2400" i="1" dirty="0">
              <a:solidFill>
                <a:schemeClr val="accent1">
                  <a:lumMod val="75000"/>
                </a:schemeClr>
              </a:solidFill>
            </a:endParaRPr>
          </a:p>
        </p:txBody>
      </p:sp>
      <p:cxnSp>
        <p:nvCxnSpPr>
          <p:cNvPr id="8" name="Connecteur droit 7"/>
          <p:cNvCxnSpPr/>
          <p:nvPr/>
        </p:nvCxnSpPr>
        <p:spPr>
          <a:xfrm>
            <a:off x="1835696" y="202353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5652120" y="2014411"/>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Espace réservé du contenu 2"/>
          <p:cNvSpPr txBox="1">
            <a:spLocks/>
          </p:cNvSpPr>
          <p:nvPr/>
        </p:nvSpPr>
        <p:spPr>
          <a:xfrm>
            <a:off x="457200" y="3284985"/>
            <a:ext cx="8435280" cy="12241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400" dirty="0" smtClean="0"/>
              <a:t>On observe les deux derniers chiffres de chaque nombre pair et on calcule la moitié des nombres formés par ces deux derniers chiffres. Si la moitié est paire, alors le nombre est un multiple de 4.</a:t>
            </a:r>
            <a:endParaRPr lang="fr-FR" sz="2400" dirty="0">
              <a:solidFill>
                <a:schemeClr val="accent1">
                  <a:lumMod val="75000"/>
                </a:schemeClr>
              </a:solidFill>
            </a:endParaRPr>
          </a:p>
        </p:txBody>
      </p:sp>
      <p:sp>
        <p:nvSpPr>
          <p:cNvPr id="11" name="Espace réservé du contenu 2"/>
          <p:cNvSpPr txBox="1">
            <a:spLocks/>
          </p:cNvSpPr>
          <p:nvPr/>
        </p:nvSpPr>
        <p:spPr>
          <a:xfrm>
            <a:off x="395536" y="4437112"/>
            <a:ext cx="4608512"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smtClean="0">
                <a:solidFill>
                  <a:schemeClr val="accent5">
                    <a:lumMod val="75000"/>
                  </a:schemeClr>
                </a:solidFill>
              </a:rPr>
              <a:t>12 </a:t>
            </a:r>
            <a:r>
              <a:rPr lang="fr-FR" sz="2000" i="1" dirty="0" smtClean="0">
                <a:solidFill>
                  <a:schemeClr val="accent5">
                    <a:lumMod val="75000"/>
                  </a:schemeClr>
                </a:solidFill>
                <a:sym typeface="Wingdings" panose="05000000000000000000" pitchFamily="2" charset="2"/>
              </a:rPr>
              <a:t> 6 (pair) alors 12 est un multiple de 4</a:t>
            </a:r>
            <a:endParaRPr lang="fr-FR" sz="2000" i="1" dirty="0">
              <a:solidFill>
                <a:schemeClr val="accent5">
                  <a:lumMod val="75000"/>
                </a:schemeClr>
              </a:solidFill>
            </a:endParaRPr>
          </a:p>
        </p:txBody>
      </p:sp>
      <p:sp>
        <p:nvSpPr>
          <p:cNvPr id="12" name="Espace réservé du contenu 2"/>
          <p:cNvSpPr txBox="1">
            <a:spLocks/>
          </p:cNvSpPr>
          <p:nvPr/>
        </p:nvSpPr>
        <p:spPr>
          <a:xfrm>
            <a:off x="395536" y="4797152"/>
            <a:ext cx="5544616"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smtClean="0">
                <a:solidFill>
                  <a:schemeClr val="accent5">
                    <a:lumMod val="75000"/>
                  </a:schemeClr>
                </a:solidFill>
              </a:rPr>
              <a:t>46 </a:t>
            </a:r>
            <a:r>
              <a:rPr lang="fr-FR" sz="2000" i="1" dirty="0" smtClean="0">
                <a:solidFill>
                  <a:schemeClr val="accent5">
                    <a:lumMod val="75000"/>
                  </a:schemeClr>
                </a:solidFill>
                <a:sym typeface="Wingdings" panose="05000000000000000000" pitchFamily="2" charset="2"/>
              </a:rPr>
              <a:t> 23 (impair) alors 46 n’est pas un multiple de 4</a:t>
            </a:r>
            <a:endParaRPr lang="fr-FR" sz="2000" i="1" dirty="0">
              <a:solidFill>
                <a:schemeClr val="accent5">
                  <a:lumMod val="75000"/>
                </a:schemeClr>
              </a:solidFill>
            </a:endParaRPr>
          </a:p>
        </p:txBody>
      </p:sp>
      <p:sp>
        <p:nvSpPr>
          <p:cNvPr id="13" name="Espace réservé du contenu 2"/>
          <p:cNvSpPr txBox="1">
            <a:spLocks/>
          </p:cNvSpPr>
          <p:nvPr/>
        </p:nvSpPr>
        <p:spPr>
          <a:xfrm>
            <a:off x="395536" y="5157192"/>
            <a:ext cx="5266928"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smtClean="0"/>
              <a:t>1</a:t>
            </a:r>
            <a:r>
              <a:rPr lang="fr-FR" sz="2000" i="1" dirty="0" smtClean="0">
                <a:solidFill>
                  <a:schemeClr val="accent5">
                    <a:lumMod val="75000"/>
                  </a:schemeClr>
                </a:solidFill>
              </a:rPr>
              <a:t>60 </a:t>
            </a:r>
            <a:r>
              <a:rPr lang="fr-FR" sz="2000" i="1" dirty="0" smtClean="0">
                <a:solidFill>
                  <a:schemeClr val="accent5">
                    <a:lumMod val="75000"/>
                  </a:schemeClr>
                </a:solidFill>
                <a:sym typeface="Wingdings" panose="05000000000000000000" pitchFamily="2" charset="2"/>
              </a:rPr>
              <a:t> 30 (pair) alors 160 est un multiple de 4</a:t>
            </a:r>
            <a:endParaRPr lang="fr-FR" sz="2000" i="1" dirty="0">
              <a:solidFill>
                <a:schemeClr val="accent5">
                  <a:lumMod val="75000"/>
                </a:schemeClr>
              </a:solidFill>
            </a:endParaRPr>
          </a:p>
        </p:txBody>
      </p:sp>
      <p:sp>
        <p:nvSpPr>
          <p:cNvPr id="14" name="Espace réservé du contenu 2"/>
          <p:cNvSpPr txBox="1">
            <a:spLocks/>
          </p:cNvSpPr>
          <p:nvPr/>
        </p:nvSpPr>
        <p:spPr>
          <a:xfrm>
            <a:off x="395536" y="5517232"/>
            <a:ext cx="5842992"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smtClean="0"/>
              <a:t>2</a:t>
            </a:r>
            <a:r>
              <a:rPr lang="fr-FR" sz="2000" i="1" dirty="0" smtClean="0">
                <a:solidFill>
                  <a:schemeClr val="accent5">
                    <a:lumMod val="75000"/>
                  </a:schemeClr>
                </a:solidFill>
              </a:rPr>
              <a:t>38 </a:t>
            </a:r>
            <a:r>
              <a:rPr lang="fr-FR" sz="2000" i="1" dirty="0" smtClean="0">
                <a:solidFill>
                  <a:schemeClr val="accent5">
                    <a:lumMod val="75000"/>
                  </a:schemeClr>
                </a:solidFill>
                <a:sym typeface="Wingdings" panose="05000000000000000000" pitchFamily="2" charset="2"/>
              </a:rPr>
              <a:t> 19 (impair) alors 238 n’est pas un multiple de 4</a:t>
            </a:r>
            <a:endParaRPr lang="fr-FR" sz="2000" i="1" dirty="0">
              <a:solidFill>
                <a:schemeClr val="accent5">
                  <a:lumMod val="75000"/>
                </a:schemeClr>
              </a:solidFill>
            </a:endParaRPr>
          </a:p>
        </p:txBody>
      </p:sp>
      <p:cxnSp>
        <p:nvCxnSpPr>
          <p:cNvPr id="15" name="Connecteur droit 14"/>
          <p:cNvCxnSpPr/>
          <p:nvPr/>
        </p:nvCxnSpPr>
        <p:spPr>
          <a:xfrm>
            <a:off x="2699792" y="202353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4788024" y="2023538"/>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Espace réservé du contenu 2"/>
          <p:cNvSpPr txBox="1">
            <a:spLocks/>
          </p:cNvSpPr>
          <p:nvPr/>
        </p:nvSpPr>
        <p:spPr>
          <a:xfrm>
            <a:off x="405880" y="5877272"/>
            <a:ext cx="5266928"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smtClean="0"/>
              <a:t>4</a:t>
            </a:r>
            <a:r>
              <a:rPr lang="fr-FR" sz="2000" i="1" dirty="0" smtClean="0">
                <a:solidFill>
                  <a:schemeClr val="accent5">
                    <a:lumMod val="75000"/>
                  </a:schemeClr>
                </a:solidFill>
              </a:rPr>
              <a:t>64 </a:t>
            </a:r>
            <a:r>
              <a:rPr lang="fr-FR" sz="2000" i="1" dirty="0" smtClean="0">
                <a:solidFill>
                  <a:schemeClr val="accent5">
                    <a:lumMod val="75000"/>
                  </a:schemeClr>
                </a:solidFill>
                <a:sym typeface="Wingdings" panose="05000000000000000000" pitchFamily="2" charset="2"/>
              </a:rPr>
              <a:t> 32 (pair) alors 464 est un multiple de 4</a:t>
            </a:r>
            <a:endParaRPr lang="fr-FR" sz="2000" i="1" dirty="0">
              <a:solidFill>
                <a:schemeClr val="accent5">
                  <a:lumMod val="75000"/>
                </a:schemeClr>
              </a:solidFill>
            </a:endParaRPr>
          </a:p>
        </p:txBody>
      </p:sp>
      <p:sp>
        <p:nvSpPr>
          <p:cNvPr id="18" name="Espace réservé du contenu 2"/>
          <p:cNvSpPr txBox="1">
            <a:spLocks/>
          </p:cNvSpPr>
          <p:nvPr/>
        </p:nvSpPr>
        <p:spPr>
          <a:xfrm>
            <a:off x="395536" y="6237312"/>
            <a:ext cx="5842992"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000" i="1" dirty="0" smtClean="0"/>
              <a:t>7</a:t>
            </a:r>
            <a:r>
              <a:rPr lang="fr-FR" sz="2000" i="1" dirty="0" smtClean="0">
                <a:solidFill>
                  <a:schemeClr val="accent5">
                    <a:lumMod val="75000"/>
                  </a:schemeClr>
                </a:solidFill>
              </a:rPr>
              <a:t>10 </a:t>
            </a:r>
            <a:r>
              <a:rPr lang="fr-FR" sz="2000" i="1" dirty="0" smtClean="0">
                <a:solidFill>
                  <a:schemeClr val="accent5">
                    <a:lumMod val="75000"/>
                  </a:schemeClr>
                </a:solidFill>
                <a:sym typeface="Wingdings" panose="05000000000000000000" pitchFamily="2" charset="2"/>
              </a:rPr>
              <a:t> 5 (impair) alors 710 n’est pas un multiple de 4</a:t>
            </a:r>
            <a:endParaRPr lang="fr-FR" sz="2000" i="1" dirty="0">
              <a:solidFill>
                <a:schemeClr val="accent5">
                  <a:lumMod val="75000"/>
                </a:schemeClr>
              </a:solidFill>
            </a:endParaRPr>
          </a:p>
        </p:txBody>
      </p:sp>
      <p:cxnSp>
        <p:nvCxnSpPr>
          <p:cNvPr id="19" name="Connecteur droit 18"/>
          <p:cNvCxnSpPr/>
          <p:nvPr/>
        </p:nvCxnSpPr>
        <p:spPr>
          <a:xfrm>
            <a:off x="7452320" y="2014411"/>
            <a:ext cx="5760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805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10" grpId="0" build="p"/>
      <p:bldP spid="11" grpId="0" build="p"/>
      <p:bldP spid="12" grpId="0" build="p"/>
      <p:bldP spid="13" grpId="0" build="p"/>
      <p:bldP spid="14" grpId="0" build="p"/>
      <p:bldP spid="17" grpId="0" build="p"/>
      <p:bldP spid="1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chemeClr val="accent6">
                    <a:lumMod val="75000"/>
                  </a:schemeClr>
                </a:solidFill>
              </a:rPr>
              <a:t>Comment reconnaître les multiples de 3 et de 9 ?</a:t>
            </a:r>
            <a:endParaRPr lang="fr-FR" dirty="0">
              <a:solidFill>
                <a:schemeClr val="accent6">
                  <a:lumMod val="75000"/>
                </a:schemeClr>
              </a:solidFill>
            </a:endParaRPr>
          </a:p>
        </p:txBody>
      </p:sp>
      <p:sp>
        <p:nvSpPr>
          <p:cNvPr id="5" name="Espace réservé du contenu 2"/>
          <p:cNvSpPr>
            <a:spLocks noGrp="1"/>
          </p:cNvSpPr>
          <p:nvPr>
            <p:ph idx="1"/>
          </p:nvPr>
        </p:nvSpPr>
        <p:spPr>
          <a:xfrm>
            <a:off x="457200" y="1600201"/>
            <a:ext cx="8229600" cy="1252735"/>
          </a:xfrm>
        </p:spPr>
        <p:txBody>
          <a:bodyPr>
            <a:normAutofit fontScale="85000" lnSpcReduction="10000"/>
          </a:bodyPr>
          <a:lstStyle/>
          <a:p>
            <a:pPr marL="0" indent="0" algn="just">
              <a:buNone/>
            </a:pPr>
            <a:r>
              <a:rPr lang="fr-FR" dirty="0" smtClean="0"/>
              <a:t>Pour reconnaître les multiples de 3 et de 9, il faut additionner tous les chiffres qui composent le nombre jusqu’à ce que le total soit un nombre à un seul chiffre.</a:t>
            </a:r>
          </a:p>
        </p:txBody>
      </p:sp>
      <p:sp>
        <p:nvSpPr>
          <p:cNvPr id="6" name="Espace réservé du contenu 2"/>
          <p:cNvSpPr txBox="1">
            <a:spLocks/>
          </p:cNvSpPr>
          <p:nvPr/>
        </p:nvSpPr>
        <p:spPr>
          <a:xfrm>
            <a:off x="467544" y="2924944"/>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solidFill>
                  <a:schemeClr val="accent6">
                    <a:lumMod val="75000"/>
                  </a:schemeClr>
                </a:solidFill>
              </a:rPr>
              <a:t>Si le résultat est 9, alors c’est un multiple de 9.</a:t>
            </a:r>
          </a:p>
        </p:txBody>
      </p:sp>
      <p:sp>
        <p:nvSpPr>
          <p:cNvPr id="7" name="Espace réservé du contenu 2"/>
          <p:cNvSpPr txBox="1">
            <a:spLocks/>
          </p:cNvSpPr>
          <p:nvPr/>
        </p:nvSpPr>
        <p:spPr>
          <a:xfrm>
            <a:off x="467544" y="3551310"/>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solidFill>
                  <a:schemeClr val="accent6">
                    <a:lumMod val="75000"/>
                  </a:schemeClr>
                </a:solidFill>
              </a:rPr>
              <a:t>Si le résultat est 3, </a:t>
            </a:r>
            <a:r>
              <a:rPr lang="fr-FR" sz="2800" smtClean="0">
                <a:solidFill>
                  <a:schemeClr val="accent6">
                    <a:lumMod val="75000"/>
                  </a:schemeClr>
                </a:solidFill>
              </a:rPr>
              <a:t>6 ou 9</a:t>
            </a:r>
            <a:r>
              <a:rPr lang="fr-FR" sz="2800" dirty="0" smtClean="0">
                <a:solidFill>
                  <a:schemeClr val="accent6">
                    <a:lumMod val="75000"/>
                  </a:schemeClr>
                </a:solidFill>
              </a:rPr>
              <a:t>, alors c’est un multiple de 3.</a:t>
            </a:r>
          </a:p>
        </p:txBody>
      </p:sp>
    </p:spTree>
    <p:extLst>
      <p:ext uri="{BB962C8B-B14F-4D97-AF65-F5344CB8AC3E}">
        <p14:creationId xmlns:p14="http://schemas.microsoft.com/office/powerpoint/2010/main" val="191942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chemeClr val="accent6">
                    <a:lumMod val="75000"/>
                  </a:schemeClr>
                </a:solidFill>
              </a:rPr>
              <a:t>Comment reconnaître les multiples de 3 et de 9 ?</a:t>
            </a:r>
            <a:endParaRPr lang="fr-FR" dirty="0">
              <a:solidFill>
                <a:schemeClr val="accent6">
                  <a:lumMod val="75000"/>
                </a:schemeClr>
              </a:solidFill>
            </a:endParaRPr>
          </a:p>
        </p:txBody>
      </p:sp>
      <p:sp>
        <p:nvSpPr>
          <p:cNvPr id="8" name="Espace réservé du contenu 2"/>
          <p:cNvSpPr txBox="1">
            <a:spLocks/>
          </p:cNvSpPr>
          <p:nvPr/>
        </p:nvSpPr>
        <p:spPr>
          <a:xfrm>
            <a:off x="457200" y="1628800"/>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Exemple : 45 </a:t>
            </a:r>
            <a:r>
              <a:rPr lang="fr-FR" sz="2800" dirty="0" smtClean="0"/>
              <a:t>135 </a:t>
            </a:r>
            <a:r>
              <a:rPr lang="fr-FR" sz="2800" dirty="0" smtClean="0"/>
              <a:t>est-il un multiple de 3 et de 9 ?</a:t>
            </a:r>
          </a:p>
        </p:txBody>
      </p:sp>
      <p:sp>
        <p:nvSpPr>
          <p:cNvPr id="9" name="Espace réservé du contenu 2"/>
          <p:cNvSpPr txBox="1">
            <a:spLocks/>
          </p:cNvSpPr>
          <p:nvPr/>
        </p:nvSpPr>
        <p:spPr>
          <a:xfrm>
            <a:off x="458182" y="2255167"/>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On additionne tous les chiffres jusqu’au bout…</a:t>
            </a:r>
          </a:p>
        </p:txBody>
      </p:sp>
      <p:sp>
        <p:nvSpPr>
          <p:cNvPr id="10" name="Espace réservé du contenu 2"/>
          <p:cNvSpPr txBox="1">
            <a:spLocks/>
          </p:cNvSpPr>
          <p:nvPr/>
        </p:nvSpPr>
        <p:spPr>
          <a:xfrm>
            <a:off x="467544" y="2874641"/>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4 + 5 + 1 + </a:t>
            </a:r>
            <a:r>
              <a:rPr lang="fr-FR" sz="2800" dirty="0" smtClean="0"/>
              <a:t>3 </a:t>
            </a:r>
            <a:r>
              <a:rPr lang="fr-FR" sz="2800" dirty="0" smtClean="0"/>
              <a:t>+ 5 = 18 </a:t>
            </a:r>
            <a:r>
              <a:rPr lang="fr-FR" sz="2800" dirty="0" smtClean="0">
                <a:sym typeface="Wingdings" panose="05000000000000000000" pitchFamily="2" charset="2"/>
              </a:rPr>
              <a:t> 1 + 8 = 9</a:t>
            </a:r>
            <a:endParaRPr lang="fr-FR" sz="2800" dirty="0" smtClean="0"/>
          </a:p>
        </p:txBody>
      </p:sp>
      <p:sp>
        <p:nvSpPr>
          <p:cNvPr id="11" name="Espace réservé du contenu 2"/>
          <p:cNvSpPr txBox="1">
            <a:spLocks/>
          </p:cNvSpPr>
          <p:nvPr/>
        </p:nvSpPr>
        <p:spPr>
          <a:xfrm>
            <a:off x="467544" y="3594721"/>
            <a:ext cx="8229600" cy="105841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solidFill>
                  <a:schemeClr val="accent6">
                    <a:lumMod val="75000"/>
                  </a:schemeClr>
                </a:solidFill>
              </a:rPr>
              <a:t>Le résultat est </a:t>
            </a:r>
            <a:r>
              <a:rPr lang="fr-FR" sz="2800" dirty="0" smtClean="0">
                <a:solidFill>
                  <a:schemeClr val="accent6">
                    <a:lumMod val="75000"/>
                  </a:schemeClr>
                </a:solidFill>
                <a:sym typeface="Wingdings" panose="05000000000000000000" pitchFamily="2" charset="2"/>
              </a:rPr>
              <a:t>9, alors  45 </a:t>
            </a:r>
            <a:r>
              <a:rPr lang="fr-FR" sz="2800" dirty="0" smtClean="0">
                <a:solidFill>
                  <a:schemeClr val="accent6">
                    <a:lumMod val="75000"/>
                  </a:schemeClr>
                </a:solidFill>
                <a:sym typeface="Wingdings" panose="05000000000000000000" pitchFamily="2" charset="2"/>
              </a:rPr>
              <a:t>135 </a:t>
            </a:r>
            <a:r>
              <a:rPr lang="fr-FR" sz="2800" dirty="0" smtClean="0">
                <a:solidFill>
                  <a:schemeClr val="accent6">
                    <a:lumMod val="75000"/>
                  </a:schemeClr>
                </a:solidFill>
                <a:sym typeface="Wingdings" panose="05000000000000000000" pitchFamily="2" charset="2"/>
              </a:rPr>
              <a:t>est à la fois un multiple de 3 et de 9.</a:t>
            </a:r>
            <a:endParaRPr lang="fr-FR" sz="2800" dirty="0" smtClean="0">
              <a:solidFill>
                <a:schemeClr val="accent6">
                  <a:lumMod val="75000"/>
                </a:schemeClr>
              </a:solidFill>
            </a:endParaRPr>
          </a:p>
        </p:txBody>
      </p:sp>
    </p:spTree>
    <p:extLst>
      <p:ext uri="{BB962C8B-B14F-4D97-AF65-F5344CB8AC3E}">
        <p14:creationId xmlns:p14="http://schemas.microsoft.com/office/powerpoint/2010/main" val="3282715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chemeClr val="accent6">
                    <a:lumMod val="75000"/>
                  </a:schemeClr>
                </a:solidFill>
              </a:rPr>
              <a:t>Comment reconnaître les multiples de 3 et de 9 ?</a:t>
            </a:r>
            <a:endParaRPr lang="fr-FR" dirty="0">
              <a:solidFill>
                <a:schemeClr val="accent6">
                  <a:lumMod val="75000"/>
                </a:schemeClr>
              </a:solidFill>
            </a:endParaRPr>
          </a:p>
        </p:txBody>
      </p:sp>
      <p:sp>
        <p:nvSpPr>
          <p:cNvPr id="8" name="Espace réservé du contenu 2"/>
          <p:cNvSpPr txBox="1">
            <a:spLocks/>
          </p:cNvSpPr>
          <p:nvPr/>
        </p:nvSpPr>
        <p:spPr>
          <a:xfrm>
            <a:off x="457200" y="1628800"/>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2</a:t>
            </a:r>
            <a:r>
              <a:rPr lang="fr-FR" sz="2800" baseline="30000" dirty="0" smtClean="0"/>
              <a:t>ème</a:t>
            </a:r>
            <a:r>
              <a:rPr lang="fr-FR" sz="2800" dirty="0" smtClean="0"/>
              <a:t> exemple : 5 437 est-il un multiple de 3 et de 9 ?</a:t>
            </a:r>
          </a:p>
        </p:txBody>
      </p:sp>
      <p:sp>
        <p:nvSpPr>
          <p:cNvPr id="9" name="Espace réservé du contenu 2"/>
          <p:cNvSpPr txBox="1">
            <a:spLocks/>
          </p:cNvSpPr>
          <p:nvPr/>
        </p:nvSpPr>
        <p:spPr>
          <a:xfrm>
            <a:off x="458182" y="2255167"/>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On additionne tous les chiffres jusqu’au bout…</a:t>
            </a:r>
          </a:p>
        </p:txBody>
      </p:sp>
      <p:sp>
        <p:nvSpPr>
          <p:cNvPr id="10" name="Espace réservé du contenu 2"/>
          <p:cNvSpPr txBox="1">
            <a:spLocks/>
          </p:cNvSpPr>
          <p:nvPr/>
        </p:nvSpPr>
        <p:spPr>
          <a:xfrm>
            <a:off x="467544" y="2874641"/>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5 + 4 + 3 + 7 = 19 </a:t>
            </a:r>
            <a:r>
              <a:rPr lang="fr-FR" sz="2800" dirty="0" smtClean="0">
                <a:sym typeface="Wingdings" panose="05000000000000000000" pitchFamily="2" charset="2"/>
              </a:rPr>
              <a:t> 1 + 9 = 10  1 + 0 = 1</a:t>
            </a:r>
            <a:endParaRPr lang="fr-FR" sz="2800" dirty="0" smtClean="0"/>
          </a:p>
        </p:txBody>
      </p:sp>
      <p:sp>
        <p:nvSpPr>
          <p:cNvPr id="11" name="Espace réservé du contenu 2"/>
          <p:cNvSpPr txBox="1">
            <a:spLocks/>
          </p:cNvSpPr>
          <p:nvPr/>
        </p:nvSpPr>
        <p:spPr>
          <a:xfrm>
            <a:off x="467544" y="3594721"/>
            <a:ext cx="8229600" cy="105841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solidFill>
                  <a:schemeClr val="accent6">
                    <a:lumMod val="75000"/>
                  </a:schemeClr>
                </a:solidFill>
              </a:rPr>
              <a:t>Le résultat est </a:t>
            </a:r>
            <a:r>
              <a:rPr lang="fr-FR" sz="2800" dirty="0" smtClean="0">
                <a:solidFill>
                  <a:schemeClr val="accent6">
                    <a:lumMod val="75000"/>
                  </a:schemeClr>
                </a:solidFill>
                <a:sym typeface="Wingdings" panose="05000000000000000000" pitchFamily="2" charset="2"/>
              </a:rPr>
              <a:t>1, alors  5 437 n’est ni un multiple de 3 ni un multiple de 9.</a:t>
            </a:r>
            <a:endParaRPr lang="fr-FR" sz="2800" dirty="0" smtClean="0">
              <a:solidFill>
                <a:schemeClr val="accent6">
                  <a:lumMod val="75000"/>
                </a:schemeClr>
              </a:solidFill>
            </a:endParaRPr>
          </a:p>
        </p:txBody>
      </p:sp>
    </p:spTree>
    <p:extLst>
      <p:ext uri="{BB962C8B-B14F-4D97-AF65-F5344CB8AC3E}">
        <p14:creationId xmlns:p14="http://schemas.microsoft.com/office/powerpoint/2010/main" val="92382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chemeClr val="accent6">
                    <a:lumMod val="75000"/>
                  </a:schemeClr>
                </a:solidFill>
              </a:rPr>
              <a:t>Comment reconnaître les multiples de 3 et de 9 ?</a:t>
            </a:r>
            <a:endParaRPr lang="fr-FR" dirty="0">
              <a:solidFill>
                <a:schemeClr val="accent6">
                  <a:lumMod val="75000"/>
                </a:schemeClr>
              </a:solidFill>
            </a:endParaRPr>
          </a:p>
        </p:txBody>
      </p:sp>
      <p:sp>
        <p:nvSpPr>
          <p:cNvPr id="8" name="Espace réservé du contenu 2"/>
          <p:cNvSpPr txBox="1">
            <a:spLocks/>
          </p:cNvSpPr>
          <p:nvPr/>
        </p:nvSpPr>
        <p:spPr>
          <a:xfrm>
            <a:off x="457200" y="1628800"/>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3</a:t>
            </a:r>
            <a:r>
              <a:rPr lang="fr-FR" sz="2800" baseline="30000" dirty="0" smtClean="0"/>
              <a:t>ème</a:t>
            </a:r>
            <a:r>
              <a:rPr lang="fr-FR" sz="2800" dirty="0" smtClean="0"/>
              <a:t> exemple : 23 145 est-il un multiple de 3 et de 9 ?</a:t>
            </a:r>
          </a:p>
        </p:txBody>
      </p:sp>
      <p:sp>
        <p:nvSpPr>
          <p:cNvPr id="9" name="Espace réservé du contenu 2"/>
          <p:cNvSpPr txBox="1">
            <a:spLocks/>
          </p:cNvSpPr>
          <p:nvPr/>
        </p:nvSpPr>
        <p:spPr>
          <a:xfrm>
            <a:off x="458182" y="2255167"/>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On additionne tous les chiffres jusqu’au bout…</a:t>
            </a:r>
          </a:p>
        </p:txBody>
      </p:sp>
      <p:sp>
        <p:nvSpPr>
          <p:cNvPr id="10" name="Espace réservé du contenu 2"/>
          <p:cNvSpPr txBox="1">
            <a:spLocks/>
          </p:cNvSpPr>
          <p:nvPr/>
        </p:nvSpPr>
        <p:spPr>
          <a:xfrm>
            <a:off x="467544" y="2874641"/>
            <a:ext cx="8229600" cy="6263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t>2 + 3 + 1 + 4 + 5= 15 </a:t>
            </a:r>
            <a:r>
              <a:rPr lang="fr-FR" sz="2800" dirty="0" smtClean="0">
                <a:sym typeface="Wingdings" panose="05000000000000000000" pitchFamily="2" charset="2"/>
              </a:rPr>
              <a:t> 1 + 5 = 6</a:t>
            </a:r>
            <a:endParaRPr lang="fr-FR" sz="2800" dirty="0" smtClean="0"/>
          </a:p>
        </p:txBody>
      </p:sp>
      <p:sp>
        <p:nvSpPr>
          <p:cNvPr id="11" name="Espace réservé du contenu 2"/>
          <p:cNvSpPr txBox="1">
            <a:spLocks/>
          </p:cNvSpPr>
          <p:nvPr/>
        </p:nvSpPr>
        <p:spPr>
          <a:xfrm>
            <a:off x="467544" y="3594721"/>
            <a:ext cx="8229600" cy="105841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fr-FR" sz="2800" dirty="0" smtClean="0">
                <a:solidFill>
                  <a:schemeClr val="accent6">
                    <a:lumMod val="75000"/>
                  </a:schemeClr>
                </a:solidFill>
              </a:rPr>
              <a:t>Le résultat est </a:t>
            </a:r>
            <a:r>
              <a:rPr lang="fr-FR" sz="2800" dirty="0" smtClean="0">
                <a:solidFill>
                  <a:schemeClr val="accent6">
                    <a:lumMod val="75000"/>
                  </a:schemeClr>
                </a:solidFill>
                <a:sym typeface="Wingdings" panose="05000000000000000000" pitchFamily="2" charset="2"/>
              </a:rPr>
              <a:t>6, alors  23 145 est un multiple de 3 mais pas de 9.</a:t>
            </a:r>
            <a:endParaRPr lang="fr-FR" sz="2800" dirty="0" smtClean="0">
              <a:solidFill>
                <a:schemeClr val="accent6">
                  <a:lumMod val="75000"/>
                </a:schemeClr>
              </a:solidFill>
            </a:endParaRPr>
          </a:p>
        </p:txBody>
      </p:sp>
    </p:spTree>
    <p:extLst>
      <p:ext uri="{BB962C8B-B14F-4D97-AF65-F5344CB8AC3E}">
        <p14:creationId xmlns:p14="http://schemas.microsoft.com/office/powerpoint/2010/main" val="419561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résumer…</a:t>
            </a:r>
            <a:endParaRPr lang="fr-FR" dirty="0"/>
          </a:p>
        </p:txBody>
      </p:sp>
      <p:sp>
        <p:nvSpPr>
          <p:cNvPr id="3" name="Espace réservé du contenu 2"/>
          <p:cNvSpPr>
            <a:spLocks noGrp="1"/>
          </p:cNvSpPr>
          <p:nvPr>
            <p:ph idx="1"/>
          </p:nvPr>
        </p:nvSpPr>
        <p:spPr>
          <a:xfrm>
            <a:off x="457200" y="1600200"/>
            <a:ext cx="8435280" cy="4525963"/>
          </a:xfrm>
        </p:spPr>
        <p:txBody>
          <a:bodyPr>
            <a:normAutofit fontScale="92500" lnSpcReduction="10000"/>
          </a:bodyPr>
          <a:lstStyle/>
          <a:p>
            <a:r>
              <a:rPr lang="fr-FR" dirty="0" smtClean="0">
                <a:solidFill>
                  <a:srgbClr val="0070C0"/>
                </a:solidFill>
              </a:rPr>
              <a:t>Je regarde la fin du nombre…</a:t>
            </a:r>
          </a:p>
          <a:p>
            <a:pPr marL="0" indent="0">
              <a:buNone/>
            </a:pPr>
            <a:r>
              <a:rPr lang="fr-FR" dirty="0">
                <a:solidFill>
                  <a:srgbClr val="0070C0"/>
                </a:solidFill>
              </a:rPr>
              <a:t>	</a:t>
            </a:r>
            <a:r>
              <a:rPr lang="fr-FR" dirty="0" smtClean="0">
                <a:solidFill>
                  <a:srgbClr val="0070C0"/>
                </a:solidFill>
              </a:rPr>
              <a:t>- si c’est pair, alors c’est un multiple de 2,</a:t>
            </a:r>
          </a:p>
          <a:p>
            <a:pPr marL="0" indent="0">
              <a:buNone/>
            </a:pPr>
            <a:r>
              <a:rPr lang="fr-FR" dirty="0">
                <a:solidFill>
                  <a:srgbClr val="0070C0"/>
                </a:solidFill>
              </a:rPr>
              <a:t>	</a:t>
            </a:r>
            <a:r>
              <a:rPr lang="fr-FR" dirty="0" smtClean="0">
                <a:solidFill>
                  <a:srgbClr val="0070C0"/>
                </a:solidFill>
              </a:rPr>
              <a:t>- si c’est 0 ou 5, alors c’est un multiple de 5,</a:t>
            </a:r>
          </a:p>
          <a:p>
            <a:pPr marL="0" indent="0">
              <a:buNone/>
            </a:pPr>
            <a:r>
              <a:rPr lang="fr-FR" dirty="0">
                <a:solidFill>
                  <a:srgbClr val="0070C0"/>
                </a:solidFill>
              </a:rPr>
              <a:t>	</a:t>
            </a:r>
            <a:r>
              <a:rPr lang="fr-FR" dirty="0" smtClean="0">
                <a:solidFill>
                  <a:srgbClr val="0070C0"/>
                </a:solidFill>
              </a:rPr>
              <a:t>- si c’est 0, alors c’est un multiple de 10.</a:t>
            </a:r>
          </a:p>
          <a:p>
            <a:pPr marL="0" indent="0">
              <a:buNone/>
            </a:pPr>
            <a:endParaRPr lang="fr-FR" dirty="0" smtClean="0"/>
          </a:p>
          <a:p>
            <a:r>
              <a:rPr lang="fr-FR" dirty="0" smtClean="0">
                <a:solidFill>
                  <a:schemeClr val="accent6">
                    <a:lumMod val="75000"/>
                  </a:schemeClr>
                </a:solidFill>
              </a:rPr>
              <a:t>J’additionne tous les chiffres du nombre…</a:t>
            </a:r>
          </a:p>
          <a:p>
            <a:pPr marL="0" indent="0">
              <a:buNone/>
            </a:pPr>
            <a:r>
              <a:rPr lang="fr-FR" dirty="0">
                <a:solidFill>
                  <a:schemeClr val="accent6">
                    <a:lumMod val="75000"/>
                  </a:schemeClr>
                </a:solidFill>
              </a:rPr>
              <a:t>	</a:t>
            </a:r>
            <a:r>
              <a:rPr lang="fr-FR" dirty="0" smtClean="0">
                <a:solidFill>
                  <a:schemeClr val="accent6">
                    <a:lumMod val="75000"/>
                  </a:schemeClr>
                </a:solidFill>
              </a:rPr>
              <a:t>- si le résultat est 3, 6 ou 9, alors c’est un multiple de 3,</a:t>
            </a:r>
          </a:p>
          <a:p>
            <a:pPr marL="0" indent="0">
              <a:buNone/>
            </a:pPr>
            <a:r>
              <a:rPr lang="fr-FR" dirty="0" smtClean="0">
                <a:solidFill>
                  <a:schemeClr val="accent6">
                    <a:lumMod val="75000"/>
                  </a:schemeClr>
                </a:solidFill>
              </a:rPr>
              <a:t>	- si le résultat est 9, alors c’est un multiple de 9.</a:t>
            </a:r>
          </a:p>
        </p:txBody>
      </p:sp>
    </p:spTree>
    <p:extLst>
      <p:ext uri="{BB962C8B-B14F-4D97-AF65-F5344CB8AC3E}">
        <p14:creationId xmlns:p14="http://schemas.microsoft.com/office/powerpoint/2010/main" val="204475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rot="17953157">
            <a:off x="6218339" y="3281320"/>
            <a:ext cx="3437316" cy="4468511"/>
          </a:xfrm>
        </p:spPr>
      </p:pic>
      <p:sp>
        <p:nvSpPr>
          <p:cNvPr id="7" name="Titre 3"/>
          <p:cNvSpPr txBox="1">
            <a:spLocks/>
          </p:cNvSpPr>
          <p:nvPr/>
        </p:nvSpPr>
        <p:spPr>
          <a:xfrm>
            <a:off x="539552" y="1149802"/>
            <a:ext cx="7988424" cy="436743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smtClean="0">
                <a:solidFill>
                  <a:schemeClr val="bg1"/>
                </a:solidFill>
                <a:latin typeface="Script Ecole 2" panose="02000400000000000000" pitchFamily="2" charset="0"/>
                <a:ea typeface="Script Ecole 2" panose="02000400000000000000" pitchFamily="2" charset="0"/>
              </a:rPr>
              <a:t>Aujourd’hui, nous allons travailler en </a:t>
            </a:r>
            <a:r>
              <a:rPr lang="fr-FR" b="1" dirty="0" smtClean="0">
                <a:solidFill>
                  <a:schemeClr val="accent5">
                    <a:lumMod val="60000"/>
                    <a:lumOff val="40000"/>
                  </a:schemeClr>
                </a:solidFill>
                <a:latin typeface="Script Ecole 2" panose="02000400000000000000" pitchFamily="2" charset="0"/>
                <a:ea typeface="Script Ecole 2" panose="02000400000000000000" pitchFamily="2" charset="0"/>
              </a:rPr>
              <a:t>calcul</a:t>
            </a:r>
            <a:r>
              <a:rPr lang="fr-FR" b="1" dirty="0" smtClean="0">
                <a:solidFill>
                  <a:schemeClr val="bg1"/>
                </a:solidFill>
                <a:latin typeface="Script Ecole 2" panose="02000400000000000000" pitchFamily="2" charset="0"/>
                <a:ea typeface="Script Ecole 2" panose="02000400000000000000" pitchFamily="2" charset="0"/>
              </a:rPr>
              <a:t>.</a:t>
            </a:r>
            <a:br>
              <a:rPr lang="fr-FR" b="1" dirty="0" smtClean="0">
                <a:solidFill>
                  <a:schemeClr val="bg1"/>
                </a:solidFill>
                <a:latin typeface="Script Ecole 2" panose="02000400000000000000" pitchFamily="2" charset="0"/>
                <a:ea typeface="Script Ecole 2" panose="02000400000000000000" pitchFamily="2" charset="0"/>
              </a:rPr>
            </a:br>
            <a:r>
              <a:rPr lang="fr-FR" b="1" dirty="0" smtClean="0">
                <a:solidFill>
                  <a:schemeClr val="bg1"/>
                </a:solidFill>
                <a:latin typeface="Script Ecole 2" panose="02000400000000000000" pitchFamily="2" charset="0"/>
                <a:ea typeface="Script Ecole 2" panose="02000400000000000000" pitchFamily="2" charset="0"/>
              </a:rPr>
              <a:t>Nous allons apprendre </a:t>
            </a:r>
            <a:r>
              <a:rPr lang="fr-FR" b="1" dirty="0" smtClean="0">
                <a:solidFill>
                  <a:schemeClr val="accent5">
                    <a:lumMod val="60000"/>
                    <a:lumOff val="40000"/>
                  </a:schemeClr>
                </a:solidFill>
                <a:latin typeface="Script Ecole 2" panose="02000400000000000000" pitchFamily="2" charset="0"/>
                <a:ea typeface="Script Ecole 2" panose="02000400000000000000" pitchFamily="2" charset="0"/>
              </a:rPr>
              <a:t>ce que sont les multiples et les diviseurs</a:t>
            </a:r>
            <a:r>
              <a:rPr lang="fr-FR" b="1" dirty="0" smtClean="0">
                <a:solidFill>
                  <a:schemeClr val="bg1"/>
                </a:solidFill>
                <a:latin typeface="Script Ecole 2" panose="02000400000000000000" pitchFamily="2" charset="0"/>
                <a:ea typeface="Script Ecole 2" panose="02000400000000000000" pitchFamily="2" charset="0"/>
              </a:rPr>
              <a:t> et </a:t>
            </a:r>
            <a:r>
              <a:rPr lang="fr-FR" b="1" dirty="0" smtClean="0">
                <a:solidFill>
                  <a:schemeClr val="accent5">
                    <a:lumMod val="60000"/>
                    <a:lumOff val="40000"/>
                  </a:schemeClr>
                </a:solidFill>
                <a:latin typeface="Script Ecole 2" panose="02000400000000000000" pitchFamily="2" charset="0"/>
                <a:ea typeface="Script Ecole 2" panose="02000400000000000000" pitchFamily="2" charset="0"/>
              </a:rPr>
              <a:t>comment en reconnaître certains</a:t>
            </a:r>
            <a:r>
              <a:rPr lang="fr-FR" b="1" dirty="0" smtClean="0">
                <a:solidFill>
                  <a:srgbClr val="FFFFFF"/>
                </a:solidFill>
                <a:latin typeface="Script Ecole 2" panose="02000400000000000000" pitchFamily="2" charset="0"/>
                <a:ea typeface="Script Ecole 2" panose="02000400000000000000" pitchFamily="2" charset="0"/>
              </a:rPr>
              <a:t>…</a:t>
            </a:r>
            <a:endParaRPr lang="fr-FR" dirty="0">
              <a:solidFill>
                <a:srgbClr val="FFFFFF"/>
              </a:solidFill>
            </a:endParaRPr>
          </a:p>
        </p:txBody>
      </p:sp>
    </p:spTree>
    <p:extLst>
      <p:ext uri="{BB962C8B-B14F-4D97-AF65-F5344CB8AC3E}">
        <p14:creationId xmlns:p14="http://schemas.microsoft.com/office/powerpoint/2010/main" val="2632924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FF"/>
                </a:solidFill>
              </a:rPr>
              <a:t>Qu’est-ce qu’un multiple ?</a:t>
            </a:r>
            <a:br>
              <a:rPr lang="fr-FR" dirty="0" smtClean="0">
                <a:solidFill>
                  <a:srgbClr val="0000FF"/>
                </a:solidFill>
              </a:rPr>
            </a:br>
            <a:r>
              <a:rPr lang="fr-FR" dirty="0" smtClean="0">
                <a:solidFill>
                  <a:srgbClr val="0000FF"/>
                </a:solidFill>
              </a:rPr>
              <a:t>Qu’est-ce qu’un diviseur ?</a:t>
            </a:r>
            <a:endParaRPr lang="fr-FR" dirty="0">
              <a:solidFill>
                <a:srgbClr val="0000FF"/>
              </a:solidFill>
            </a:endParaRPr>
          </a:p>
        </p:txBody>
      </p:sp>
      <p:sp>
        <p:nvSpPr>
          <p:cNvPr id="6" name="ZoneTexte 5"/>
          <p:cNvSpPr txBox="1"/>
          <p:nvPr/>
        </p:nvSpPr>
        <p:spPr>
          <a:xfrm>
            <a:off x="467544" y="1930479"/>
            <a:ext cx="8208912" cy="707886"/>
          </a:xfrm>
          <a:prstGeom prst="rect">
            <a:avLst/>
          </a:prstGeom>
          <a:noFill/>
        </p:spPr>
        <p:txBody>
          <a:bodyPr wrap="square" rtlCol="0">
            <a:spAutoFit/>
          </a:bodyPr>
          <a:lstStyle/>
          <a:p>
            <a:pPr algn="just"/>
            <a:r>
              <a:rPr lang="fr-FR" sz="2000" dirty="0" smtClean="0"/>
              <a:t>Le multiple d’un nombre, c’est le produit de ce nombre par un autre nombre.</a:t>
            </a:r>
          </a:p>
          <a:p>
            <a:pPr algn="just"/>
            <a:r>
              <a:rPr lang="fr-FR" sz="2000" i="1" dirty="0" smtClean="0">
                <a:solidFill>
                  <a:schemeClr val="accent2">
                    <a:lumMod val="75000"/>
                  </a:schemeClr>
                </a:solidFill>
              </a:rPr>
              <a:t>(rappel: le produit, c’est le résultat d’une multiplication)</a:t>
            </a:r>
            <a:endParaRPr lang="fr-FR" sz="2000" i="1" dirty="0">
              <a:solidFill>
                <a:schemeClr val="accent2">
                  <a:lumMod val="75000"/>
                </a:schemeClr>
              </a:solidFill>
            </a:endParaRPr>
          </a:p>
        </p:txBody>
      </p:sp>
      <p:sp>
        <p:nvSpPr>
          <p:cNvPr id="7" name="ZoneTexte 6"/>
          <p:cNvSpPr txBox="1"/>
          <p:nvPr/>
        </p:nvSpPr>
        <p:spPr>
          <a:xfrm>
            <a:off x="467544" y="2636912"/>
            <a:ext cx="8208912" cy="707886"/>
          </a:xfrm>
          <a:prstGeom prst="rect">
            <a:avLst/>
          </a:prstGeom>
          <a:noFill/>
        </p:spPr>
        <p:txBody>
          <a:bodyPr wrap="square" rtlCol="0">
            <a:spAutoFit/>
          </a:bodyPr>
          <a:lstStyle/>
          <a:p>
            <a:pPr algn="just"/>
            <a:r>
              <a:rPr lang="fr-FR" sz="2000" i="1" dirty="0" smtClean="0">
                <a:solidFill>
                  <a:schemeClr val="accent1">
                    <a:lumMod val="75000"/>
                  </a:schemeClr>
                </a:solidFill>
              </a:rPr>
              <a:t>Exemple : </a:t>
            </a:r>
          </a:p>
          <a:p>
            <a:pPr algn="just"/>
            <a:r>
              <a:rPr lang="fr-FR" sz="2000" i="1" dirty="0" smtClean="0">
                <a:solidFill>
                  <a:schemeClr val="accent1">
                    <a:lumMod val="75000"/>
                  </a:schemeClr>
                </a:solidFill>
              </a:rPr>
              <a:t>3 x 17 = 51            51 est donc un multiple de 3.</a:t>
            </a:r>
            <a:endParaRPr lang="fr-FR" sz="2000" i="1" dirty="0">
              <a:solidFill>
                <a:schemeClr val="accent1">
                  <a:lumMod val="75000"/>
                </a:schemeClr>
              </a:solidFill>
            </a:endParaRPr>
          </a:p>
        </p:txBody>
      </p:sp>
      <p:sp>
        <p:nvSpPr>
          <p:cNvPr id="8" name="ZoneTexte 7"/>
          <p:cNvSpPr txBox="1"/>
          <p:nvPr/>
        </p:nvSpPr>
        <p:spPr>
          <a:xfrm>
            <a:off x="467544" y="3624164"/>
            <a:ext cx="8208912" cy="707886"/>
          </a:xfrm>
          <a:prstGeom prst="rect">
            <a:avLst/>
          </a:prstGeom>
          <a:noFill/>
        </p:spPr>
        <p:txBody>
          <a:bodyPr wrap="square" rtlCol="0">
            <a:spAutoFit/>
          </a:bodyPr>
          <a:lstStyle/>
          <a:p>
            <a:pPr algn="just"/>
            <a:r>
              <a:rPr lang="fr-FR" sz="2000" dirty="0" smtClean="0"/>
              <a:t>Le </a:t>
            </a:r>
            <a:r>
              <a:rPr lang="fr-FR" sz="2000" dirty="0"/>
              <a:t>diviseur est un nombre qui peut diviser le multiple de façon à ce que le reste de la </a:t>
            </a:r>
            <a:r>
              <a:rPr lang="fr-FR" sz="2000" dirty="0" smtClean="0"/>
              <a:t>division soit zéro. </a:t>
            </a:r>
            <a:endParaRPr lang="fr-FR" sz="2000" dirty="0"/>
          </a:p>
        </p:txBody>
      </p:sp>
      <p:sp>
        <p:nvSpPr>
          <p:cNvPr id="9" name="ZoneTexte 8"/>
          <p:cNvSpPr txBox="1"/>
          <p:nvPr/>
        </p:nvSpPr>
        <p:spPr>
          <a:xfrm>
            <a:off x="467544" y="4305290"/>
            <a:ext cx="8208912" cy="1631216"/>
          </a:xfrm>
          <a:prstGeom prst="rect">
            <a:avLst/>
          </a:prstGeom>
          <a:noFill/>
        </p:spPr>
        <p:txBody>
          <a:bodyPr wrap="square" rtlCol="0">
            <a:spAutoFit/>
          </a:bodyPr>
          <a:lstStyle/>
          <a:p>
            <a:pPr algn="just"/>
            <a:r>
              <a:rPr lang="fr-FR" sz="2000" i="1" dirty="0" smtClean="0">
                <a:solidFill>
                  <a:schemeClr val="accent1">
                    <a:lumMod val="75000"/>
                  </a:schemeClr>
                </a:solidFill>
              </a:rPr>
              <a:t>Exemples : </a:t>
            </a:r>
          </a:p>
          <a:p>
            <a:pPr algn="just"/>
            <a:r>
              <a:rPr lang="fr-FR" sz="2000" i="1" dirty="0" smtClean="0">
                <a:solidFill>
                  <a:schemeClr val="accent1">
                    <a:lumMod val="75000"/>
                  </a:schemeClr>
                </a:solidFill>
              </a:rPr>
              <a:t>64 : 4 = 16            4 est donc un diviseur de 64.</a:t>
            </a:r>
          </a:p>
          <a:p>
            <a:pPr algn="just"/>
            <a:endParaRPr lang="fr-FR" sz="2000" i="1" dirty="0" smtClean="0">
              <a:solidFill>
                <a:schemeClr val="accent1">
                  <a:lumMod val="75000"/>
                </a:schemeClr>
              </a:solidFill>
            </a:endParaRPr>
          </a:p>
          <a:p>
            <a:pPr algn="just"/>
            <a:r>
              <a:rPr lang="fr-FR" sz="2000" i="1" dirty="0">
                <a:solidFill>
                  <a:schemeClr val="accent1">
                    <a:lumMod val="75000"/>
                  </a:schemeClr>
                </a:solidFill>
              </a:rPr>
              <a:t>64 : </a:t>
            </a:r>
            <a:r>
              <a:rPr lang="fr-FR" sz="2000" i="1" dirty="0" smtClean="0">
                <a:solidFill>
                  <a:schemeClr val="accent1">
                    <a:lumMod val="75000"/>
                  </a:schemeClr>
                </a:solidFill>
              </a:rPr>
              <a:t>5 ? q = 12            </a:t>
            </a:r>
          </a:p>
          <a:p>
            <a:pPr algn="just"/>
            <a:r>
              <a:rPr lang="fr-FR" sz="2000" i="1" dirty="0" smtClean="0">
                <a:solidFill>
                  <a:schemeClr val="accent1">
                    <a:lumMod val="75000"/>
                  </a:schemeClr>
                </a:solidFill>
              </a:rPr>
              <a:t>              r= 4          5 n’est </a:t>
            </a:r>
            <a:r>
              <a:rPr lang="fr-FR" sz="2000" i="1" dirty="0">
                <a:solidFill>
                  <a:schemeClr val="accent1">
                    <a:lumMod val="75000"/>
                  </a:schemeClr>
                </a:solidFill>
              </a:rPr>
              <a:t>donc </a:t>
            </a:r>
            <a:r>
              <a:rPr lang="fr-FR" sz="2000" i="1" dirty="0" smtClean="0">
                <a:solidFill>
                  <a:schemeClr val="accent1">
                    <a:lumMod val="75000"/>
                  </a:schemeClr>
                </a:solidFill>
              </a:rPr>
              <a:t>pas un </a:t>
            </a:r>
            <a:r>
              <a:rPr lang="fr-FR" sz="2000" i="1" dirty="0">
                <a:solidFill>
                  <a:schemeClr val="accent1">
                    <a:lumMod val="75000"/>
                  </a:schemeClr>
                </a:solidFill>
              </a:rPr>
              <a:t>diviseur de 64</a:t>
            </a:r>
            <a:r>
              <a:rPr lang="fr-FR" sz="2000" i="1" dirty="0" smtClean="0">
                <a:solidFill>
                  <a:schemeClr val="accent1">
                    <a:lumMod val="75000"/>
                  </a:schemeClr>
                </a:solidFill>
              </a:rPr>
              <a:t>.</a:t>
            </a:r>
            <a:endParaRPr lang="fr-FR" sz="2000" i="1" dirty="0">
              <a:solidFill>
                <a:schemeClr val="accent1">
                  <a:lumMod val="75000"/>
                </a:schemeClr>
              </a:solidFill>
            </a:endParaRPr>
          </a:p>
        </p:txBody>
      </p:sp>
    </p:spTree>
    <p:extLst>
      <p:ext uri="{BB962C8B-B14F-4D97-AF65-F5344CB8AC3E}">
        <p14:creationId xmlns:p14="http://schemas.microsoft.com/office/powerpoint/2010/main" val="220034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00FF"/>
                </a:solidFill>
              </a:rPr>
              <a:t>Comment reconnaître les multiples de 2 ?</a:t>
            </a:r>
            <a:endParaRPr lang="fr-FR" dirty="0">
              <a:solidFill>
                <a:srgbClr val="0000FF"/>
              </a:solidFill>
            </a:endParaRPr>
          </a:p>
        </p:txBody>
      </p:sp>
      <p:sp>
        <p:nvSpPr>
          <p:cNvPr id="3" name="Espace réservé du contenu 2"/>
          <p:cNvSpPr>
            <a:spLocks noGrp="1"/>
          </p:cNvSpPr>
          <p:nvPr>
            <p:ph idx="1"/>
          </p:nvPr>
        </p:nvSpPr>
        <p:spPr>
          <a:xfrm>
            <a:off x="457200" y="1600201"/>
            <a:ext cx="8229600" cy="1252735"/>
          </a:xfrm>
        </p:spPr>
        <p:txBody>
          <a:bodyPr>
            <a:normAutofit fontScale="92500" lnSpcReduction="20000"/>
          </a:bodyPr>
          <a:lstStyle/>
          <a:p>
            <a:pPr marL="0" indent="0" algn="just">
              <a:buNone/>
            </a:pPr>
            <a:r>
              <a:rPr lang="fr-FR" dirty="0" smtClean="0"/>
              <a:t>Reconnaitre les multiples de 2 est très facile. Il suffit de regarder le dernier chiffre du nombre, s’il est pair, alors c’est un multiple de 2.</a:t>
            </a:r>
          </a:p>
          <a:p>
            <a:pPr marL="0" indent="0" algn="ctr">
              <a:buNone/>
            </a:pPr>
            <a:endParaRPr lang="fr-FR" dirty="0">
              <a:solidFill>
                <a:schemeClr val="accent1">
                  <a:lumMod val="75000"/>
                </a:schemeClr>
              </a:solidFill>
            </a:endParaRPr>
          </a:p>
        </p:txBody>
      </p:sp>
      <p:sp>
        <p:nvSpPr>
          <p:cNvPr id="4" name="ZoneTexte 3"/>
          <p:cNvSpPr txBox="1"/>
          <p:nvPr/>
        </p:nvSpPr>
        <p:spPr>
          <a:xfrm>
            <a:off x="755576" y="2916233"/>
            <a:ext cx="7632848" cy="584775"/>
          </a:xfrm>
          <a:prstGeom prst="rect">
            <a:avLst/>
          </a:prstGeom>
          <a:noFill/>
        </p:spPr>
        <p:txBody>
          <a:bodyPr wrap="square" rtlCol="0">
            <a:spAutoFit/>
          </a:bodyPr>
          <a:lstStyle/>
          <a:p>
            <a:pPr algn="ctr"/>
            <a:r>
              <a:rPr lang="fr-FR" sz="3200" dirty="0" smtClean="0"/>
              <a:t>12	46	58	34	710</a:t>
            </a:r>
            <a:endParaRPr lang="fr-FR" sz="3200" dirty="0"/>
          </a:p>
        </p:txBody>
      </p:sp>
    </p:spTree>
    <p:extLst>
      <p:ext uri="{BB962C8B-B14F-4D97-AF65-F5344CB8AC3E}">
        <p14:creationId xmlns:p14="http://schemas.microsoft.com/office/powerpoint/2010/main" val="152735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1252735"/>
          </a:xfrm>
        </p:spPr>
        <p:txBody>
          <a:bodyPr>
            <a:normAutofit fontScale="92500" lnSpcReduction="20000"/>
          </a:bodyPr>
          <a:lstStyle/>
          <a:p>
            <a:pPr marL="0" indent="0" algn="just">
              <a:buNone/>
            </a:pPr>
            <a:r>
              <a:rPr lang="fr-FR" dirty="0" smtClean="0"/>
              <a:t>Reconnaitre les multiples de 2 est très facile. Il suffit de regarder le dernier chiffre du nombre, s’il est pair, alors c’est un multiple de 2.</a:t>
            </a:r>
          </a:p>
          <a:p>
            <a:pPr marL="0" indent="0" algn="ctr">
              <a:buNone/>
            </a:pPr>
            <a:endParaRPr lang="fr-FR" dirty="0">
              <a:solidFill>
                <a:schemeClr val="accent1">
                  <a:lumMod val="75000"/>
                </a:schemeClr>
              </a:solidFill>
            </a:endParaRPr>
          </a:p>
        </p:txBody>
      </p:sp>
      <p:sp>
        <p:nvSpPr>
          <p:cNvPr id="4" name="ZoneTexte 3"/>
          <p:cNvSpPr txBox="1"/>
          <p:nvPr/>
        </p:nvSpPr>
        <p:spPr>
          <a:xfrm>
            <a:off x="755576" y="2916233"/>
            <a:ext cx="7632848" cy="584775"/>
          </a:xfrm>
          <a:prstGeom prst="rect">
            <a:avLst/>
          </a:prstGeom>
          <a:noFill/>
        </p:spPr>
        <p:txBody>
          <a:bodyPr wrap="square" rtlCol="0">
            <a:spAutoFit/>
          </a:bodyPr>
          <a:lstStyle/>
          <a:p>
            <a:pPr algn="ctr"/>
            <a:r>
              <a:rPr lang="fr-FR" sz="3200" dirty="0" smtClean="0"/>
              <a:t>1</a:t>
            </a:r>
            <a:r>
              <a:rPr lang="fr-FR" sz="3200" dirty="0" smtClean="0">
                <a:solidFill>
                  <a:srgbClr val="0000FF"/>
                </a:solidFill>
              </a:rPr>
              <a:t>2</a:t>
            </a:r>
            <a:r>
              <a:rPr lang="fr-FR" sz="3200" dirty="0" smtClean="0"/>
              <a:t>	4</a:t>
            </a:r>
            <a:r>
              <a:rPr lang="fr-FR" sz="3200" dirty="0" smtClean="0">
                <a:solidFill>
                  <a:srgbClr val="0000FF"/>
                </a:solidFill>
              </a:rPr>
              <a:t>6</a:t>
            </a:r>
            <a:r>
              <a:rPr lang="fr-FR" sz="3200" dirty="0" smtClean="0"/>
              <a:t>	5</a:t>
            </a:r>
            <a:r>
              <a:rPr lang="fr-FR" sz="3200" dirty="0" smtClean="0">
                <a:solidFill>
                  <a:srgbClr val="0000FF"/>
                </a:solidFill>
              </a:rPr>
              <a:t>8</a:t>
            </a:r>
            <a:r>
              <a:rPr lang="fr-FR" sz="3200" dirty="0" smtClean="0"/>
              <a:t>	3</a:t>
            </a:r>
            <a:r>
              <a:rPr lang="fr-FR" sz="3200" dirty="0" smtClean="0">
                <a:solidFill>
                  <a:srgbClr val="0000FF"/>
                </a:solidFill>
              </a:rPr>
              <a:t>4</a:t>
            </a:r>
            <a:r>
              <a:rPr lang="fr-FR" sz="3200" dirty="0" smtClean="0"/>
              <a:t>	71</a:t>
            </a:r>
            <a:r>
              <a:rPr lang="fr-FR" sz="3200" dirty="0" smtClean="0">
                <a:solidFill>
                  <a:srgbClr val="0000FF"/>
                </a:solidFill>
              </a:rPr>
              <a:t>0</a:t>
            </a:r>
            <a:endParaRPr lang="fr-FR" sz="3200" dirty="0">
              <a:solidFill>
                <a:srgbClr val="0000FF"/>
              </a:solidFill>
            </a:endParaRPr>
          </a:p>
        </p:txBody>
      </p:sp>
      <p:sp>
        <p:nvSpPr>
          <p:cNvPr id="6" name="ZoneTexte 5"/>
          <p:cNvSpPr txBox="1"/>
          <p:nvPr/>
        </p:nvSpPr>
        <p:spPr>
          <a:xfrm>
            <a:off x="467544" y="3429000"/>
            <a:ext cx="8280920" cy="707886"/>
          </a:xfrm>
          <a:prstGeom prst="rect">
            <a:avLst/>
          </a:prstGeom>
          <a:noFill/>
        </p:spPr>
        <p:txBody>
          <a:bodyPr wrap="square" rtlCol="0">
            <a:spAutoFit/>
          </a:bodyPr>
          <a:lstStyle/>
          <a:p>
            <a:pPr algn="just"/>
            <a:r>
              <a:rPr lang="fr-FR" sz="2000" dirty="0" smtClean="0">
                <a:solidFill>
                  <a:srgbClr val="0000FF"/>
                </a:solidFill>
              </a:rPr>
              <a:t>Tous ces nombres se terminent par 0, 2, 4, 6 ou 8. Ce sont des nombres pairs, alors ce sont tous des multiples de 2.</a:t>
            </a:r>
            <a:endParaRPr lang="fr-FR" sz="2000" dirty="0">
              <a:solidFill>
                <a:srgbClr val="0000FF"/>
              </a:solidFill>
            </a:endParaRPr>
          </a:p>
        </p:txBody>
      </p:sp>
      <p:sp>
        <p:nvSpPr>
          <p:cNvPr id="7" name="ZoneTexte 6"/>
          <p:cNvSpPr txBox="1"/>
          <p:nvPr/>
        </p:nvSpPr>
        <p:spPr>
          <a:xfrm>
            <a:off x="755576" y="4509120"/>
            <a:ext cx="7632848" cy="584775"/>
          </a:xfrm>
          <a:prstGeom prst="rect">
            <a:avLst/>
          </a:prstGeom>
          <a:noFill/>
        </p:spPr>
        <p:txBody>
          <a:bodyPr wrap="square" rtlCol="0">
            <a:spAutoFit/>
          </a:bodyPr>
          <a:lstStyle/>
          <a:p>
            <a:pPr algn="ctr"/>
            <a:r>
              <a:rPr lang="fr-FR" sz="3200" dirty="0" smtClean="0"/>
              <a:t>41	53	189	315	77</a:t>
            </a:r>
            <a:endParaRPr lang="fr-FR" sz="3200" dirty="0">
              <a:solidFill>
                <a:srgbClr val="0000FF"/>
              </a:solidFill>
            </a:endParaRPr>
          </a:p>
        </p:txBody>
      </p:sp>
      <p:sp>
        <p:nvSpPr>
          <p:cNvPr id="10" name="Titre 1"/>
          <p:cNvSpPr>
            <a:spLocks noGrp="1"/>
          </p:cNvSpPr>
          <p:nvPr>
            <p:ph type="title"/>
          </p:nvPr>
        </p:nvSpPr>
        <p:spPr>
          <a:xfrm>
            <a:off x="457200" y="274638"/>
            <a:ext cx="8229600" cy="1143000"/>
          </a:xfrm>
        </p:spPr>
        <p:txBody>
          <a:bodyPr>
            <a:normAutofit fontScale="90000"/>
          </a:bodyPr>
          <a:lstStyle/>
          <a:p>
            <a:r>
              <a:rPr lang="fr-FR" dirty="0" smtClean="0">
                <a:solidFill>
                  <a:srgbClr val="0000FF"/>
                </a:solidFill>
              </a:rPr>
              <a:t>Comment reconnaître les multiples de 2 ?</a:t>
            </a:r>
            <a:endParaRPr lang="fr-FR" dirty="0">
              <a:solidFill>
                <a:srgbClr val="0000FF"/>
              </a:solidFill>
            </a:endParaRPr>
          </a:p>
        </p:txBody>
      </p:sp>
    </p:spTree>
    <p:extLst>
      <p:ext uri="{BB962C8B-B14F-4D97-AF65-F5344CB8AC3E}">
        <p14:creationId xmlns:p14="http://schemas.microsoft.com/office/powerpoint/2010/main" val="423541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1252735"/>
          </a:xfrm>
        </p:spPr>
        <p:txBody>
          <a:bodyPr>
            <a:normAutofit fontScale="92500" lnSpcReduction="20000"/>
          </a:bodyPr>
          <a:lstStyle/>
          <a:p>
            <a:pPr marL="0" indent="0" algn="just">
              <a:buNone/>
            </a:pPr>
            <a:r>
              <a:rPr lang="fr-FR" dirty="0" smtClean="0"/>
              <a:t>Reconnaitre les multiples de 2 est très facile. Il suffit de regarder le dernier chiffre du nombre, s’il est pair, alors c’est un multiple de 2.</a:t>
            </a:r>
          </a:p>
          <a:p>
            <a:pPr marL="0" indent="0" algn="ctr">
              <a:buNone/>
            </a:pPr>
            <a:endParaRPr lang="fr-FR" dirty="0">
              <a:solidFill>
                <a:schemeClr val="accent1">
                  <a:lumMod val="75000"/>
                </a:schemeClr>
              </a:solidFill>
            </a:endParaRPr>
          </a:p>
        </p:txBody>
      </p:sp>
      <p:sp>
        <p:nvSpPr>
          <p:cNvPr id="4" name="ZoneTexte 3"/>
          <p:cNvSpPr txBox="1"/>
          <p:nvPr/>
        </p:nvSpPr>
        <p:spPr>
          <a:xfrm>
            <a:off x="755576" y="2916233"/>
            <a:ext cx="7632848" cy="584775"/>
          </a:xfrm>
          <a:prstGeom prst="rect">
            <a:avLst/>
          </a:prstGeom>
          <a:noFill/>
        </p:spPr>
        <p:txBody>
          <a:bodyPr wrap="square" rtlCol="0">
            <a:spAutoFit/>
          </a:bodyPr>
          <a:lstStyle/>
          <a:p>
            <a:pPr algn="ctr"/>
            <a:r>
              <a:rPr lang="fr-FR" sz="3200" dirty="0" smtClean="0"/>
              <a:t>1</a:t>
            </a:r>
            <a:r>
              <a:rPr lang="fr-FR" sz="3200" dirty="0" smtClean="0">
                <a:solidFill>
                  <a:srgbClr val="0000FF"/>
                </a:solidFill>
              </a:rPr>
              <a:t>2</a:t>
            </a:r>
            <a:r>
              <a:rPr lang="fr-FR" sz="3200" dirty="0" smtClean="0"/>
              <a:t>	4</a:t>
            </a:r>
            <a:r>
              <a:rPr lang="fr-FR" sz="3200" dirty="0" smtClean="0">
                <a:solidFill>
                  <a:srgbClr val="0000FF"/>
                </a:solidFill>
              </a:rPr>
              <a:t>6</a:t>
            </a:r>
            <a:r>
              <a:rPr lang="fr-FR" sz="3200" dirty="0" smtClean="0"/>
              <a:t>	5</a:t>
            </a:r>
            <a:r>
              <a:rPr lang="fr-FR" sz="3200" dirty="0" smtClean="0">
                <a:solidFill>
                  <a:srgbClr val="0000FF"/>
                </a:solidFill>
              </a:rPr>
              <a:t>8</a:t>
            </a:r>
            <a:r>
              <a:rPr lang="fr-FR" sz="3200" dirty="0" smtClean="0"/>
              <a:t>	3</a:t>
            </a:r>
            <a:r>
              <a:rPr lang="fr-FR" sz="3200" dirty="0" smtClean="0">
                <a:solidFill>
                  <a:srgbClr val="0000FF"/>
                </a:solidFill>
              </a:rPr>
              <a:t>4</a:t>
            </a:r>
            <a:r>
              <a:rPr lang="fr-FR" sz="3200" dirty="0" smtClean="0"/>
              <a:t>	71</a:t>
            </a:r>
            <a:r>
              <a:rPr lang="fr-FR" sz="3200" dirty="0" smtClean="0">
                <a:solidFill>
                  <a:srgbClr val="0000FF"/>
                </a:solidFill>
              </a:rPr>
              <a:t>0</a:t>
            </a:r>
            <a:endParaRPr lang="fr-FR" sz="3200" dirty="0">
              <a:solidFill>
                <a:srgbClr val="0000FF"/>
              </a:solidFill>
            </a:endParaRPr>
          </a:p>
        </p:txBody>
      </p:sp>
      <p:sp>
        <p:nvSpPr>
          <p:cNvPr id="6" name="ZoneTexte 5"/>
          <p:cNvSpPr txBox="1"/>
          <p:nvPr/>
        </p:nvSpPr>
        <p:spPr>
          <a:xfrm>
            <a:off x="467544" y="3429000"/>
            <a:ext cx="8280920" cy="707886"/>
          </a:xfrm>
          <a:prstGeom prst="rect">
            <a:avLst/>
          </a:prstGeom>
          <a:noFill/>
        </p:spPr>
        <p:txBody>
          <a:bodyPr wrap="square" rtlCol="0">
            <a:spAutoFit/>
          </a:bodyPr>
          <a:lstStyle/>
          <a:p>
            <a:pPr algn="just"/>
            <a:r>
              <a:rPr lang="fr-FR" sz="2000" dirty="0" smtClean="0">
                <a:solidFill>
                  <a:srgbClr val="0000FF"/>
                </a:solidFill>
              </a:rPr>
              <a:t>Tous ces nombres se terminent par 0, 2, 4, 6 ou 8. Ce sont des nombres pairs, alors ce sont tous des multiples de 2.</a:t>
            </a:r>
            <a:endParaRPr lang="fr-FR" sz="2000" dirty="0">
              <a:solidFill>
                <a:srgbClr val="0000FF"/>
              </a:solidFill>
            </a:endParaRPr>
          </a:p>
        </p:txBody>
      </p:sp>
      <p:sp>
        <p:nvSpPr>
          <p:cNvPr id="7" name="ZoneTexte 6"/>
          <p:cNvSpPr txBox="1"/>
          <p:nvPr/>
        </p:nvSpPr>
        <p:spPr>
          <a:xfrm>
            <a:off x="755576" y="4509120"/>
            <a:ext cx="7632848" cy="584775"/>
          </a:xfrm>
          <a:prstGeom prst="rect">
            <a:avLst/>
          </a:prstGeom>
          <a:noFill/>
        </p:spPr>
        <p:txBody>
          <a:bodyPr wrap="square" rtlCol="0">
            <a:spAutoFit/>
          </a:bodyPr>
          <a:lstStyle/>
          <a:p>
            <a:pPr algn="ctr"/>
            <a:r>
              <a:rPr lang="fr-FR" sz="3200" dirty="0" smtClean="0"/>
              <a:t>4</a:t>
            </a:r>
            <a:r>
              <a:rPr lang="fr-FR" sz="3200" dirty="0" smtClean="0">
                <a:solidFill>
                  <a:srgbClr val="FF0000"/>
                </a:solidFill>
              </a:rPr>
              <a:t>1</a:t>
            </a:r>
            <a:r>
              <a:rPr lang="fr-FR" sz="3200" dirty="0" smtClean="0"/>
              <a:t>	5</a:t>
            </a:r>
            <a:r>
              <a:rPr lang="fr-FR" sz="3200" dirty="0" smtClean="0">
                <a:solidFill>
                  <a:srgbClr val="FF0000"/>
                </a:solidFill>
              </a:rPr>
              <a:t>3</a:t>
            </a:r>
            <a:r>
              <a:rPr lang="fr-FR" sz="3200" dirty="0" smtClean="0"/>
              <a:t>	18</a:t>
            </a:r>
            <a:r>
              <a:rPr lang="fr-FR" sz="3200" dirty="0" smtClean="0">
                <a:solidFill>
                  <a:srgbClr val="FF0000"/>
                </a:solidFill>
              </a:rPr>
              <a:t>9</a:t>
            </a:r>
            <a:r>
              <a:rPr lang="fr-FR" sz="3200" dirty="0" smtClean="0"/>
              <a:t>	31</a:t>
            </a:r>
            <a:r>
              <a:rPr lang="fr-FR" sz="3200" dirty="0" smtClean="0">
                <a:solidFill>
                  <a:srgbClr val="FF0000"/>
                </a:solidFill>
              </a:rPr>
              <a:t>5</a:t>
            </a:r>
            <a:r>
              <a:rPr lang="fr-FR" sz="3200" dirty="0" smtClean="0"/>
              <a:t>	7</a:t>
            </a:r>
            <a:r>
              <a:rPr lang="fr-FR" sz="3200" dirty="0" smtClean="0">
                <a:solidFill>
                  <a:srgbClr val="FF0000"/>
                </a:solidFill>
              </a:rPr>
              <a:t>7</a:t>
            </a:r>
            <a:endParaRPr lang="fr-FR" sz="3200" dirty="0">
              <a:solidFill>
                <a:srgbClr val="FF0000"/>
              </a:solidFill>
            </a:endParaRPr>
          </a:p>
        </p:txBody>
      </p:sp>
      <p:sp>
        <p:nvSpPr>
          <p:cNvPr id="8" name="ZoneTexte 7"/>
          <p:cNvSpPr txBox="1"/>
          <p:nvPr/>
        </p:nvSpPr>
        <p:spPr>
          <a:xfrm>
            <a:off x="608104" y="5093895"/>
            <a:ext cx="8280920" cy="707886"/>
          </a:xfrm>
          <a:prstGeom prst="rect">
            <a:avLst/>
          </a:prstGeom>
          <a:noFill/>
        </p:spPr>
        <p:txBody>
          <a:bodyPr wrap="square" rtlCol="0">
            <a:spAutoFit/>
          </a:bodyPr>
          <a:lstStyle/>
          <a:p>
            <a:pPr algn="just"/>
            <a:r>
              <a:rPr lang="fr-FR" sz="2000" dirty="0" smtClean="0">
                <a:solidFill>
                  <a:srgbClr val="FF0000"/>
                </a:solidFill>
              </a:rPr>
              <a:t>Tous ces nombres se terminent par 1, 3, 5, 7 ou 9. Ce sont des nombres impairs, alors ce ne sont pas des multiples de 2.</a:t>
            </a:r>
            <a:endParaRPr lang="fr-FR" sz="2000" dirty="0">
              <a:solidFill>
                <a:srgbClr val="FF0000"/>
              </a:solidFill>
            </a:endParaRPr>
          </a:p>
        </p:txBody>
      </p:sp>
      <p:cxnSp>
        <p:nvCxnSpPr>
          <p:cNvPr id="9" name="Connecteur droit 8"/>
          <p:cNvCxnSpPr/>
          <p:nvPr/>
        </p:nvCxnSpPr>
        <p:spPr>
          <a:xfrm flipH="1">
            <a:off x="2411760" y="4797152"/>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H="1">
            <a:off x="3347864" y="4797152"/>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flipH="1">
            <a:off x="4427984" y="4797152"/>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flipH="1">
            <a:off x="5292080" y="4797152"/>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flipH="1">
            <a:off x="6084168" y="4797152"/>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itre 1"/>
          <p:cNvSpPr>
            <a:spLocks noGrp="1"/>
          </p:cNvSpPr>
          <p:nvPr>
            <p:ph type="title"/>
          </p:nvPr>
        </p:nvSpPr>
        <p:spPr>
          <a:xfrm>
            <a:off x="457200" y="274638"/>
            <a:ext cx="8229600" cy="1143000"/>
          </a:xfrm>
        </p:spPr>
        <p:txBody>
          <a:bodyPr>
            <a:normAutofit fontScale="90000"/>
          </a:bodyPr>
          <a:lstStyle/>
          <a:p>
            <a:r>
              <a:rPr lang="fr-FR" dirty="0" smtClean="0">
                <a:solidFill>
                  <a:srgbClr val="0000FF"/>
                </a:solidFill>
              </a:rPr>
              <a:t>Comment reconnaître les multiples de 2 ?</a:t>
            </a:r>
            <a:endParaRPr lang="fr-FR" dirty="0">
              <a:solidFill>
                <a:srgbClr val="0000FF"/>
              </a:solidFill>
            </a:endParaRPr>
          </a:p>
        </p:txBody>
      </p:sp>
    </p:spTree>
    <p:extLst>
      <p:ext uri="{BB962C8B-B14F-4D97-AF65-F5344CB8AC3E}">
        <p14:creationId xmlns:p14="http://schemas.microsoft.com/office/powerpoint/2010/main" val="374754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rgbClr val="00B050"/>
                </a:solidFill>
              </a:rPr>
              <a:t>Comment reconnaître les multiples de 5 ?</a:t>
            </a:r>
            <a:endParaRPr lang="fr-FR" dirty="0">
              <a:solidFill>
                <a:srgbClr val="00B050"/>
              </a:solidFill>
            </a:endParaRPr>
          </a:p>
        </p:txBody>
      </p:sp>
      <p:sp>
        <p:nvSpPr>
          <p:cNvPr id="5" name="Espace réservé du contenu 2"/>
          <p:cNvSpPr>
            <a:spLocks noGrp="1"/>
          </p:cNvSpPr>
          <p:nvPr>
            <p:ph idx="1"/>
          </p:nvPr>
        </p:nvSpPr>
        <p:spPr>
          <a:xfrm>
            <a:off x="457200" y="1600201"/>
            <a:ext cx="8229600" cy="1252735"/>
          </a:xfrm>
        </p:spPr>
        <p:txBody>
          <a:bodyPr>
            <a:normAutofit fontScale="92500" lnSpcReduction="20000"/>
          </a:bodyPr>
          <a:lstStyle/>
          <a:p>
            <a:pPr marL="0" indent="0" algn="just">
              <a:buNone/>
            </a:pPr>
            <a:r>
              <a:rPr lang="fr-FR" dirty="0" smtClean="0"/>
              <a:t>Reconnaitre les multiples de 5 est très facile aussi. Il suffit de regarder le dernier chiffre du nombre, si c’est 0 ou 5, alors c’est un multiple de 5.</a:t>
            </a:r>
          </a:p>
          <a:p>
            <a:pPr marL="0" indent="0" algn="ctr">
              <a:buNone/>
            </a:pPr>
            <a:endParaRPr lang="fr-FR" dirty="0">
              <a:solidFill>
                <a:schemeClr val="accent1">
                  <a:lumMod val="75000"/>
                </a:schemeClr>
              </a:solidFill>
            </a:endParaRPr>
          </a:p>
        </p:txBody>
      </p:sp>
      <p:sp>
        <p:nvSpPr>
          <p:cNvPr id="6" name="ZoneTexte 5"/>
          <p:cNvSpPr txBox="1"/>
          <p:nvPr/>
        </p:nvSpPr>
        <p:spPr>
          <a:xfrm>
            <a:off x="755576" y="2916233"/>
            <a:ext cx="7632848" cy="584775"/>
          </a:xfrm>
          <a:prstGeom prst="rect">
            <a:avLst/>
          </a:prstGeom>
          <a:noFill/>
        </p:spPr>
        <p:txBody>
          <a:bodyPr wrap="square" rtlCol="0">
            <a:spAutoFit/>
          </a:bodyPr>
          <a:lstStyle/>
          <a:p>
            <a:pPr algn="ctr"/>
            <a:r>
              <a:rPr lang="fr-FR" sz="3200" dirty="0" smtClean="0"/>
              <a:t>10	45	50	35	710</a:t>
            </a:r>
            <a:endParaRPr lang="fr-FR" sz="3200" dirty="0"/>
          </a:p>
        </p:txBody>
      </p:sp>
    </p:spTree>
    <p:extLst>
      <p:ext uri="{BB962C8B-B14F-4D97-AF65-F5344CB8AC3E}">
        <p14:creationId xmlns:p14="http://schemas.microsoft.com/office/powerpoint/2010/main" val="33577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rgbClr val="00B050"/>
                </a:solidFill>
              </a:rPr>
              <a:t>Comment reconnaître les multiples de 5 ?</a:t>
            </a:r>
            <a:endParaRPr lang="fr-FR" dirty="0">
              <a:solidFill>
                <a:srgbClr val="00B050"/>
              </a:solidFill>
            </a:endParaRPr>
          </a:p>
        </p:txBody>
      </p:sp>
      <p:sp>
        <p:nvSpPr>
          <p:cNvPr id="5" name="Espace réservé du contenu 2"/>
          <p:cNvSpPr>
            <a:spLocks noGrp="1"/>
          </p:cNvSpPr>
          <p:nvPr>
            <p:ph idx="1"/>
          </p:nvPr>
        </p:nvSpPr>
        <p:spPr>
          <a:xfrm>
            <a:off x="457200" y="1600201"/>
            <a:ext cx="8229600" cy="1252735"/>
          </a:xfrm>
        </p:spPr>
        <p:txBody>
          <a:bodyPr>
            <a:normAutofit fontScale="92500" lnSpcReduction="20000"/>
          </a:bodyPr>
          <a:lstStyle/>
          <a:p>
            <a:pPr marL="0" indent="0" algn="just">
              <a:buNone/>
            </a:pPr>
            <a:r>
              <a:rPr lang="fr-FR" dirty="0" smtClean="0"/>
              <a:t>Reconnaitre les multiples de 5 est très facile aussi. Il suffit de regarder le dernier chiffre du nombre, si c’est 0 ou 5, alors c’est un multiple de 5.</a:t>
            </a:r>
          </a:p>
          <a:p>
            <a:pPr marL="0" indent="0" algn="ctr">
              <a:buNone/>
            </a:pPr>
            <a:endParaRPr lang="fr-FR" dirty="0">
              <a:solidFill>
                <a:schemeClr val="accent1">
                  <a:lumMod val="75000"/>
                </a:schemeClr>
              </a:solidFill>
            </a:endParaRPr>
          </a:p>
        </p:txBody>
      </p:sp>
      <p:sp>
        <p:nvSpPr>
          <p:cNvPr id="6" name="ZoneTexte 5"/>
          <p:cNvSpPr txBox="1"/>
          <p:nvPr/>
        </p:nvSpPr>
        <p:spPr>
          <a:xfrm>
            <a:off x="755576" y="2916233"/>
            <a:ext cx="7632848" cy="584775"/>
          </a:xfrm>
          <a:prstGeom prst="rect">
            <a:avLst/>
          </a:prstGeom>
          <a:noFill/>
        </p:spPr>
        <p:txBody>
          <a:bodyPr wrap="square" rtlCol="0">
            <a:spAutoFit/>
          </a:bodyPr>
          <a:lstStyle/>
          <a:p>
            <a:pPr algn="ctr"/>
            <a:r>
              <a:rPr lang="fr-FR" sz="3200" dirty="0" smtClean="0"/>
              <a:t>1</a:t>
            </a:r>
            <a:r>
              <a:rPr lang="fr-FR" sz="3200" dirty="0" smtClean="0">
                <a:solidFill>
                  <a:srgbClr val="00B050"/>
                </a:solidFill>
              </a:rPr>
              <a:t>0</a:t>
            </a:r>
            <a:r>
              <a:rPr lang="fr-FR" sz="3200" dirty="0" smtClean="0"/>
              <a:t>	4</a:t>
            </a:r>
            <a:r>
              <a:rPr lang="fr-FR" sz="3200" dirty="0" smtClean="0">
                <a:solidFill>
                  <a:srgbClr val="00B050"/>
                </a:solidFill>
              </a:rPr>
              <a:t>5</a:t>
            </a:r>
            <a:r>
              <a:rPr lang="fr-FR" sz="3200" dirty="0" smtClean="0"/>
              <a:t>	5</a:t>
            </a:r>
            <a:r>
              <a:rPr lang="fr-FR" sz="3200" dirty="0" smtClean="0">
                <a:solidFill>
                  <a:srgbClr val="00B050"/>
                </a:solidFill>
              </a:rPr>
              <a:t>0</a:t>
            </a:r>
            <a:r>
              <a:rPr lang="fr-FR" sz="3200" dirty="0" smtClean="0"/>
              <a:t>	3</a:t>
            </a:r>
            <a:r>
              <a:rPr lang="fr-FR" sz="3200" dirty="0" smtClean="0">
                <a:solidFill>
                  <a:srgbClr val="00B050"/>
                </a:solidFill>
              </a:rPr>
              <a:t>5</a:t>
            </a:r>
            <a:r>
              <a:rPr lang="fr-FR" sz="3200" dirty="0" smtClean="0"/>
              <a:t>	71</a:t>
            </a:r>
            <a:r>
              <a:rPr lang="fr-FR" sz="3200" dirty="0" smtClean="0">
                <a:solidFill>
                  <a:srgbClr val="00B050"/>
                </a:solidFill>
              </a:rPr>
              <a:t>0</a:t>
            </a:r>
            <a:endParaRPr lang="fr-FR" sz="3200" dirty="0">
              <a:solidFill>
                <a:srgbClr val="00B050"/>
              </a:solidFill>
            </a:endParaRPr>
          </a:p>
        </p:txBody>
      </p:sp>
      <p:sp>
        <p:nvSpPr>
          <p:cNvPr id="7" name="ZoneTexte 6"/>
          <p:cNvSpPr txBox="1"/>
          <p:nvPr/>
        </p:nvSpPr>
        <p:spPr>
          <a:xfrm>
            <a:off x="467544" y="3429000"/>
            <a:ext cx="8280920" cy="707886"/>
          </a:xfrm>
          <a:prstGeom prst="rect">
            <a:avLst/>
          </a:prstGeom>
          <a:noFill/>
        </p:spPr>
        <p:txBody>
          <a:bodyPr wrap="square" rtlCol="0">
            <a:spAutoFit/>
          </a:bodyPr>
          <a:lstStyle/>
          <a:p>
            <a:pPr algn="just"/>
            <a:r>
              <a:rPr lang="fr-FR" sz="2000" dirty="0" smtClean="0">
                <a:solidFill>
                  <a:srgbClr val="00B050"/>
                </a:solidFill>
              </a:rPr>
              <a:t>Tous ces nombres se terminent par 0 ou 5. Alors ce sont tous des multiples de 5.</a:t>
            </a:r>
            <a:endParaRPr lang="fr-FR" sz="2000" dirty="0">
              <a:solidFill>
                <a:srgbClr val="00B050"/>
              </a:solidFill>
            </a:endParaRPr>
          </a:p>
        </p:txBody>
      </p:sp>
      <p:sp>
        <p:nvSpPr>
          <p:cNvPr id="8" name="ZoneTexte 7"/>
          <p:cNvSpPr txBox="1"/>
          <p:nvPr/>
        </p:nvSpPr>
        <p:spPr>
          <a:xfrm>
            <a:off x="755576" y="4284385"/>
            <a:ext cx="7632848" cy="584775"/>
          </a:xfrm>
          <a:prstGeom prst="rect">
            <a:avLst/>
          </a:prstGeom>
          <a:noFill/>
        </p:spPr>
        <p:txBody>
          <a:bodyPr wrap="square" rtlCol="0">
            <a:spAutoFit/>
          </a:bodyPr>
          <a:lstStyle/>
          <a:p>
            <a:pPr algn="ctr"/>
            <a:r>
              <a:rPr lang="fr-FR" sz="3200" dirty="0" smtClean="0"/>
              <a:t>11	43	59	36	714</a:t>
            </a:r>
            <a:endParaRPr lang="fr-FR" sz="3200" dirty="0">
              <a:solidFill>
                <a:srgbClr val="00B050"/>
              </a:solidFill>
            </a:endParaRPr>
          </a:p>
        </p:txBody>
      </p:sp>
    </p:spTree>
    <p:extLst>
      <p:ext uri="{BB962C8B-B14F-4D97-AF65-F5344CB8AC3E}">
        <p14:creationId xmlns:p14="http://schemas.microsoft.com/office/powerpoint/2010/main" val="1361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rmAutofit fontScale="90000"/>
          </a:bodyPr>
          <a:lstStyle/>
          <a:p>
            <a:r>
              <a:rPr lang="fr-FR" dirty="0" smtClean="0">
                <a:solidFill>
                  <a:srgbClr val="00B050"/>
                </a:solidFill>
              </a:rPr>
              <a:t>Comment reconnaître les multiples de 5 ?</a:t>
            </a:r>
            <a:endParaRPr lang="fr-FR" dirty="0">
              <a:solidFill>
                <a:srgbClr val="00B050"/>
              </a:solidFill>
            </a:endParaRPr>
          </a:p>
        </p:txBody>
      </p:sp>
      <p:sp>
        <p:nvSpPr>
          <p:cNvPr id="5" name="Espace réservé du contenu 2"/>
          <p:cNvSpPr>
            <a:spLocks noGrp="1"/>
          </p:cNvSpPr>
          <p:nvPr>
            <p:ph idx="1"/>
          </p:nvPr>
        </p:nvSpPr>
        <p:spPr>
          <a:xfrm>
            <a:off x="457200" y="1600201"/>
            <a:ext cx="8229600" cy="1252735"/>
          </a:xfrm>
        </p:spPr>
        <p:txBody>
          <a:bodyPr>
            <a:normAutofit fontScale="92500" lnSpcReduction="20000"/>
          </a:bodyPr>
          <a:lstStyle/>
          <a:p>
            <a:pPr marL="0" indent="0" algn="just">
              <a:buNone/>
            </a:pPr>
            <a:r>
              <a:rPr lang="fr-FR" dirty="0" smtClean="0"/>
              <a:t>Reconnaitre les multiples de 5 est très facile aussi. Il suffit de regarder le dernier chiffre du nombre, si c’est 0 ou 5, alors c’est un multiple de 5.</a:t>
            </a:r>
          </a:p>
          <a:p>
            <a:pPr marL="0" indent="0" algn="ctr">
              <a:buNone/>
            </a:pPr>
            <a:endParaRPr lang="fr-FR" dirty="0">
              <a:solidFill>
                <a:schemeClr val="accent1">
                  <a:lumMod val="75000"/>
                </a:schemeClr>
              </a:solidFill>
            </a:endParaRPr>
          </a:p>
        </p:txBody>
      </p:sp>
      <p:sp>
        <p:nvSpPr>
          <p:cNvPr id="6" name="ZoneTexte 5"/>
          <p:cNvSpPr txBox="1"/>
          <p:nvPr/>
        </p:nvSpPr>
        <p:spPr>
          <a:xfrm>
            <a:off x="755576" y="2916233"/>
            <a:ext cx="7632848" cy="584775"/>
          </a:xfrm>
          <a:prstGeom prst="rect">
            <a:avLst/>
          </a:prstGeom>
          <a:noFill/>
        </p:spPr>
        <p:txBody>
          <a:bodyPr wrap="square" rtlCol="0">
            <a:spAutoFit/>
          </a:bodyPr>
          <a:lstStyle/>
          <a:p>
            <a:pPr algn="ctr"/>
            <a:r>
              <a:rPr lang="fr-FR" sz="3200" dirty="0" smtClean="0"/>
              <a:t>1</a:t>
            </a:r>
            <a:r>
              <a:rPr lang="fr-FR" sz="3200" dirty="0" smtClean="0">
                <a:solidFill>
                  <a:srgbClr val="00B050"/>
                </a:solidFill>
              </a:rPr>
              <a:t>0</a:t>
            </a:r>
            <a:r>
              <a:rPr lang="fr-FR" sz="3200" dirty="0" smtClean="0"/>
              <a:t>	4</a:t>
            </a:r>
            <a:r>
              <a:rPr lang="fr-FR" sz="3200" dirty="0" smtClean="0">
                <a:solidFill>
                  <a:srgbClr val="00B050"/>
                </a:solidFill>
              </a:rPr>
              <a:t>5</a:t>
            </a:r>
            <a:r>
              <a:rPr lang="fr-FR" sz="3200" dirty="0" smtClean="0"/>
              <a:t>	5</a:t>
            </a:r>
            <a:r>
              <a:rPr lang="fr-FR" sz="3200" dirty="0" smtClean="0">
                <a:solidFill>
                  <a:srgbClr val="00B050"/>
                </a:solidFill>
              </a:rPr>
              <a:t>0</a:t>
            </a:r>
            <a:r>
              <a:rPr lang="fr-FR" sz="3200" dirty="0" smtClean="0"/>
              <a:t>	3</a:t>
            </a:r>
            <a:r>
              <a:rPr lang="fr-FR" sz="3200" dirty="0" smtClean="0">
                <a:solidFill>
                  <a:srgbClr val="00B050"/>
                </a:solidFill>
              </a:rPr>
              <a:t>5</a:t>
            </a:r>
            <a:r>
              <a:rPr lang="fr-FR" sz="3200" dirty="0" smtClean="0"/>
              <a:t>	71</a:t>
            </a:r>
            <a:r>
              <a:rPr lang="fr-FR" sz="3200" dirty="0" smtClean="0">
                <a:solidFill>
                  <a:srgbClr val="00B050"/>
                </a:solidFill>
              </a:rPr>
              <a:t>0</a:t>
            </a:r>
            <a:endParaRPr lang="fr-FR" sz="3200" dirty="0">
              <a:solidFill>
                <a:srgbClr val="00B050"/>
              </a:solidFill>
            </a:endParaRPr>
          </a:p>
        </p:txBody>
      </p:sp>
      <p:sp>
        <p:nvSpPr>
          <p:cNvPr id="7" name="ZoneTexte 6"/>
          <p:cNvSpPr txBox="1"/>
          <p:nvPr/>
        </p:nvSpPr>
        <p:spPr>
          <a:xfrm>
            <a:off x="467544" y="3429000"/>
            <a:ext cx="8280920" cy="707886"/>
          </a:xfrm>
          <a:prstGeom prst="rect">
            <a:avLst/>
          </a:prstGeom>
          <a:noFill/>
        </p:spPr>
        <p:txBody>
          <a:bodyPr wrap="square" rtlCol="0">
            <a:spAutoFit/>
          </a:bodyPr>
          <a:lstStyle/>
          <a:p>
            <a:pPr algn="just"/>
            <a:r>
              <a:rPr lang="fr-FR" sz="2000" dirty="0" smtClean="0">
                <a:solidFill>
                  <a:srgbClr val="00B050"/>
                </a:solidFill>
              </a:rPr>
              <a:t>Tous ces nombres se terminent par 0 ou 5. Alors ce sont tous des multiples de 5.</a:t>
            </a:r>
            <a:endParaRPr lang="fr-FR" sz="2000" dirty="0">
              <a:solidFill>
                <a:srgbClr val="00B050"/>
              </a:solidFill>
            </a:endParaRPr>
          </a:p>
        </p:txBody>
      </p:sp>
      <p:sp>
        <p:nvSpPr>
          <p:cNvPr id="8" name="ZoneTexte 7"/>
          <p:cNvSpPr txBox="1"/>
          <p:nvPr/>
        </p:nvSpPr>
        <p:spPr>
          <a:xfrm>
            <a:off x="755576" y="4284385"/>
            <a:ext cx="7632848" cy="584775"/>
          </a:xfrm>
          <a:prstGeom prst="rect">
            <a:avLst/>
          </a:prstGeom>
          <a:noFill/>
        </p:spPr>
        <p:txBody>
          <a:bodyPr wrap="square" rtlCol="0">
            <a:spAutoFit/>
          </a:bodyPr>
          <a:lstStyle/>
          <a:p>
            <a:pPr algn="ctr"/>
            <a:r>
              <a:rPr lang="fr-FR" sz="3200" dirty="0" smtClean="0"/>
              <a:t>1</a:t>
            </a:r>
            <a:r>
              <a:rPr lang="fr-FR" sz="3200" dirty="0" smtClean="0">
                <a:solidFill>
                  <a:srgbClr val="FF0000"/>
                </a:solidFill>
              </a:rPr>
              <a:t>1</a:t>
            </a:r>
            <a:r>
              <a:rPr lang="fr-FR" sz="3200" dirty="0" smtClean="0"/>
              <a:t>	4</a:t>
            </a:r>
            <a:r>
              <a:rPr lang="fr-FR" sz="3200" dirty="0" smtClean="0">
                <a:solidFill>
                  <a:srgbClr val="FF0000"/>
                </a:solidFill>
              </a:rPr>
              <a:t>3</a:t>
            </a:r>
            <a:r>
              <a:rPr lang="fr-FR" sz="3200" dirty="0" smtClean="0"/>
              <a:t>	5</a:t>
            </a:r>
            <a:r>
              <a:rPr lang="fr-FR" sz="3200" dirty="0" smtClean="0">
                <a:solidFill>
                  <a:srgbClr val="FF0000"/>
                </a:solidFill>
              </a:rPr>
              <a:t>9</a:t>
            </a:r>
            <a:r>
              <a:rPr lang="fr-FR" sz="3200" dirty="0" smtClean="0"/>
              <a:t>	3</a:t>
            </a:r>
            <a:r>
              <a:rPr lang="fr-FR" sz="3200" dirty="0" smtClean="0">
                <a:solidFill>
                  <a:srgbClr val="FF0000"/>
                </a:solidFill>
              </a:rPr>
              <a:t>6</a:t>
            </a:r>
            <a:r>
              <a:rPr lang="fr-FR" sz="3200" dirty="0" smtClean="0"/>
              <a:t>	71</a:t>
            </a:r>
            <a:r>
              <a:rPr lang="fr-FR" sz="3200" dirty="0" smtClean="0">
                <a:solidFill>
                  <a:srgbClr val="FF0000"/>
                </a:solidFill>
              </a:rPr>
              <a:t>4</a:t>
            </a:r>
            <a:endParaRPr lang="fr-FR" sz="3200" dirty="0">
              <a:solidFill>
                <a:srgbClr val="FF0000"/>
              </a:solidFill>
            </a:endParaRPr>
          </a:p>
        </p:txBody>
      </p:sp>
      <p:sp>
        <p:nvSpPr>
          <p:cNvPr id="9" name="ZoneTexte 8"/>
          <p:cNvSpPr txBox="1"/>
          <p:nvPr/>
        </p:nvSpPr>
        <p:spPr>
          <a:xfrm>
            <a:off x="467544" y="4953362"/>
            <a:ext cx="8280920" cy="707886"/>
          </a:xfrm>
          <a:prstGeom prst="rect">
            <a:avLst/>
          </a:prstGeom>
          <a:noFill/>
        </p:spPr>
        <p:txBody>
          <a:bodyPr wrap="square" rtlCol="0">
            <a:spAutoFit/>
          </a:bodyPr>
          <a:lstStyle/>
          <a:p>
            <a:pPr algn="just"/>
            <a:r>
              <a:rPr lang="fr-FR" sz="2000" dirty="0" smtClean="0">
                <a:solidFill>
                  <a:srgbClr val="FF0000"/>
                </a:solidFill>
              </a:rPr>
              <a:t>Aucun de ces nombres ne se terminent par 0 ou 5. Ce ne sont pas des multiples de 5.</a:t>
            </a:r>
            <a:endParaRPr lang="fr-FR" sz="2000" dirty="0">
              <a:solidFill>
                <a:srgbClr val="FF0000"/>
              </a:solidFill>
            </a:endParaRPr>
          </a:p>
        </p:txBody>
      </p:sp>
      <p:cxnSp>
        <p:nvCxnSpPr>
          <p:cNvPr id="10" name="Connecteur droit 9"/>
          <p:cNvCxnSpPr/>
          <p:nvPr/>
        </p:nvCxnSpPr>
        <p:spPr>
          <a:xfrm flipH="1">
            <a:off x="2411760" y="4581128"/>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H="1">
            <a:off x="3347864" y="4581128"/>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H="1">
            <a:off x="4427984" y="4581128"/>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H="1">
            <a:off x="5292080" y="4581128"/>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H="1">
            <a:off x="6084168" y="4581128"/>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409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TotalTime>
  <Words>991</Words>
  <Application>Microsoft Office PowerPoint</Application>
  <PresentationFormat>Affichage à l'écran (4:3)</PresentationFormat>
  <Paragraphs>86</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Présentation PowerPoint</vt:lpstr>
      <vt:lpstr>Présentation PowerPoint</vt:lpstr>
      <vt:lpstr>Qu’est-ce qu’un multiple ? Qu’est-ce qu’un diviseur ?</vt:lpstr>
      <vt:lpstr>Comment reconnaître les multiples de 2 ?</vt:lpstr>
      <vt:lpstr>Comment reconnaître les multiples de 2 ?</vt:lpstr>
      <vt:lpstr>Comment reconnaître les multiples de 2 ?</vt:lpstr>
      <vt:lpstr>Comment reconnaître les multiples de 5 ?</vt:lpstr>
      <vt:lpstr>Comment reconnaître les multiples de 5 ?</vt:lpstr>
      <vt:lpstr>Comment reconnaître les multiples de 5 ?</vt:lpstr>
      <vt:lpstr>Comment reconnaître les multiples de 10 ?</vt:lpstr>
      <vt:lpstr>Comment reconnaître les multiples de 4 ? (pour les CM2)</vt:lpstr>
      <vt:lpstr>Comment reconnaître les multiples de 3 et de 9 ?</vt:lpstr>
      <vt:lpstr>Comment reconnaître les multiples de 3 et de 9 ?</vt:lpstr>
      <vt:lpstr>Comment reconnaître les multiples de 3 et de 9 ?</vt:lpstr>
      <vt:lpstr>Comment reconnaître les multiples de 3 et de 9 ?</vt:lpstr>
      <vt:lpstr>Pour résumer…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Additionner des nombres décimaux</dc:title>
  <dc:creator>Utilisateur</dc:creator>
  <cp:lastModifiedBy>Utilisateur</cp:lastModifiedBy>
  <cp:revision>51</cp:revision>
  <dcterms:created xsi:type="dcterms:W3CDTF">2020-04-23T07:55:41Z</dcterms:created>
  <dcterms:modified xsi:type="dcterms:W3CDTF">2021-01-17T13:33:47Z</dcterms:modified>
</cp:coreProperties>
</file>