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09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10" r:id="rId44"/>
    <p:sldId id="305" r:id="rId45"/>
    <p:sldId id="306" r:id="rId46"/>
    <p:sldId id="307" r:id="rId47"/>
    <p:sldId id="308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C5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exprimer une habitude </a:t>
            </a:r>
            <a:r>
              <a:rPr lang="fr-FR" dirty="0" smtClean="0">
                <a:solidFill>
                  <a:schemeClr val="bg1"/>
                </a:solidFill>
              </a:rPr>
              <a:t>que l’on avait dans le passé .</a:t>
            </a: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En petite section, j’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emmenais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mon doudou à l’école.</a:t>
            </a: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décrire</a:t>
            </a:r>
            <a:r>
              <a:rPr lang="fr-FR" dirty="0" smtClean="0">
                <a:solidFill>
                  <a:schemeClr val="bg1"/>
                </a:solidFill>
              </a:rPr>
              <a:t> un paysage.</a:t>
            </a:r>
          </a:p>
          <a:p>
            <a:pPr>
              <a:buFont typeface="Wingdings"/>
              <a:buChar char="à"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Un épais brouillard 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recouvrait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la campagne.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exprimer</a:t>
            </a:r>
            <a:r>
              <a:rPr lang="fr-FR" dirty="0" smtClean="0">
                <a:solidFill>
                  <a:schemeClr val="bg1"/>
                </a:solidFill>
              </a:rPr>
              <a:t> une  action qui était en train de se passer quand un évènement est apparu.</a:t>
            </a:r>
          </a:p>
          <a:p>
            <a:pPr algn="just">
              <a:buFont typeface="Wingdings"/>
              <a:buChar char="à"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Je me 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promenais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le long de la Mayenne quand l’orage a éclaté.</a:t>
            </a: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0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9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tu 		 	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      il, elle et on 		 	   ait</a:t>
            </a:r>
          </a:p>
          <a:p>
            <a:pPr marL="0" indent="0">
              <a:buNone/>
            </a:pP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dirty="0" smtClean="0">
                <a:solidFill>
                  <a:schemeClr val="bg1"/>
                </a:solidFill>
              </a:rPr>
              <a:t>                  nous 		 	   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vous 		 	   iez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Ils et elles 		 	   aient</a:t>
            </a:r>
            <a:r>
              <a:rPr lang="fr-FR" dirty="0" smtClean="0"/>
              <a:t>	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5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      il, elle et on 		 	   ait</a:t>
            </a:r>
          </a:p>
          <a:p>
            <a:pPr marL="0" indent="0">
              <a:buNone/>
            </a:pP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dirty="0" smtClean="0">
                <a:solidFill>
                  <a:schemeClr val="bg1"/>
                </a:solidFill>
              </a:rPr>
              <a:t>                  nous 		 	   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vous 		 	   iez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Ils et elles 		 	   aient</a:t>
            </a:r>
            <a:r>
              <a:rPr lang="fr-FR" dirty="0" smtClean="0"/>
              <a:t>	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82816" y="3356992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      il, elle et on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ait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                  </a:t>
            </a:r>
            <a:r>
              <a:rPr lang="fr-FR" sz="3600" dirty="0" smtClean="0">
                <a:solidFill>
                  <a:schemeClr val="bg1"/>
                </a:solidFill>
              </a:rPr>
              <a:t>nous 		 	   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vous 		 	   iez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Ils et elles 		 	   aient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82816" y="3356992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95936" y="3861048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4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      il, elle et on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ait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                  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nous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vous 		 	   iez</a:t>
            </a:r>
          </a:p>
          <a:p>
            <a:pPr marL="0" indent="0" algn="ctr">
              <a:buNone/>
            </a:pPr>
            <a:r>
              <a:rPr lang="fr-FR" dirty="0" smtClean="0"/>
              <a:t>	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82816" y="3356992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95936" y="3861048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995936" y="4365104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3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      il, elle et on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ait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                  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nous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vous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iez</a:t>
            </a:r>
          </a:p>
          <a:p>
            <a:pPr marL="0" indent="0" algn="ctr">
              <a:buNone/>
            </a:pPr>
            <a:r>
              <a:rPr lang="fr-FR" dirty="0" smtClean="0"/>
              <a:t>	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82816" y="3356992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95936" y="3861048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995936" y="4365104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995936" y="4869160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9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Apprenons maintenant à conjuguer l’imparfait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Les terminaisons de l’imparfait sont toujours identiques :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je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fr-FR" sz="3600" dirty="0" smtClean="0"/>
              <a:t> 		 	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      il, elle et on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ait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                  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nous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ions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vous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iez</a:t>
            </a:r>
          </a:p>
          <a:p>
            <a:pPr marL="0" indent="0" algn="ctr">
              <a:buNone/>
            </a:pPr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>ls et elles</a:t>
            </a:r>
            <a:r>
              <a:rPr lang="fr-FR" sz="3600" dirty="0" smtClean="0"/>
              <a:t> 		 	   </a:t>
            </a:r>
            <a:r>
              <a:rPr lang="fr-FR" sz="3600" dirty="0" smtClean="0">
                <a:solidFill>
                  <a:srgbClr val="FF0000"/>
                </a:solidFill>
              </a:rPr>
              <a:t>aient</a:t>
            </a:r>
            <a:r>
              <a:rPr lang="fr-FR" dirty="0" smtClean="0"/>
              <a:t>	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07605" y="2852936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82816" y="3356992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95936" y="3861048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995936" y="4365104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995936" y="4869160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007605" y="5445224"/>
            <a:ext cx="1440160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32850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C5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59189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93858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0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25364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1869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ls</a:t>
                      </a:r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8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2398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8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85764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</a:t>
                      </a:r>
                      <a:r>
                        <a:rPr lang="fr-FR" sz="32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</a:t>
                      </a:r>
                      <a:r>
                        <a:rPr lang="fr-FR" sz="32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7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27543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trier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</a:t>
                      </a:r>
                      <a:r>
                        <a:rPr lang="fr-FR" sz="32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</a:t>
                      </a:r>
                      <a:r>
                        <a:rPr lang="fr-FR" sz="32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1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06810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1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679344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chatouill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9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10022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2776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480473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C5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493554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800" b="1" u="none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8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8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8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2776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11562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2776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92883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2776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–ir du 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2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groupe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03758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5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–ir du 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2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groupe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3075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autres verbes 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(3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groupe)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772816"/>
            <a:ext cx="7344816" cy="4353347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Le principe est toujours le même :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Je prends le radical du verbe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J’ajoute les terminaisons</a:t>
            </a:r>
          </a:p>
          <a:p>
            <a:pPr marL="1371600" lvl="3" indent="0" algn="just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1371600" lvl="3" indent="0" algn="just"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89040"/>
            <a:ext cx="1410361" cy="168555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987824" y="373702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dirty="0" smtClean="0">
                <a:solidFill>
                  <a:srgbClr val="002060"/>
                </a:solidFill>
              </a:rPr>
              <a:t>Pour trouver l’imparfait d’un verbe, j’utilise la formule : </a:t>
            </a:r>
          </a:p>
          <a:p>
            <a:pPr marL="0" lvl="3"/>
            <a:r>
              <a:rPr lang="fr-FR" dirty="0" smtClean="0">
                <a:solidFill>
                  <a:srgbClr val="002060"/>
                </a:solidFill>
              </a:rPr>
              <a:t>« L’année dernière, tous les jours… »</a:t>
            </a:r>
          </a:p>
          <a:p>
            <a:pPr marL="0" lvl="3"/>
            <a:endParaRPr lang="fr-FR" dirty="0">
              <a:solidFill>
                <a:srgbClr val="002060"/>
              </a:solidFill>
            </a:endParaRPr>
          </a:p>
          <a:p>
            <a:pPr marL="0" lvl="3"/>
            <a:r>
              <a:rPr lang="fr-FR" dirty="0" smtClean="0">
                <a:solidFill>
                  <a:srgbClr val="002060"/>
                </a:solidFill>
              </a:rPr>
              <a:t>(prendre) </a:t>
            </a:r>
          </a:p>
          <a:p>
            <a:pPr marL="0" lvl="3"/>
            <a:endParaRPr lang="fr-FR" dirty="0" smtClean="0">
              <a:solidFill>
                <a:srgbClr val="002060"/>
              </a:solidFill>
            </a:endParaRPr>
          </a:p>
          <a:p>
            <a:pPr marL="0" lvl="3"/>
            <a:r>
              <a:rPr lang="fr-FR" dirty="0" smtClean="0">
                <a:solidFill>
                  <a:srgbClr val="002060"/>
                </a:solidFill>
              </a:rPr>
              <a:t>L’année dernière, tous les jours, je prenais…</a:t>
            </a:r>
            <a:endParaRPr lang="fr-FR" dirty="0">
              <a:solidFill>
                <a:srgbClr val="002060"/>
              </a:solidFill>
            </a:endParaRPr>
          </a:p>
          <a:p>
            <a:pPr marL="0" lvl="3"/>
            <a:endParaRPr lang="fr-FR" dirty="0" smtClean="0">
              <a:solidFill>
                <a:srgbClr val="00206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5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13755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j’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5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190434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être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j’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ét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76256" y="206084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Notez bien le changement d’accent !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984" y="124021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52525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76256" y="206084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Attention, ça ne s’écrit pas comme ça se prononce !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984" y="124021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895785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prendre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chemeClr val="bg1"/>
                </a:solidFill>
              </a:rPr>
              <a:t>L’</a:t>
            </a:r>
            <a:r>
              <a:rPr lang="fr-FR" sz="4000" dirty="0" smtClean="0">
                <a:solidFill>
                  <a:srgbClr val="FF0000"/>
                </a:solidFill>
              </a:rPr>
              <a:t>imparfait</a:t>
            </a:r>
            <a:r>
              <a:rPr lang="fr-FR" sz="4000" dirty="0" smtClean="0">
                <a:solidFill>
                  <a:schemeClr val="bg1"/>
                </a:solidFill>
              </a:rPr>
              <a:t> est un temps courant utilisé à l’oral aussi bien qu’à l’écrit.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0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795485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629103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702465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2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Quelques verbes irréguliers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à connaître…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16568"/>
              </p:ext>
            </p:extLst>
          </p:nvPr>
        </p:nvGraphicFramePr>
        <p:xfrm>
          <a:off x="1116013" y="1557338"/>
          <a:ext cx="7200402" cy="46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185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ions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iez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ven</a:t>
                      </a:r>
                      <a:endParaRPr lang="fr-FR" sz="2400" b="1" u="none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u="none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aient</a:t>
                      </a:r>
                      <a:endParaRPr lang="fr-FR" sz="2400" b="1" u="none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1880" y="3212976"/>
            <a:ext cx="2170584" cy="676672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L’imparfait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3463208" flipV="1">
            <a:off x="2399409" y="2870724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1880" y="3212976"/>
            <a:ext cx="2170584" cy="676672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L’imparfait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525172" y="1612732"/>
            <a:ext cx="2170584" cy="6766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2060"/>
                </a:solidFill>
              </a:rPr>
              <a:t>passé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3463208" flipV="1">
            <a:off x="2399409" y="2870724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1880" y="3212976"/>
            <a:ext cx="2170584" cy="676672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L’imparfait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 flipV="1">
            <a:off x="3401120" y="1906309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525172" y="1612732"/>
            <a:ext cx="2170584" cy="6766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2060"/>
                </a:solidFill>
              </a:rPr>
              <a:t>passé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099742" y="1196753"/>
            <a:ext cx="3432698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rgbClr val="002060"/>
                </a:solidFill>
              </a:rPr>
              <a:t>une habitude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une description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une action qui était en train de se passer au moment où une autre action s’est produite</a:t>
            </a:r>
            <a:endParaRPr lang="fr-F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résumé…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13463208" flipV="1">
            <a:off x="2399409" y="2870724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flipV="1">
            <a:off x="3401120" y="1906309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525172" y="1612732"/>
            <a:ext cx="2170584" cy="6766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2060"/>
                </a:solidFill>
              </a:rPr>
              <a:t>passé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099742" y="1196753"/>
            <a:ext cx="3432698" cy="14401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rgbClr val="002060"/>
                </a:solidFill>
              </a:rPr>
              <a:t>une habitude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une description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une action qui était en train de se passer au moment où une autre action s’est produite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5400000" flipV="1">
            <a:off x="3637101" y="4551154"/>
            <a:ext cx="1698622" cy="8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1880" y="3212976"/>
            <a:ext cx="2170584" cy="676672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L’imparfait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610464" y="5445224"/>
            <a:ext cx="4481816" cy="93610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2060"/>
                </a:solidFill>
              </a:rPr>
              <a:t>Toujours les mêmes terminaisons 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FF0000"/>
                </a:solidFill>
              </a:rPr>
              <a:t>ais, ais, ait, ions, iez, aient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chemeClr val="bg1"/>
                </a:solidFill>
              </a:rPr>
              <a:t>L’</a:t>
            </a:r>
            <a:r>
              <a:rPr lang="fr-FR" sz="4000" dirty="0" smtClean="0">
                <a:solidFill>
                  <a:srgbClr val="FF0000"/>
                </a:solidFill>
              </a:rPr>
              <a:t>imparfait</a:t>
            </a:r>
            <a:r>
              <a:rPr lang="fr-FR" sz="4000" dirty="0" smtClean="0">
                <a:solidFill>
                  <a:schemeClr val="bg1"/>
                </a:solidFill>
              </a:rPr>
              <a:t> est un temps courant utilisé à l’oral aussi bien qu’à l’écrit.</a:t>
            </a:r>
          </a:p>
          <a:p>
            <a:r>
              <a:rPr lang="fr-FR" sz="4000" dirty="0" smtClean="0">
                <a:solidFill>
                  <a:schemeClr val="bg1"/>
                </a:solidFill>
              </a:rPr>
              <a:t>Il est donc très important de le maîtriser afin de ne pas faire d’erreurs orthographiques.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chemeClr val="bg1"/>
                </a:solidFill>
              </a:rPr>
              <a:t>L’</a:t>
            </a:r>
            <a:r>
              <a:rPr lang="fr-FR" sz="4000" dirty="0" smtClean="0">
                <a:solidFill>
                  <a:srgbClr val="FF0000"/>
                </a:solidFill>
              </a:rPr>
              <a:t>imparfait</a:t>
            </a:r>
            <a:r>
              <a:rPr lang="fr-FR" sz="4000" dirty="0" smtClean="0">
                <a:solidFill>
                  <a:schemeClr val="bg1"/>
                </a:solidFill>
              </a:rPr>
              <a:t> est un temps courant utilisé à l’oral aussi bien qu’à l’écrit.</a:t>
            </a:r>
          </a:p>
          <a:p>
            <a:r>
              <a:rPr lang="fr-FR" sz="4000" dirty="0" smtClean="0">
                <a:solidFill>
                  <a:schemeClr val="bg1"/>
                </a:solidFill>
              </a:rPr>
              <a:t>Il est donc très important de le maîtriser afin de ne pas faire d’erreurs orthographiques.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52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C’est un temps du passé. Il permet donc d’exprimer des actions qui sont déjà réalisées au moment où on parle.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exprimer une habitude </a:t>
            </a:r>
            <a:r>
              <a:rPr lang="fr-FR" dirty="0" smtClean="0">
                <a:solidFill>
                  <a:schemeClr val="bg1"/>
                </a:solidFill>
              </a:rPr>
              <a:t>que l’on avait dans le passé .</a:t>
            </a: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En petite section, j’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emmenais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mon doudou à l’école.</a:t>
            </a: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L’imparfait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exprimer une habitude </a:t>
            </a:r>
            <a:r>
              <a:rPr lang="fr-FR" dirty="0" smtClean="0">
                <a:solidFill>
                  <a:schemeClr val="bg1"/>
                </a:solidFill>
              </a:rPr>
              <a:t>que l’on avait dans le passé .</a:t>
            </a: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En petite section, j’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emmenais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mon doudou à l’école.</a:t>
            </a: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l’utilise pour </a:t>
            </a:r>
            <a:r>
              <a:rPr lang="fr-FR" u="sng" dirty="0" smtClean="0">
                <a:solidFill>
                  <a:schemeClr val="bg1"/>
                </a:solidFill>
              </a:rPr>
              <a:t>décrire</a:t>
            </a:r>
            <a:r>
              <a:rPr lang="fr-FR" dirty="0" smtClean="0">
                <a:solidFill>
                  <a:schemeClr val="bg1"/>
                </a:solidFill>
              </a:rPr>
              <a:t> un paysage.</a:t>
            </a:r>
          </a:p>
          <a:p>
            <a:pPr>
              <a:buFont typeface="Wingdings"/>
              <a:buChar char="à"/>
            </a:pP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Un épais brouillard 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recouvrait</a:t>
            </a:r>
            <a:r>
              <a:rPr lang="fr-FR" sz="2400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la campagne.</a:t>
            </a: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1232</Words>
  <Application>Microsoft Office PowerPoint</Application>
  <PresentationFormat>Affichage à l'écran (4:3)</PresentationFormat>
  <Paragraphs>610</Paragraphs>
  <Slides>47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Thème Office</vt:lpstr>
      <vt:lpstr>Conjugaison</vt:lpstr>
      <vt:lpstr>Conjugaison</vt:lpstr>
      <vt:lpstr>Conjugaison</vt:lpstr>
      <vt:lpstr>L’imparfait de l’indicatif</vt:lpstr>
      <vt:lpstr>L’imparfait de l’indicatif</vt:lpstr>
      <vt:lpstr>L’imparfait de l’indicatif</vt:lpstr>
      <vt:lpstr>L’imparfait de l’indicatif</vt:lpstr>
      <vt:lpstr>L’imparfait de l’indicatif</vt:lpstr>
      <vt:lpstr>L’imparfait de l’indicatif</vt:lpstr>
      <vt:lpstr>L’imparfait de l’indicatif</vt:lpstr>
      <vt:lpstr>Apprenons maintenant à conjuguer l’imparfait</vt:lpstr>
      <vt:lpstr>Apprenons maintenant à conjuguer l’imparfait</vt:lpstr>
      <vt:lpstr>Apprenons maintenant à conjuguer l’imparfait</vt:lpstr>
      <vt:lpstr>Apprenons maintenant à conjuguer l’imparfait</vt:lpstr>
      <vt:lpstr>Apprenons maintenant à conjuguer l’imparfait</vt:lpstr>
      <vt:lpstr>Apprenons maintenant à conjuguer l’imparfait</vt:lpstr>
      <vt:lpstr>Apprenons maintenant à conjuguer l’imparfait</vt:lpstr>
      <vt:lpstr>Apprenons maintenant à conjuguer l’imparfait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-er</vt:lpstr>
      <vt:lpstr>Les verbes en –ir du  2ème groupe</vt:lpstr>
      <vt:lpstr>Les verbes en –ir du  2ème groupe</vt:lpstr>
      <vt:lpstr>Les autres verbes  (3ème groupe)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Quelques verbes irréguliers  à connaître…</vt:lpstr>
      <vt:lpstr>En résumé…</vt:lpstr>
      <vt:lpstr>En résumé…</vt:lpstr>
      <vt:lpstr>En résumé…</vt:lpstr>
      <vt:lpstr>En résumé…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21</cp:revision>
  <dcterms:created xsi:type="dcterms:W3CDTF">2020-05-28T07:48:19Z</dcterms:created>
  <dcterms:modified xsi:type="dcterms:W3CDTF">2021-01-27T15:26:37Z</dcterms:modified>
</cp:coreProperties>
</file>