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309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10" r:id="rId44"/>
    <p:sldId id="305" r:id="rId45"/>
    <p:sldId id="306" r:id="rId46"/>
    <p:sldId id="307" r:id="rId47"/>
    <p:sldId id="308" r:id="rId4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3E551-5EF3-4075-9419-0BC681F71D05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A7E42-88D0-4CAC-AFFA-252CD47012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659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7E42-88D0-4CAC-AFFA-252CD4701243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43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28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61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11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806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1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77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4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207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23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208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23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5E204-ECAF-4230-B909-93799A7B8B73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92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5968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bg1"/>
                </a:solidFill>
                <a:latin typeface="Cursif" panose="020B0603050302020204" pitchFamily="34" charset="0"/>
              </a:rPr>
              <a:t>Conjugaison</a:t>
            </a:r>
            <a:endParaRPr lang="fr-FR" sz="6600" dirty="0">
              <a:solidFill>
                <a:schemeClr val="bg1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528486">
            <a:off x="2723976" y="3796990"/>
            <a:ext cx="3704456" cy="62292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Présent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 rot="412450">
            <a:off x="704845" y="4690075"/>
            <a:ext cx="3850082" cy="5867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Futur simple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 rot="930355">
            <a:off x="4769700" y="3143637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Passé composé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 rot="21221105">
            <a:off x="994621" y="5706995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Imparfait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 rot="20388693">
            <a:off x="5603603" y="4455359"/>
            <a:ext cx="3337003" cy="489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Passé simple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 rot="20749835">
            <a:off x="191700" y="3425326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Présent de l’impératif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 rot="472542">
            <a:off x="5625251" y="5784105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Présent du conditionnel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-1480473"/>
            <a:ext cx="6956425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Ellipse 10"/>
          <p:cNvSpPr/>
          <p:nvPr/>
        </p:nvSpPr>
        <p:spPr>
          <a:xfrm>
            <a:off x="467544" y="620688"/>
            <a:ext cx="1152128" cy="1152128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C5</a:t>
            </a:r>
            <a:endParaRPr lang="fr-FR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63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L’imparfait 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On l’utilise pour </a:t>
            </a:r>
            <a:r>
              <a:rPr lang="fr-FR" u="sng" dirty="0" smtClean="0">
                <a:solidFill>
                  <a:schemeClr val="bg1"/>
                </a:solidFill>
              </a:rPr>
              <a:t>exprimer une habitude </a:t>
            </a:r>
            <a:r>
              <a:rPr lang="fr-FR" dirty="0" smtClean="0">
                <a:solidFill>
                  <a:schemeClr val="bg1"/>
                </a:solidFill>
              </a:rPr>
              <a:t>que l’on avait dans le passé .</a:t>
            </a:r>
          </a:p>
          <a:p>
            <a:pPr marL="0" indent="0">
              <a:buNone/>
            </a:pPr>
            <a:r>
              <a:rPr lang="fr-FR" sz="2400" i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En petite section, j’</a:t>
            </a:r>
            <a:r>
              <a:rPr lang="fr-FR" sz="2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emmenais</a:t>
            </a:r>
            <a:r>
              <a:rPr lang="fr-FR" sz="2400" i="1" dirty="0" smtClean="0">
                <a:solidFill>
                  <a:schemeClr val="bg1"/>
                </a:solidFill>
                <a:sym typeface="Wingdings" panose="05000000000000000000" pitchFamily="2" charset="2"/>
              </a:rPr>
              <a:t> mon doudou à l’école.</a:t>
            </a:r>
            <a:endParaRPr lang="fr-FR" sz="2400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On l’utilise pour </a:t>
            </a:r>
            <a:r>
              <a:rPr lang="fr-FR" u="sng" dirty="0" smtClean="0">
                <a:solidFill>
                  <a:schemeClr val="bg1"/>
                </a:solidFill>
              </a:rPr>
              <a:t>décrire</a:t>
            </a:r>
            <a:r>
              <a:rPr lang="fr-FR" dirty="0" smtClean="0">
                <a:solidFill>
                  <a:schemeClr val="bg1"/>
                </a:solidFill>
              </a:rPr>
              <a:t> un paysage.</a:t>
            </a:r>
          </a:p>
          <a:p>
            <a:pPr>
              <a:buFont typeface="Wingdings"/>
              <a:buChar char="à"/>
            </a:pPr>
            <a:r>
              <a:rPr lang="fr-FR" sz="2400" i="1" dirty="0" smtClean="0">
                <a:solidFill>
                  <a:schemeClr val="bg1"/>
                </a:solidFill>
                <a:sym typeface="Wingdings" panose="05000000000000000000" pitchFamily="2" charset="2"/>
              </a:rPr>
              <a:t>Un épais brouillard </a:t>
            </a:r>
            <a:r>
              <a:rPr lang="fr-FR" sz="2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recouvrait</a:t>
            </a:r>
            <a:r>
              <a:rPr lang="fr-FR" sz="2400" i="1" dirty="0" smtClean="0">
                <a:solidFill>
                  <a:schemeClr val="bg1"/>
                </a:solidFill>
                <a:sym typeface="Wingdings" panose="05000000000000000000" pitchFamily="2" charset="2"/>
              </a:rPr>
              <a:t> la campagne.</a:t>
            </a:r>
          </a:p>
          <a:p>
            <a:pPr marL="0" indent="0" algn="just">
              <a:buNone/>
            </a:pPr>
            <a:r>
              <a:rPr lang="fr-FR" dirty="0" smtClean="0">
                <a:solidFill>
                  <a:schemeClr val="bg1"/>
                </a:solidFill>
              </a:rPr>
              <a:t>On l’utilise pour </a:t>
            </a:r>
            <a:r>
              <a:rPr lang="fr-FR" u="sng" dirty="0" smtClean="0">
                <a:solidFill>
                  <a:schemeClr val="bg1"/>
                </a:solidFill>
              </a:rPr>
              <a:t>exprimer</a:t>
            </a:r>
            <a:r>
              <a:rPr lang="fr-FR" dirty="0" smtClean="0">
                <a:solidFill>
                  <a:schemeClr val="bg1"/>
                </a:solidFill>
              </a:rPr>
              <a:t> une  action qui était en train de se passer quand un évènement est apparu.</a:t>
            </a:r>
          </a:p>
          <a:p>
            <a:pPr algn="just">
              <a:buFont typeface="Wingdings"/>
              <a:buChar char="à"/>
            </a:pPr>
            <a:r>
              <a:rPr lang="fr-FR" sz="2400" i="1" dirty="0" smtClean="0">
                <a:solidFill>
                  <a:schemeClr val="bg1"/>
                </a:solidFill>
                <a:sym typeface="Wingdings" panose="05000000000000000000" pitchFamily="2" charset="2"/>
              </a:rPr>
              <a:t>Je me </a:t>
            </a:r>
            <a:r>
              <a:rPr lang="fr-FR" sz="2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promenais</a:t>
            </a:r>
            <a:r>
              <a:rPr lang="fr-FR" sz="2400" i="1" dirty="0" smtClean="0">
                <a:solidFill>
                  <a:schemeClr val="bg1"/>
                </a:solidFill>
                <a:sym typeface="Wingdings" panose="05000000000000000000" pitchFamily="2" charset="2"/>
              </a:rPr>
              <a:t> le long de la Mayenne quand l’orage a éclaté.</a:t>
            </a:r>
          </a:p>
          <a:p>
            <a:pPr marL="0" indent="0">
              <a:buNone/>
            </a:pPr>
            <a:endParaRPr lang="fr-FR" sz="2400" i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2400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14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Apprenons maintenant à conjuguer l’imparfait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 smtClean="0"/>
              <a:t>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700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Apprenons maintenant à conjuguer l’imparfait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569371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Les terminaisons de l’imparfait sont toujours identiques :</a:t>
            </a:r>
          </a:p>
          <a:p>
            <a:pPr marL="0" indent="0" algn="ctr">
              <a:buNone/>
            </a:pPr>
            <a:r>
              <a:rPr lang="fr-FR" dirty="0" smtClean="0"/>
              <a:t>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590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Apprenons maintenant à conjuguer l’imparfait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5693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Les terminaisons de l’imparfait sont toujours identiques :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je</a:t>
            </a:r>
            <a:r>
              <a:rPr lang="fr-FR" sz="3600" dirty="0" smtClean="0"/>
              <a:t> 		 	</a:t>
            </a:r>
            <a:r>
              <a:rPr lang="fr-FR" sz="3600" dirty="0" smtClean="0">
                <a:solidFill>
                  <a:srgbClr val="FF0000"/>
                </a:solidFill>
              </a:rPr>
              <a:t>ais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bg1"/>
                </a:solidFill>
              </a:rPr>
              <a:t>tu 		 	ais</a:t>
            </a:r>
          </a:p>
          <a:p>
            <a:pPr marL="0" indent="0">
              <a:buNone/>
            </a:pPr>
            <a:r>
              <a:rPr lang="fr-FR" sz="3600" dirty="0" smtClean="0">
                <a:solidFill>
                  <a:schemeClr val="bg1"/>
                </a:solidFill>
              </a:rPr>
              <a:t>      il, elle et on 		 	   ait</a:t>
            </a:r>
          </a:p>
          <a:p>
            <a:pPr marL="0" indent="0">
              <a:buNone/>
            </a:pPr>
            <a:r>
              <a:rPr lang="fr-FR" sz="3600" dirty="0">
                <a:solidFill>
                  <a:schemeClr val="bg1"/>
                </a:solidFill>
              </a:rPr>
              <a:t> </a:t>
            </a:r>
            <a:r>
              <a:rPr lang="fr-FR" sz="3600" dirty="0" smtClean="0">
                <a:solidFill>
                  <a:schemeClr val="bg1"/>
                </a:solidFill>
              </a:rPr>
              <a:t>                  nous 		 	   ions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bg1"/>
                </a:solidFill>
              </a:rPr>
              <a:t>vous 		 	   iez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bg1"/>
                </a:solidFill>
              </a:rPr>
              <a:t>Ils et elles 		 	   aient</a:t>
            </a:r>
            <a:r>
              <a:rPr lang="fr-FR" dirty="0" smtClean="0"/>
              <a:t>	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007605" y="2852936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50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Apprenons maintenant à conjuguer l’imparfait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5693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Les terminaisons de l’imparfait sont toujours identiques :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je</a:t>
            </a:r>
            <a:r>
              <a:rPr lang="fr-FR" sz="3600" dirty="0" smtClean="0"/>
              <a:t> 		 	</a:t>
            </a:r>
            <a:r>
              <a:rPr lang="fr-FR" sz="3600" dirty="0" smtClean="0">
                <a:solidFill>
                  <a:srgbClr val="FF0000"/>
                </a:solidFill>
              </a:rPr>
              <a:t>ais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tu</a:t>
            </a:r>
            <a:r>
              <a:rPr lang="fr-FR" sz="3600" dirty="0" smtClean="0"/>
              <a:t> 		 	</a:t>
            </a:r>
            <a:r>
              <a:rPr lang="fr-FR" sz="3600" dirty="0" smtClean="0">
                <a:solidFill>
                  <a:srgbClr val="FF0000"/>
                </a:solidFill>
              </a:rPr>
              <a:t>ais</a:t>
            </a:r>
          </a:p>
          <a:p>
            <a:pPr marL="0" indent="0">
              <a:buNone/>
            </a:pPr>
            <a:r>
              <a:rPr lang="fr-FR" sz="3600" dirty="0" smtClean="0">
                <a:solidFill>
                  <a:schemeClr val="bg1"/>
                </a:solidFill>
              </a:rPr>
              <a:t>      il, elle et on 		 	   ait</a:t>
            </a:r>
          </a:p>
          <a:p>
            <a:pPr marL="0" indent="0">
              <a:buNone/>
            </a:pPr>
            <a:r>
              <a:rPr lang="fr-FR" sz="3600" dirty="0">
                <a:solidFill>
                  <a:schemeClr val="bg1"/>
                </a:solidFill>
              </a:rPr>
              <a:t> </a:t>
            </a:r>
            <a:r>
              <a:rPr lang="fr-FR" sz="3600" dirty="0" smtClean="0">
                <a:solidFill>
                  <a:schemeClr val="bg1"/>
                </a:solidFill>
              </a:rPr>
              <a:t>                  nous 		 	   ions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bg1"/>
                </a:solidFill>
              </a:rPr>
              <a:t>vous 		 	   iez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bg1"/>
                </a:solidFill>
              </a:rPr>
              <a:t>Ils et elles 		 	   aient</a:t>
            </a:r>
            <a:r>
              <a:rPr lang="fr-FR" dirty="0" smtClean="0"/>
              <a:t>	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007605" y="2852936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3982816" y="3356992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79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Apprenons maintenant à conjuguer l’imparfait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5693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Les terminaisons de l’imparfait sont toujours identiques :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je</a:t>
            </a:r>
            <a:r>
              <a:rPr lang="fr-FR" sz="3600" dirty="0" smtClean="0"/>
              <a:t> 		 	</a:t>
            </a:r>
            <a:r>
              <a:rPr lang="fr-FR" sz="3600" dirty="0" smtClean="0">
                <a:solidFill>
                  <a:srgbClr val="FF0000"/>
                </a:solidFill>
              </a:rPr>
              <a:t>ais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tu</a:t>
            </a:r>
            <a:r>
              <a:rPr lang="fr-FR" sz="3600" dirty="0" smtClean="0"/>
              <a:t> 		 	</a:t>
            </a:r>
            <a:r>
              <a:rPr lang="fr-FR" sz="3600" dirty="0" smtClean="0">
                <a:solidFill>
                  <a:srgbClr val="FF0000"/>
                </a:solidFill>
              </a:rPr>
              <a:t>ais</a:t>
            </a:r>
          </a:p>
          <a:p>
            <a:pPr marL="0" indent="0">
              <a:buNone/>
            </a:pP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      il, elle et on</a:t>
            </a:r>
            <a:r>
              <a:rPr lang="fr-FR" sz="3600" dirty="0" smtClean="0"/>
              <a:t> 		 	   </a:t>
            </a:r>
            <a:r>
              <a:rPr lang="fr-FR" sz="3600" dirty="0" smtClean="0">
                <a:solidFill>
                  <a:srgbClr val="FF0000"/>
                </a:solidFill>
              </a:rPr>
              <a:t>ait</a:t>
            </a:r>
          </a:p>
          <a:p>
            <a:pPr marL="0" indent="0">
              <a:buNone/>
            </a:pP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 smtClean="0">
                <a:solidFill>
                  <a:srgbClr val="FF0000"/>
                </a:solidFill>
              </a:rPr>
              <a:t>                  </a:t>
            </a:r>
            <a:r>
              <a:rPr lang="fr-FR" sz="3600" dirty="0" smtClean="0">
                <a:solidFill>
                  <a:schemeClr val="bg1"/>
                </a:solidFill>
              </a:rPr>
              <a:t>nous 		 	   ions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bg1"/>
                </a:solidFill>
              </a:rPr>
              <a:t>vous 		 	   iez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bg1"/>
                </a:solidFill>
              </a:rPr>
              <a:t>Ils et elles 		 	   aient</a:t>
            </a:r>
            <a:r>
              <a:rPr lang="fr-FR" dirty="0" smtClean="0">
                <a:solidFill>
                  <a:schemeClr val="bg1"/>
                </a:solidFill>
              </a:rPr>
              <a:t>	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007605" y="2852936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3982816" y="3356992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3995936" y="3861048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44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Apprenons maintenant à conjuguer l’imparfait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5693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Les terminaisons de l’imparfait sont toujours identiques :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je</a:t>
            </a:r>
            <a:r>
              <a:rPr lang="fr-FR" sz="3600" dirty="0" smtClean="0"/>
              <a:t> 		 	</a:t>
            </a:r>
            <a:r>
              <a:rPr lang="fr-FR" sz="3600" dirty="0" smtClean="0">
                <a:solidFill>
                  <a:srgbClr val="FF0000"/>
                </a:solidFill>
              </a:rPr>
              <a:t>ais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tu</a:t>
            </a:r>
            <a:r>
              <a:rPr lang="fr-FR" sz="3600" dirty="0" smtClean="0"/>
              <a:t> 		 	</a:t>
            </a:r>
            <a:r>
              <a:rPr lang="fr-FR" sz="3600" dirty="0" smtClean="0">
                <a:solidFill>
                  <a:srgbClr val="FF0000"/>
                </a:solidFill>
              </a:rPr>
              <a:t>ais</a:t>
            </a:r>
          </a:p>
          <a:p>
            <a:pPr marL="0" indent="0">
              <a:buNone/>
            </a:pP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      il, elle et on</a:t>
            </a:r>
            <a:r>
              <a:rPr lang="fr-FR" sz="3600" dirty="0" smtClean="0"/>
              <a:t> 		 	   </a:t>
            </a:r>
            <a:r>
              <a:rPr lang="fr-FR" sz="3600" dirty="0" smtClean="0">
                <a:solidFill>
                  <a:srgbClr val="FF0000"/>
                </a:solidFill>
              </a:rPr>
              <a:t>ait</a:t>
            </a:r>
          </a:p>
          <a:p>
            <a:pPr marL="0" indent="0">
              <a:buNone/>
            </a:pP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 smtClean="0">
                <a:solidFill>
                  <a:srgbClr val="FF0000"/>
                </a:solidFill>
              </a:rPr>
              <a:t>                  </a:t>
            </a: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nous</a:t>
            </a:r>
            <a:r>
              <a:rPr lang="fr-FR" sz="3600" dirty="0" smtClean="0"/>
              <a:t> 		 	   </a:t>
            </a:r>
            <a:r>
              <a:rPr lang="fr-FR" sz="3600" dirty="0" smtClean="0">
                <a:solidFill>
                  <a:srgbClr val="FF0000"/>
                </a:solidFill>
              </a:rPr>
              <a:t>ions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bg1"/>
                </a:solidFill>
              </a:rPr>
              <a:t>vous 		 	   iez</a:t>
            </a:r>
          </a:p>
          <a:p>
            <a:pPr marL="0" indent="0" algn="ctr">
              <a:buNone/>
            </a:pPr>
            <a:r>
              <a:rPr lang="fr-FR" dirty="0" smtClean="0"/>
              <a:t>	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007605" y="2852936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3982816" y="3356992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3995936" y="3861048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3995936" y="4365104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431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Apprenons maintenant à conjuguer l’imparfait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5693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Les terminaisons de l’imparfait sont toujours identiques :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je</a:t>
            </a:r>
            <a:r>
              <a:rPr lang="fr-FR" sz="3600" dirty="0" smtClean="0"/>
              <a:t> 		 	</a:t>
            </a:r>
            <a:r>
              <a:rPr lang="fr-FR" sz="3600" dirty="0" smtClean="0">
                <a:solidFill>
                  <a:srgbClr val="FF0000"/>
                </a:solidFill>
              </a:rPr>
              <a:t>ais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tu</a:t>
            </a:r>
            <a:r>
              <a:rPr lang="fr-FR" sz="3600" dirty="0" smtClean="0"/>
              <a:t> 		 	</a:t>
            </a:r>
            <a:r>
              <a:rPr lang="fr-FR" sz="3600" dirty="0" smtClean="0">
                <a:solidFill>
                  <a:srgbClr val="FF0000"/>
                </a:solidFill>
              </a:rPr>
              <a:t>ais</a:t>
            </a:r>
          </a:p>
          <a:p>
            <a:pPr marL="0" indent="0">
              <a:buNone/>
            </a:pP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      il, elle et on</a:t>
            </a:r>
            <a:r>
              <a:rPr lang="fr-FR" sz="3600" dirty="0" smtClean="0"/>
              <a:t> 		 	   </a:t>
            </a:r>
            <a:r>
              <a:rPr lang="fr-FR" sz="3600" dirty="0" smtClean="0">
                <a:solidFill>
                  <a:srgbClr val="FF0000"/>
                </a:solidFill>
              </a:rPr>
              <a:t>ait</a:t>
            </a:r>
          </a:p>
          <a:p>
            <a:pPr marL="0" indent="0">
              <a:buNone/>
            </a:pP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 smtClean="0">
                <a:solidFill>
                  <a:srgbClr val="FF0000"/>
                </a:solidFill>
              </a:rPr>
              <a:t>                  </a:t>
            </a: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nous</a:t>
            </a:r>
            <a:r>
              <a:rPr lang="fr-FR" sz="3600" dirty="0" smtClean="0"/>
              <a:t> 		 	   </a:t>
            </a:r>
            <a:r>
              <a:rPr lang="fr-FR" sz="3600" dirty="0" smtClean="0">
                <a:solidFill>
                  <a:srgbClr val="FF0000"/>
                </a:solidFill>
              </a:rPr>
              <a:t>ions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vous</a:t>
            </a:r>
            <a:r>
              <a:rPr lang="fr-FR" sz="3600" dirty="0" smtClean="0"/>
              <a:t> 		 	   </a:t>
            </a:r>
            <a:r>
              <a:rPr lang="fr-FR" sz="3600" dirty="0" smtClean="0">
                <a:solidFill>
                  <a:srgbClr val="FF0000"/>
                </a:solidFill>
              </a:rPr>
              <a:t>iez</a:t>
            </a:r>
          </a:p>
          <a:p>
            <a:pPr marL="0" indent="0" algn="ctr">
              <a:buNone/>
            </a:pPr>
            <a:r>
              <a:rPr lang="fr-FR" dirty="0" smtClean="0"/>
              <a:t>	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007605" y="2852936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3982816" y="3356992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3995936" y="3861048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3995936" y="4365104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3995936" y="4869160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94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Apprenons maintenant à conjuguer l’imparfait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5693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Les terminaisons de l’imparfait sont toujours identiques :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je</a:t>
            </a:r>
            <a:r>
              <a:rPr lang="fr-FR" sz="3600" dirty="0" smtClean="0"/>
              <a:t> 		 	</a:t>
            </a:r>
            <a:r>
              <a:rPr lang="fr-FR" sz="3600" dirty="0" smtClean="0">
                <a:solidFill>
                  <a:srgbClr val="FF0000"/>
                </a:solidFill>
              </a:rPr>
              <a:t>ais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tu</a:t>
            </a:r>
            <a:r>
              <a:rPr lang="fr-FR" sz="3600" dirty="0" smtClean="0"/>
              <a:t> 		 	</a:t>
            </a:r>
            <a:r>
              <a:rPr lang="fr-FR" sz="3600" dirty="0" smtClean="0">
                <a:solidFill>
                  <a:srgbClr val="FF0000"/>
                </a:solidFill>
              </a:rPr>
              <a:t>ais</a:t>
            </a:r>
          </a:p>
          <a:p>
            <a:pPr marL="0" indent="0">
              <a:buNone/>
            </a:pP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      il, elle et on</a:t>
            </a:r>
            <a:r>
              <a:rPr lang="fr-FR" sz="3600" dirty="0" smtClean="0"/>
              <a:t> 		 	   </a:t>
            </a:r>
            <a:r>
              <a:rPr lang="fr-FR" sz="3600" dirty="0" smtClean="0">
                <a:solidFill>
                  <a:srgbClr val="FF0000"/>
                </a:solidFill>
              </a:rPr>
              <a:t>ait</a:t>
            </a:r>
          </a:p>
          <a:p>
            <a:pPr marL="0" indent="0">
              <a:buNone/>
            </a:pP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 smtClean="0">
                <a:solidFill>
                  <a:srgbClr val="FF0000"/>
                </a:solidFill>
              </a:rPr>
              <a:t>                  </a:t>
            </a: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nous</a:t>
            </a:r>
            <a:r>
              <a:rPr lang="fr-FR" sz="3600" dirty="0" smtClean="0"/>
              <a:t> 		 	   </a:t>
            </a:r>
            <a:r>
              <a:rPr lang="fr-FR" sz="3600" dirty="0" smtClean="0">
                <a:solidFill>
                  <a:srgbClr val="FF0000"/>
                </a:solidFill>
              </a:rPr>
              <a:t>ions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vous</a:t>
            </a:r>
            <a:r>
              <a:rPr lang="fr-FR" sz="3600" dirty="0" smtClean="0"/>
              <a:t> 		 	   </a:t>
            </a:r>
            <a:r>
              <a:rPr lang="fr-FR" sz="3600" dirty="0" smtClean="0">
                <a:solidFill>
                  <a:srgbClr val="FF0000"/>
                </a:solidFill>
              </a:rPr>
              <a:t>iez</a:t>
            </a:r>
          </a:p>
          <a:p>
            <a:pPr marL="0" indent="0" algn="ctr">
              <a:buNone/>
            </a:pPr>
            <a:r>
              <a:rPr lang="fr-FR" sz="36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</a:rPr>
              <a:t>ls et elles</a:t>
            </a:r>
            <a:r>
              <a:rPr lang="fr-FR" sz="3600" dirty="0" smtClean="0"/>
              <a:t> 		 	   </a:t>
            </a:r>
            <a:r>
              <a:rPr lang="fr-FR" sz="3600" dirty="0" smtClean="0">
                <a:solidFill>
                  <a:srgbClr val="FF0000"/>
                </a:solidFill>
              </a:rPr>
              <a:t>aient</a:t>
            </a:r>
            <a:r>
              <a:rPr lang="fr-FR" dirty="0" smtClean="0"/>
              <a:t>	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007605" y="2852936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3982816" y="3356992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3995936" y="3861048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3995936" y="4365104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3995936" y="4869160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4007605" y="5445224"/>
            <a:ext cx="1440160" cy="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09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632850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72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5968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bg1"/>
                </a:solidFill>
                <a:latin typeface="Cursif" panose="020B0603050302020204" pitchFamily="34" charset="0"/>
              </a:rPr>
              <a:t>Conjugaison</a:t>
            </a:r>
            <a:endParaRPr lang="fr-FR" sz="6600" dirty="0">
              <a:solidFill>
                <a:schemeClr val="bg1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528486">
            <a:off x="2723976" y="3796990"/>
            <a:ext cx="3704456" cy="62292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Présent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 rot="412450">
            <a:off x="704845" y="4690075"/>
            <a:ext cx="3850082" cy="5867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Futur simple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 rot="930355">
            <a:off x="4769700" y="3143637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Passé composé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 rot="21221105">
            <a:off x="994621" y="5706995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Imparfait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 rot="20388693">
            <a:off x="5603603" y="4455359"/>
            <a:ext cx="3337003" cy="489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Passé simple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 rot="20749835">
            <a:off x="191700" y="3425326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Présent de l’impératif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 rot="472542">
            <a:off x="5625251" y="5784105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Présent du conditionnel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-1480473"/>
            <a:ext cx="6956425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Ellipse 10"/>
          <p:cNvSpPr/>
          <p:nvPr/>
        </p:nvSpPr>
        <p:spPr>
          <a:xfrm>
            <a:off x="467544" y="620688"/>
            <a:ext cx="1152128" cy="1152128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C5</a:t>
            </a:r>
            <a:endParaRPr lang="fr-FR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40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591892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41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938587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08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5253648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danser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dans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dans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dans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dans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dans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dans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72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018699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jouer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jou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jou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jou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jou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jou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ls</a:t>
                      </a:r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jou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83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523989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crier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cri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cri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cri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cri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cri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cri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83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857649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crier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cri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cri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cri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cr</a:t>
                      </a:r>
                      <a:r>
                        <a:rPr lang="fr-FR" sz="32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endParaRPr lang="fr-FR" sz="2400" b="1" dirty="0" smtClean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cr</a:t>
                      </a:r>
                      <a:r>
                        <a:rPr lang="fr-FR" sz="32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endParaRPr lang="fr-FR" sz="2400" b="1" dirty="0" smtClean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cri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78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275439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trier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tri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tri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tri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tr</a:t>
                      </a:r>
                      <a:r>
                        <a:rPr lang="fr-FR" sz="32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endParaRPr lang="fr-FR" sz="2400" b="1" dirty="0" smtClean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tr</a:t>
                      </a:r>
                      <a:r>
                        <a:rPr lang="fr-FR" sz="32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endParaRPr lang="fr-FR" sz="2400" b="1" dirty="0" smtClean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tri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12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106810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payer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pay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pay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</a:t>
                      </a: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17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0679344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chatouiller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chatouill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chatouill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chatouill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chatouill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chatouill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chatouill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93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100222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12776"/>
            <a:ext cx="908720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28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5968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bg1"/>
                </a:solidFill>
                <a:latin typeface="Cursif" panose="020B0603050302020204" pitchFamily="34" charset="0"/>
              </a:rPr>
              <a:t>Conjugaison</a:t>
            </a:r>
            <a:endParaRPr lang="fr-FR" sz="6600" dirty="0">
              <a:solidFill>
                <a:schemeClr val="bg1"/>
              </a:solidFill>
              <a:latin typeface="Cursif" panose="020B0603050302020204" pitchFamily="34" charset="0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 rot="21221105">
            <a:off x="994621" y="5706995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Imparfait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-1480473"/>
            <a:ext cx="6956425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llipse 4"/>
          <p:cNvSpPr/>
          <p:nvPr/>
        </p:nvSpPr>
        <p:spPr>
          <a:xfrm>
            <a:off x="467544" y="620688"/>
            <a:ext cx="1152128" cy="1152128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C5</a:t>
            </a:r>
            <a:endParaRPr lang="fr-FR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44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493554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</a:t>
                      </a:r>
                      <a:r>
                        <a:rPr lang="fr-FR" sz="2800" b="1" u="none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ç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</a:t>
                      </a:r>
                      <a:r>
                        <a:rPr lang="fr-FR" sz="28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ç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</a:t>
                      </a:r>
                      <a:r>
                        <a:rPr lang="fr-FR" sz="28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ç</a:t>
                      </a:r>
                      <a:endParaRPr lang="fr-FR" sz="28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</a:t>
                      </a:r>
                      <a:r>
                        <a:rPr lang="fr-FR" sz="28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ç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12776"/>
            <a:ext cx="908720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16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115628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8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12776"/>
            <a:ext cx="908720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3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592883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sng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sng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8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sng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sng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12776"/>
            <a:ext cx="908720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82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–ir du 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2</a:t>
            </a:r>
            <a:r>
              <a:rPr lang="fr-FR" baseline="30000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ème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groupe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037587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8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854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–ir du 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2</a:t>
            </a:r>
            <a:r>
              <a:rPr lang="fr-FR" baseline="30000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ème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groupe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830758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issais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issais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8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issait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issions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issiez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issaient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3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autres verbes 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(3</a:t>
            </a:r>
            <a:r>
              <a:rPr lang="fr-FR" baseline="30000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ème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groupe)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1772816"/>
            <a:ext cx="7344816" cy="4353347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002060"/>
                </a:solidFill>
              </a:rPr>
              <a:t>Le principe est toujours le même :</a:t>
            </a: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Je prends le radical du verbe</a:t>
            </a: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J’ajoute les terminaisons</a:t>
            </a:r>
          </a:p>
          <a:p>
            <a:pPr marL="1371600" lvl="3" indent="0" algn="just">
              <a:buNone/>
            </a:pPr>
            <a:endParaRPr lang="fr-FR" dirty="0" smtClean="0">
              <a:solidFill>
                <a:srgbClr val="002060"/>
              </a:solidFill>
            </a:endParaRPr>
          </a:p>
          <a:p>
            <a:pPr marL="1371600" lvl="3" indent="0" algn="just">
              <a:buNone/>
            </a:pPr>
            <a:r>
              <a:rPr lang="fr-FR" dirty="0">
                <a:solidFill>
                  <a:srgbClr val="002060"/>
                </a:solidFill>
              </a:rPr>
              <a:t>	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789040"/>
            <a:ext cx="1410361" cy="1685553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987824" y="3737028"/>
            <a:ext cx="540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/>
            <a:r>
              <a:rPr lang="fr-FR" dirty="0" smtClean="0">
                <a:solidFill>
                  <a:srgbClr val="002060"/>
                </a:solidFill>
              </a:rPr>
              <a:t>Pour trouver l’imparfait d’un verbe, j’utilise la formule : </a:t>
            </a:r>
          </a:p>
          <a:p>
            <a:pPr marL="0" lvl="3"/>
            <a:r>
              <a:rPr lang="fr-FR" dirty="0" smtClean="0">
                <a:solidFill>
                  <a:srgbClr val="002060"/>
                </a:solidFill>
              </a:rPr>
              <a:t>« L’année dernière, tous les jours… »</a:t>
            </a:r>
          </a:p>
          <a:p>
            <a:pPr marL="0" lvl="3"/>
            <a:endParaRPr lang="fr-FR" dirty="0">
              <a:solidFill>
                <a:srgbClr val="002060"/>
              </a:solidFill>
            </a:endParaRPr>
          </a:p>
          <a:p>
            <a:pPr marL="0" lvl="3"/>
            <a:r>
              <a:rPr lang="fr-FR" dirty="0" smtClean="0">
                <a:solidFill>
                  <a:srgbClr val="002060"/>
                </a:solidFill>
              </a:rPr>
              <a:t>(prendre) </a:t>
            </a:r>
          </a:p>
          <a:p>
            <a:pPr marL="0" lvl="3"/>
            <a:endParaRPr lang="fr-FR" dirty="0" smtClean="0">
              <a:solidFill>
                <a:srgbClr val="002060"/>
              </a:solidFill>
            </a:endParaRPr>
          </a:p>
          <a:p>
            <a:pPr marL="0" lvl="3"/>
            <a:r>
              <a:rPr lang="fr-FR" dirty="0" smtClean="0">
                <a:solidFill>
                  <a:srgbClr val="002060"/>
                </a:solidFill>
              </a:rPr>
              <a:t>L’année dernière, tous les jours, je prenais…</a:t>
            </a:r>
            <a:endParaRPr lang="fr-FR" dirty="0">
              <a:solidFill>
                <a:srgbClr val="002060"/>
              </a:solidFill>
            </a:endParaRPr>
          </a:p>
          <a:p>
            <a:pPr marL="0" lvl="3"/>
            <a:endParaRPr lang="fr-FR" dirty="0" smtClean="0">
              <a:solidFill>
                <a:srgbClr val="00206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59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Quelques verbes irréguliers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à connaître…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0137558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avoir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j’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av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av</a:t>
                      </a:r>
                      <a:endParaRPr lang="fr-FR" sz="28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ions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iez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53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Quelques verbes irréguliers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à connaître…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190434"/>
              </p:ext>
            </p:extLst>
          </p:nvPr>
        </p:nvGraphicFramePr>
        <p:xfrm>
          <a:off x="1116013" y="1557338"/>
          <a:ext cx="7200402" cy="467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être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j’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ét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ét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ét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185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ét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ions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ét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iez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ét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76256" y="2060848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Notez bien le changement d’accent !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984" y="1240214"/>
            <a:ext cx="836712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86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Quelques verbes irréguliers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à connaître…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52525"/>
              </p:ext>
            </p:extLst>
          </p:nvPr>
        </p:nvGraphicFramePr>
        <p:xfrm>
          <a:off x="1116013" y="1557338"/>
          <a:ext cx="7200402" cy="467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faire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fais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fais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fais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185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fais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ions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fais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iez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fais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76256" y="2060848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Attention, ça ne s’écrit pas comme ça se prononce !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984" y="1240214"/>
            <a:ext cx="836712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28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Quelques verbes irréguliers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à connaître…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895785"/>
              </p:ext>
            </p:extLst>
          </p:nvPr>
        </p:nvGraphicFramePr>
        <p:xfrm>
          <a:off x="1116013" y="1557338"/>
          <a:ext cx="7200402" cy="467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prendre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185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ions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iez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1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L’imparfait 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4000" dirty="0" smtClean="0">
                <a:solidFill>
                  <a:schemeClr val="bg1"/>
                </a:solidFill>
              </a:rPr>
              <a:t>L’</a:t>
            </a:r>
            <a:r>
              <a:rPr lang="fr-FR" sz="4000" dirty="0" smtClean="0">
                <a:solidFill>
                  <a:srgbClr val="FF0000"/>
                </a:solidFill>
              </a:rPr>
              <a:t>imparfait</a:t>
            </a:r>
            <a:r>
              <a:rPr lang="fr-FR" sz="4000" dirty="0" smtClean="0">
                <a:solidFill>
                  <a:schemeClr val="bg1"/>
                </a:solidFill>
              </a:rPr>
              <a:t> est un temps courant utilisé à l’oral aussi bien qu’à l’écrit.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206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Quelques verbes irréguliers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à connaître…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795485"/>
              </p:ext>
            </p:extLst>
          </p:nvPr>
        </p:nvGraphicFramePr>
        <p:xfrm>
          <a:off x="1116013" y="1557338"/>
          <a:ext cx="7200402" cy="467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dire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dis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185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ions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iez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1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Quelques verbes irréguliers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à connaître…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629103"/>
              </p:ext>
            </p:extLst>
          </p:nvPr>
        </p:nvGraphicFramePr>
        <p:xfrm>
          <a:off x="1116013" y="1557338"/>
          <a:ext cx="7200402" cy="467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voy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voy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voy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185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voy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ions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voy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iez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voy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70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Quelques verbes irréguliers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à connaître…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2702465"/>
              </p:ext>
            </p:extLst>
          </p:nvPr>
        </p:nvGraphicFramePr>
        <p:xfrm>
          <a:off x="1116013" y="1557338"/>
          <a:ext cx="7200402" cy="467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pouvoir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pouv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pouv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pouv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185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pouv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ions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pouv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iez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pouv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21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Quelques verbes irréguliers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à connaître…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16568"/>
              </p:ext>
            </p:extLst>
          </p:nvPr>
        </p:nvGraphicFramePr>
        <p:xfrm>
          <a:off x="1116013" y="1557338"/>
          <a:ext cx="7200402" cy="467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venir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ven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ven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ven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185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ven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ions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ven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iez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ven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97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En résumé…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91880" y="3212976"/>
            <a:ext cx="2170584" cy="676672"/>
          </a:xfrm>
          <a:ln>
            <a:solidFill>
              <a:srgbClr val="00206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fr-FR" b="1" dirty="0" smtClean="0">
                <a:solidFill>
                  <a:srgbClr val="002060"/>
                </a:solidFill>
              </a:rPr>
              <a:t>L’imparfait</a:t>
            </a:r>
            <a:endParaRPr lang="fr-F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97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En résumé…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5" name="Flèche droite 4"/>
          <p:cNvSpPr/>
          <p:nvPr/>
        </p:nvSpPr>
        <p:spPr>
          <a:xfrm rot="13463208" flipV="1">
            <a:off x="2399409" y="2870724"/>
            <a:ext cx="1698622" cy="895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91880" y="3212976"/>
            <a:ext cx="2170584" cy="676672"/>
          </a:xfrm>
          <a:solidFill>
            <a:schemeClr val="bg1"/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fr-FR" b="1" dirty="0" smtClean="0">
                <a:solidFill>
                  <a:srgbClr val="002060"/>
                </a:solidFill>
              </a:rPr>
              <a:t>L’imparfait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525172" y="1612732"/>
            <a:ext cx="2170584" cy="67667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rgbClr val="002060"/>
                </a:solidFill>
              </a:rPr>
              <a:t>passé</a:t>
            </a: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83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En résumé…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5" name="Flèche droite 4"/>
          <p:cNvSpPr/>
          <p:nvPr/>
        </p:nvSpPr>
        <p:spPr>
          <a:xfrm rot="13463208" flipV="1">
            <a:off x="2399409" y="2870724"/>
            <a:ext cx="1698622" cy="895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91880" y="3212976"/>
            <a:ext cx="2170584" cy="676672"/>
          </a:xfrm>
          <a:solidFill>
            <a:schemeClr val="bg1"/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fr-FR" b="1" dirty="0" smtClean="0">
                <a:solidFill>
                  <a:srgbClr val="002060"/>
                </a:solidFill>
              </a:rPr>
              <a:t>L’imparfait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7" name="Flèche droite 6"/>
          <p:cNvSpPr/>
          <p:nvPr/>
        </p:nvSpPr>
        <p:spPr>
          <a:xfrm flipV="1">
            <a:off x="3401120" y="1906309"/>
            <a:ext cx="1698622" cy="895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525172" y="1612732"/>
            <a:ext cx="2170584" cy="67667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rgbClr val="002060"/>
                </a:solidFill>
              </a:rPr>
              <a:t>passé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5099742" y="1196753"/>
            <a:ext cx="3432698" cy="144016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 smtClean="0">
                <a:solidFill>
                  <a:srgbClr val="002060"/>
                </a:solidFill>
              </a:rPr>
              <a:t>une habitude</a:t>
            </a:r>
          </a:p>
          <a:p>
            <a:r>
              <a:rPr lang="fr-FR" sz="1600" dirty="0" smtClean="0">
                <a:solidFill>
                  <a:srgbClr val="002060"/>
                </a:solidFill>
              </a:rPr>
              <a:t>une description</a:t>
            </a:r>
          </a:p>
          <a:p>
            <a:r>
              <a:rPr lang="fr-FR" sz="1600" dirty="0" smtClean="0">
                <a:solidFill>
                  <a:srgbClr val="002060"/>
                </a:solidFill>
              </a:rPr>
              <a:t>une action qui était en train de se passer au moment où une autre action s’est produite</a:t>
            </a:r>
            <a:endParaRPr lang="fr-FR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93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En résumé…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5" name="Flèche droite 4"/>
          <p:cNvSpPr/>
          <p:nvPr/>
        </p:nvSpPr>
        <p:spPr>
          <a:xfrm rot="13463208" flipV="1">
            <a:off x="2399409" y="2870724"/>
            <a:ext cx="1698622" cy="895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 flipV="1">
            <a:off x="3401120" y="1906309"/>
            <a:ext cx="1698622" cy="895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525172" y="1612732"/>
            <a:ext cx="2170584" cy="67667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rgbClr val="002060"/>
                </a:solidFill>
              </a:rPr>
              <a:t>passé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5099742" y="1196753"/>
            <a:ext cx="3432698" cy="144016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 smtClean="0">
                <a:solidFill>
                  <a:srgbClr val="002060"/>
                </a:solidFill>
              </a:rPr>
              <a:t>une habitude</a:t>
            </a:r>
          </a:p>
          <a:p>
            <a:r>
              <a:rPr lang="fr-FR" sz="1600" dirty="0" smtClean="0">
                <a:solidFill>
                  <a:srgbClr val="002060"/>
                </a:solidFill>
              </a:rPr>
              <a:t>une description</a:t>
            </a:r>
          </a:p>
          <a:p>
            <a:r>
              <a:rPr lang="fr-FR" sz="1600" dirty="0" smtClean="0">
                <a:solidFill>
                  <a:srgbClr val="002060"/>
                </a:solidFill>
              </a:rPr>
              <a:t>une action qui était en train de se passer au moment où une autre action s’est produite</a:t>
            </a:r>
            <a:endParaRPr lang="fr-FR" sz="1600" dirty="0">
              <a:solidFill>
                <a:srgbClr val="002060"/>
              </a:solidFill>
            </a:endParaRPr>
          </a:p>
        </p:txBody>
      </p:sp>
      <p:sp>
        <p:nvSpPr>
          <p:cNvPr id="9" name="Flèche droite 8"/>
          <p:cNvSpPr/>
          <p:nvPr/>
        </p:nvSpPr>
        <p:spPr>
          <a:xfrm rot="5400000" flipV="1">
            <a:off x="3637101" y="4551154"/>
            <a:ext cx="1698622" cy="895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91880" y="3212976"/>
            <a:ext cx="2170584" cy="676672"/>
          </a:xfrm>
          <a:solidFill>
            <a:schemeClr val="bg1"/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fr-FR" b="1" dirty="0" smtClean="0">
                <a:solidFill>
                  <a:srgbClr val="002060"/>
                </a:solidFill>
              </a:rPr>
              <a:t>L’imparfait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2610464" y="5445224"/>
            <a:ext cx="4481816" cy="93610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rgbClr val="002060"/>
                </a:solidFill>
              </a:rPr>
              <a:t>Toujours les mêmes terminaisons :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rgbClr val="FF0000"/>
                </a:solidFill>
              </a:rPr>
              <a:t>ais, ais, ait, ions, iez, aient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67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L’imparfait 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4000" dirty="0" smtClean="0">
                <a:solidFill>
                  <a:schemeClr val="bg1"/>
                </a:solidFill>
              </a:rPr>
              <a:t>L’</a:t>
            </a:r>
            <a:r>
              <a:rPr lang="fr-FR" sz="4000" dirty="0" smtClean="0">
                <a:solidFill>
                  <a:srgbClr val="FF0000"/>
                </a:solidFill>
              </a:rPr>
              <a:t>imparfait</a:t>
            </a:r>
            <a:r>
              <a:rPr lang="fr-FR" sz="4000" dirty="0" smtClean="0">
                <a:solidFill>
                  <a:schemeClr val="bg1"/>
                </a:solidFill>
              </a:rPr>
              <a:t> est un temps courant utilisé à l’oral aussi bien qu’à l’écrit.</a:t>
            </a:r>
          </a:p>
          <a:p>
            <a:r>
              <a:rPr lang="fr-FR" sz="4000" dirty="0" smtClean="0">
                <a:solidFill>
                  <a:schemeClr val="bg1"/>
                </a:solidFill>
              </a:rPr>
              <a:t>Il est donc très important de le maîtriser afin de ne pas faire d’erreurs orthographiques.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86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L’imparfait 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4000" dirty="0" smtClean="0">
                <a:solidFill>
                  <a:schemeClr val="bg1"/>
                </a:solidFill>
              </a:rPr>
              <a:t>L’</a:t>
            </a:r>
            <a:r>
              <a:rPr lang="fr-FR" sz="4000" dirty="0" smtClean="0">
                <a:solidFill>
                  <a:srgbClr val="FF0000"/>
                </a:solidFill>
              </a:rPr>
              <a:t>imparfait</a:t>
            </a:r>
            <a:r>
              <a:rPr lang="fr-FR" sz="4000" dirty="0" smtClean="0">
                <a:solidFill>
                  <a:schemeClr val="bg1"/>
                </a:solidFill>
              </a:rPr>
              <a:t> est un temps courant utilisé à l’oral aussi bien qu’à l’écrit.</a:t>
            </a:r>
          </a:p>
          <a:p>
            <a:r>
              <a:rPr lang="fr-FR" sz="4000" dirty="0" smtClean="0">
                <a:solidFill>
                  <a:schemeClr val="bg1"/>
                </a:solidFill>
              </a:rPr>
              <a:t>Il est donc très important de le maîtriser afin de ne pas faire d’erreurs orthographiques.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52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L’imparfait 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sz="4000" dirty="0" smtClean="0">
                <a:solidFill>
                  <a:schemeClr val="bg1"/>
                </a:solidFill>
              </a:rPr>
              <a:t>C’est un temps du passé. Il permet donc d’exprimer des actions qui sont déjà réalisées au moment où on parle.</a:t>
            </a:r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7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L’imparfait 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On l’utilise pour </a:t>
            </a:r>
            <a:r>
              <a:rPr lang="fr-FR" u="sng" dirty="0" smtClean="0">
                <a:solidFill>
                  <a:schemeClr val="bg1"/>
                </a:solidFill>
              </a:rPr>
              <a:t>exprimer une habitude </a:t>
            </a:r>
            <a:r>
              <a:rPr lang="fr-FR" dirty="0" smtClean="0">
                <a:solidFill>
                  <a:schemeClr val="bg1"/>
                </a:solidFill>
              </a:rPr>
              <a:t>que l’on avait dans le passé .</a:t>
            </a:r>
          </a:p>
          <a:p>
            <a:pPr marL="0" indent="0">
              <a:buNone/>
            </a:pPr>
            <a:r>
              <a:rPr lang="fr-FR" sz="2400" i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En petite section, j’</a:t>
            </a:r>
            <a:r>
              <a:rPr lang="fr-FR" sz="2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emmenais</a:t>
            </a:r>
            <a:r>
              <a:rPr lang="fr-FR" sz="2400" i="1" dirty="0" smtClean="0">
                <a:solidFill>
                  <a:schemeClr val="bg1"/>
                </a:solidFill>
                <a:sym typeface="Wingdings" panose="05000000000000000000" pitchFamily="2" charset="2"/>
              </a:rPr>
              <a:t> mon doudou à l’école.</a:t>
            </a:r>
            <a:endParaRPr lang="fr-FR" sz="2400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r-FR" sz="2400" i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2400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L’imparfait 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On l’utilise pour </a:t>
            </a:r>
            <a:r>
              <a:rPr lang="fr-FR" u="sng" dirty="0" smtClean="0">
                <a:solidFill>
                  <a:schemeClr val="bg1"/>
                </a:solidFill>
              </a:rPr>
              <a:t>exprimer une habitude </a:t>
            </a:r>
            <a:r>
              <a:rPr lang="fr-FR" dirty="0" smtClean="0">
                <a:solidFill>
                  <a:schemeClr val="bg1"/>
                </a:solidFill>
              </a:rPr>
              <a:t>que l’on avait dans le passé .</a:t>
            </a:r>
          </a:p>
          <a:p>
            <a:pPr marL="0" indent="0">
              <a:buNone/>
            </a:pPr>
            <a:r>
              <a:rPr lang="fr-FR" sz="2400" i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En petite section, j’</a:t>
            </a:r>
            <a:r>
              <a:rPr lang="fr-FR" sz="2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emmenais</a:t>
            </a:r>
            <a:r>
              <a:rPr lang="fr-FR" sz="2400" i="1" dirty="0" smtClean="0">
                <a:solidFill>
                  <a:schemeClr val="bg1"/>
                </a:solidFill>
                <a:sym typeface="Wingdings" panose="05000000000000000000" pitchFamily="2" charset="2"/>
              </a:rPr>
              <a:t> mon doudou à l’école.</a:t>
            </a:r>
            <a:endParaRPr lang="fr-FR" sz="2400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On l’utilise pour </a:t>
            </a:r>
            <a:r>
              <a:rPr lang="fr-FR" u="sng" dirty="0" smtClean="0">
                <a:solidFill>
                  <a:schemeClr val="bg1"/>
                </a:solidFill>
              </a:rPr>
              <a:t>décrire</a:t>
            </a:r>
            <a:r>
              <a:rPr lang="fr-FR" dirty="0" smtClean="0">
                <a:solidFill>
                  <a:schemeClr val="bg1"/>
                </a:solidFill>
              </a:rPr>
              <a:t> un paysage.</a:t>
            </a:r>
          </a:p>
          <a:p>
            <a:pPr>
              <a:buFont typeface="Wingdings"/>
              <a:buChar char="à"/>
            </a:pPr>
            <a:r>
              <a:rPr lang="fr-FR" sz="2400" i="1" dirty="0" smtClean="0">
                <a:solidFill>
                  <a:schemeClr val="bg1"/>
                </a:solidFill>
                <a:sym typeface="Wingdings" panose="05000000000000000000" pitchFamily="2" charset="2"/>
              </a:rPr>
              <a:t>Un épais brouillard </a:t>
            </a:r>
            <a:r>
              <a:rPr lang="fr-FR" sz="2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recouvrait</a:t>
            </a:r>
            <a:r>
              <a:rPr lang="fr-FR" sz="2400" i="1" dirty="0" smtClean="0">
                <a:solidFill>
                  <a:schemeClr val="bg1"/>
                </a:solidFill>
                <a:sym typeface="Wingdings" panose="05000000000000000000" pitchFamily="2" charset="2"/>
              </a:rPr>
              <a:t> la campagne.</a:t>
            </a:r>
          </a:p>
          <a:p>
            <a:pPr marL="0" indent="0">
              <a:buNone/>
            </a:pPr>
            <a:endParaRPr lang="fr-FR" sz="2400" i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2400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84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1232</Words>
  <Application>Microsoft Office PowerPoint</Application>
  <PresentationFormat>Affichage à l'écran (4:3)</PresentationFormat>
  <Paragraphs>610</Paragraphs>
  <Slides>47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47</vt:i4>
      </vt:variant>
    </vt:vector>
  </HeadingPairs>
  <TitlesOfParts>
    <vt:vector size="48" baseType="lpstr">
      <vt:lpstr>Thème Office</vt:lpstr>
      <vt:lpstr>Conjugaison</vt:lpstr>
      <vt:lpstr>Conjugaison</vt:lpstr>
      <vt:lpstr>Conjugaison</vt:lpstr>
      <vt:lpstr>L’imparfait de l’indicatif</vt:lpstr>
      <vt:lpstr>L’imparfait de l’indicatif</vt:lpstr>
      <vt:lpstr>L’imparfait de l’indicatif</vt:lpstr>
      <vt:lpstr>L’imparfait de l’indicatif</vt:lpstr>
      <vt:lpstr>L’imparfait de l’indicatif</vt:lpstr>
      <vt:lpstr>L’imparfait de l’indicatif</vt:lpstr>
      <vt:lpstr>L’imparfait de l’indicatif</vt:lpstr>
      <vt:lpstr>Apprenons maintenant à conjuguer l’imparfait</vt:lpstr>
      <vt:lpstr>Apprenons maintenant à conjuguer l’imparfait</vt:lpstr>
      <vt:lpstr>Apprenons maintenant à conjuguer l’imparfait</vt:lpstr>
      <vt:lpstr>Apprenons maintenant à conjuguer l’imparfait</vt:lpstr>
      <vt:lpstr>Apprenons maintenant à conjuguer l’imparfait</vt:lpstr>
      <vt:lpstr>Apprenons maintenant à conjuguer l’imparfait</vt:lpstr>
      <vt:lpstr>Apprenons maintenant à conjuguer l’imparfait</vt:lpstr>
      <vt:lpstr>Apprenons maintenant à conjuguer l’imparfait</vt:lpstr>
      <vt:lpstr>Les verbes en -er</vt:lpstr>
      <vt:lpstr>Les verbes en -er</vt:lpstr>
      <vt:lpstr>Les verbes en -er</vt:lpstr>
      <vt:lpstr>Les verbes en -er</vt:lpstr>
      <vt:lpstr>Les verbes en -er</vt:lpstr>
      <vt:lpstr>Les verbes en -er</vt:lpstr>
      <vt:lpstr>Les verbes en -er</vt:lpstr>
      <vt:lpstr>Les verbes en -er</vt:lpstr>
      <vt:lpstr>Les verbes en -er</vt:lpstr>
      <vt:lpstr>Les verbes en -er</vt:lpstr>
      <vt:lpstr>Les verbes en -er</vt:lpstr>
      <vt:lpstr>Les verbes en -er</vt:lpstr>
      <vt:lpstr>Les verbes en -er</vt:lpstr>
      <vt:lpstr>Les verbes en -er</vt:lpstr>
      <vt:lpstr>Les verbes en –ir du  2ème groupe</vt:lpstr>
      <vt:lpstr>Les verbes en –ir du  2ème groupe</vt:lpstr>
      <vt:lpstr>Les autres verbes  (3ème groupe)</vt:lpstr>
      <vt:lpstr>Quelques verbes irréguliers  à connaître…</vt:lpstr>
      <vt:lpstr>Quelques verbes irréguliers  à connaître…</vt:lpstr>
      <vt:lpstr>Quelques verbes irréguliers  à connaître…</vt:lpstr>
      <vt:lpstr>Quelques verbes irréguliers  à connaître…</vt:lpstr>
      <vt:lpstr>Quelques verbes irréguliers  à connaître…</vt:lpstr>
      <vt:lpstr>Quelques verbes irréguliers  à connaître…</vt:lpstr>
      <vt:lpstr>Quelques verbes irréguliers  à connaître…</vt:lpstr>
      <vt:lpstr>Quelques verbes irréguliers  à connaître…</vt:lpstr>
      <vt:lpstr>En résumé…</vt:lpstr>
      <vt:lpstr>En résumé…</vt:lpstr>
      <vt:lpstr>En résumé…</vt:lpstr>
      <vt:lpstr>En résumé…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Conjugaison</dc:title>
  <dc:creator>Utilisateur</dc:creator>
  <cp:lastModifiedBy>Utilisateur</cp:lastModifiedBy>
  <cp:revision>21</cp:revision>
  <dcterms:created xsi:type="dcterms:W3CDTF">2020-05-28T07:48:19Z</dcterms:created>
  <dcterms:modified xsi:type="dcterms:W3CDTF">2021-01-27T15:26:37Z</dcterms:modified>
</cp:coreProperties>
</file>