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87" r:id="rId4"/>
    <p:sldId id="286" r:id="rId5"/>
    <p:sldId id="288" r:id="rId6"/>
    <p:sldId id="290" r:id="rId7"/>
    <p:sldId id="291" r:id="rId8"/>
    <p:sldId id="292" r:id="rId9"/>
    <p:sldId id="29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0000"/>
    <a:srgbClr val="0000FF"/>
    <a:srgbClr val="FF99CC"/>
    <a:srgbClr val="FFFFFF"/>
    <a:srgbClr val="FFCC00"/>
    <a:srgbClr val="FF3399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89BE3-D22C-4FF0-BDA7-FDD66BDAD56A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5E520-C8E8-40A4-B327-2F6C137F69B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0675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22/11/2020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vocabulaire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344816" cy="2135088"/>
          </a:xfrm>
        </p:spPr>
        <p:txBody>
          <a:bodyPr>
            <a:noAutofit/>
          </a:bodyPr>
          <a:lstStyle/>
          <a:p>
            <a:r>
              <a:rPr lang="fr-FR" sz="4400" dirty="0" smtClean="0">
                <a:solidFill>
                  <a:schemeClr val="bg1"/>
                </a:solidFill>
              </a:rPr>
              <a:t>Les </a:t>
            </a:r>
            <a:r>
              <a:rPr lang="fr-FR" sz="4400" dirty="0" smtClean="0">
                <a:solidFill>
                  <a:schemeClr val="bg1"/>
                </a:solidFill>
              </a:rPr>
              <a:t>préfixes</a:t>
            </a:r>
            <a:endParaRPr lang="fr-FR" sz="4400" dirty="0" smtClean="0">
              <a:solidFill>
                <a:schemeClr val="bg1"/>
              </a:solidFill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600" dirty="0" smtClean="0">
                <a:solidFill>
                  <a:schemeClr val="tx1"/>
                </a:solidFill>
              </a:rPr>
              <a:t>V3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Aujourd’hui, nous allons travailler en </a:t>
            </a:r>
            <a:r>
              <a:rPr lang="fr-FR" b="1" dirty="0" smtClean="0">
                <a:solidFill>
                  <a:schemeClr val="tx2">
                    <a:lumMod val="40000"/>
                    <a:lumOff val="6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vocabulaire</a:t>
            </a: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.</a:t>
            </a:r>
            <a:b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b="1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Nous allons apprendre à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comprendre à quoi servent les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préfixes </a:t>
            </a:r>
            <a:r>
              <a:rPr lang="fr-FR" b="1" dirty="0" smtClean="0">
                <a:solidFill>
                  <a:schemeClr val="accent5">
                    <a:lumMod val="60000"/>
                    <a:lumOff val="4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et à les utiliser. </a:t>
            </a:r>
            <a:endParaRPr lang="fr-FR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Rappel : les familles de mots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548153" y="4502168"/>
            <a:ext cx="806489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fr-FR" sz="3200" i="1" dirty="0" smtClean="0">
                <a:solidFill>
                  <a:srgbClr val="00B050"/>
                </a:solidFill>
                <a:ea typeface="Microsoft YaHei" pitchFamily="2"/>
                <a:cs typeface="Mangal" pitchFamily="2"/>
              </a:rPr>
              <a:t>Exemple</a:t>
            </a:r>
            <a:r>
              <a:rPr lang="fr-FR" sz="3200" i="1" dirty="0" smtClean="0">
                <a:ea typeface="Microsoft YaHei" pitchFamily="2"/>
                <a:cs typeface="Mangal" pitchFamily="2"/>
              </a:rPr>
              <a:t> : </a:t>
            </a:r>
          </a:p>
          <a:p>
            <a:pPr>
              <a:defRPr/>
            </a:pPr>
            <a:r>
              <a:rPr lang="fr-FR" sz="3200" i="1" dirty="0" smtClean="0">
                <a:ea typeface="Microsoft YaHei" pitchFamily="2"/>
                <a:cs typeface="Mangal" pitchFamily="2"/>
              </a:rPr>
              <a:t>Dans </a:t>
            </a:r>
            <a:r>
              <a:rPr lang="fr-FR" sz="3200" i="1" dirty="0">
                <a:ea typeface="Microsoft YaHei" pitchFamily="2"/>
                <a:cs typeface="Mangal" pitchFamily="2"/>
              </a:rPr>
              <a:t>la famille de </a:t>
            </a:r>
            <a:r>
              <a:rPr lang="fr-FR" sz="3200" b="1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TERRE</a:t>
            </a:r>
            <a:r>
              <a:rPr lang="fr-FR" sz="3200" i="1" dirty="0">
                <a:ea typeface="Microsoft YaHei" pitchFamily="2"/>
                <a:cs typeface="Mangal" pitchFamily="2"/>
              </a:rPr>
              <a:t> on trouve :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estre, 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ien, en</a:t>
            </a:r>
            <a:r>
              <a:rPr lang="fr-FR" sz="3200" i="1" dirty="0">
                <a:solidFill>
                  <a:srgbClr val="0070C0"/>
                </a:solidFill>
                <a:ea typeface="Microsoft YaHei" pitchFamily="2"/>
                <a:cs typeface="Mangal" pitchFamily="2"/>
              </a:rPr>
              <a:t>terr</a:t>
            </a:r>
            <a:r>
              <a:rPr lang="fr-FR" sz="3200" i="1" dirty="0">
                <a:ea typeface="Microsoft YaHei" pitchFamily="2"/>
                <a:cs typeface="Mangal" pitchFamily="2"/>
              </a:rPr>
              <a:t>er...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548153" y="2780928"/>
            <a:ext cx="8229600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Les mots d’une même famille possèdent un même </a:t>
            </a:r>
            <a:r>
              <a:rPr lang="fr-FR" b="1" dirty="0" smtClean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RADICAL</a:t>
            </a: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. </a:t>
            </a:r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24907" y="1628800"/>
            <a:ext cx="8229600" cy="10801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>
                <a:latin typeface="Calibri" charset="0"/>
                <a:ea typeface="Calibri" charset="0"/>
                <a:cs typeface="Calibri" charset="0"/>
              </a:rPr>
              <a:t>Une famille de mots contient tous les mots issus du même mot d’origine. </a:t>
            </a:r>
          </a:p>
        </p:txBody>
      </p:sp>
    </p:spTree>
    <p:extLst>
      <p:ext uri="{BB962C8B-B14F-4D97-AF65-F5344CB8AC3E}">
        <p14:creationId xmlns:p14="http://schemas.microsoft.com/office/powerpoint/2010/main" val="3196148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/>
              <a:t>Rappel : les familles de mots</a:t>
            </a:r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67544" y="1655366"/>
            <a:ext cx="8229600" cy="1108719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>
                <a:latin typeface="Calibri" charset="0"/>
                <a:ea typeface="Calibri" charset="0"/>
                <a:cs typeface="Calibri" charset="0"/>
              </a:rPr>
              <a:t>Tous les mots formés à partir du mots d’origine s’appellent les mots dérivés.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549445" y="263691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/>
              <a:t>A partir d'un radical, on peut former un mot dérivé en </a:t>
            </a:r>
            <a:r>
              <a:rPr lang="fr-FR" sz="2800" dirty="0">
                <a:latin typeface="+mj-lt"/>
              </a:rPr>
              <a:t>ajoutant</a:t>
            </a:r>
            <a:r>
              <a:rPr lang="fr-FR" sz="2800" dirty="0"/>
              <a:t> </a:t>
            </a:r>
            <a:r>
              <a:rPr lang="fr-FR" sz="2800" dirty="0" smtClean="0"/>
              <a:t>un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préfixe</a:t>
            </a:r>
            <a:r>
              <a:rPr lang="fr-FR" sz="2800" dirty="0" smtClean="0"/>
              <a:t>.</a:t>
            </a:r>
            <a:r>
              <a:rPr lang="fr-FR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422745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préfixe ?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6046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Tu en connais déjà beaucoup !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 préfixe, c’est un ensemble </a:t>
            </a:r>
            <a:r>
              <a:rPr lang="fr-FR" sz="2800" dirty="0"/>
              <a:t>de lettres situées avant le </a:t>
            </a:r>
            <a:r>
              <a:rPr lang="fr-FR" sz="2800" dirty="0" smtClean="0"/>
              <a:t>radical.</a:t>
            </a:r>
            <a:endParaRPr lang="fr-FR" sz="28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520770" y="328498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En mathématiques, par exemple : à partir du mot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mètre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 on peut former…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4428629"/>
            <a:ext cx="1602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kilo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11560" y="506602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hecto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11560" y="5688796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déca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203848" y="442862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déci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03848" y="506602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centi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03848" y="5688796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milli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5238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0" grpId="0"/>
      <p:bldP spid="21" grpId="0" build="p"/>
      <p:bldP spid="2" grpId="0"/>
      <p:bldP spid="22" grpId="0"/>
      <p:bldP spid="23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Qu’est-ce qu’un préfixe ?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6046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Tu en connais déjà beaucoup !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 préfixe, c’est un ensemble </a:t>
            </a:r>
            <a:r>
              <a:rPr lang="fr-FR" sz="2800" dirty="0"/>
              <a:t>de lettres situées avant le </a:t>
            </a:r>
            <a:r>
              <a:rPr lang="fr-FR" sz="2800" dirty="0" smtClean="0"/>
              <a:t>radical.</a:t>
            </a:r>
            <a:endParaRPr lang="fr-FR" sz="28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520770" y="3284984"/>
            <a:ext cx="8229600" cy="936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En mathématiques, par exemple : à partir du mot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mètre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 on peut former…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1560" y="4428629"/>
            <a:ext cx="16029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kilo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611560" y="506602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hecto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611560" y="5688796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déca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3203848" y="4428629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déci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203848" y="5066020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err="1" smtClean="0">
                <a:solidFill>
                  <a:schemeClr val="accent6">
                    <a:lumMod val="75000"/>
                  </a:schemeClr>
                </a:solidFill>
              </a:rPr>
              <a:t>centi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203848" y="5688796"/>
            <a:ext cx="1935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 smtClean="0">
                <a:solidFill>
                  <a:schemeClr val="accent6">
                    <a:lumMod val="75000"/>
                  </a:schemeClr>
                </a:solidFill>
              </a:rPr>
              <a:t>milli</a:t>
            </a:r>
            <a:endParaRPr lang="fr-FR" sz="2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6156176" y="4850576"/>
            <a:ext cx="194421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/>
              <a:t>Ce sont des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</a:rPr>
              <a:t>préfixes</a:t>
            </a:r>
            <a:r>
              <a:rPr lang="fr-FR" sz="2800" dirty="0" smtClean="0"/>
              <a:t>.</a:t>
            </a:r>
            <a:endParaRPr lang="fr-FR" sz="2800" dirty="0"/>
          </a:p>
        </p:txBody>
      </p:sp>
      <p:sp>
        <p:nvSpPr>
          <p:cNvPr id="6" name="Rectangle avec flèche vers la droite 5"/>
          <p:cNvSpPr/>
          <p:nvPr/>
        </p:nvSpPr>
        <p:spPr>
          <a:xfrm>
            <a:off x="467544" y="4365104"/>
            <a:ext cx="5400600" cy="1944216"/>
          </a:xfrm>
          <a:prstGeom prst="rightArrowCallout">
            <a:avLst>
              <a:gd name="adj1" fmla="val 11689"/>
              <a:gd name="adj2" fmla="val 13463"/>
              <a:gd name="adj3" fmla="val 25444"/>
              <a:gd name="adj4" fmla="val 7162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00043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A quoi servent les préfixes ?</a:t>
            </a:r>
            <a:endParaRPr lang="fr-FR" dirty="0"/>
          </a:p>
        </p:txBody>
      </p:sp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6046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A partir du mot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histoire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 si on ajoute le préfixe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20" name="ZoneTexte 19"/>
          <p:cNvSpPr txBox="1"/>
          <p:nvPr/>
        </p:nvSpPr>
        <p:spPr>
          <a:xfrm>
            <a:off x="467544" y="1556792"/>
            <a:ext cx="82809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dirty="0" smtClean="0"/>
              <a:t>Un préfixe, sert à donner un sens nouveau à un mot.</a:t>
            </a:r>
            <a:endParaRPr lang="fr-FR" sz="2800" dirty="0"/>
          </a:p>
        </p:txBody>
      </p:sp>
      <p:sp>
        <p:nvSpPr>
          <p:cNvPr id="21" name="Espace réservé du contenu 2"/>
          <p:cNvSpPr txBox="1">
            <a:spLocks/>
          </p:cNvSpPr>
          <p:nvPr/>
        </p:nvSpPr>
        <p:spPr>
          <a:xfrm>
            <a:off x="520770" y="3284984"/>
            <a:ext cx="8229600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On forme le mot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histoire 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qui signifie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avant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l’histoire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.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641748" y="3933056"/>
            <a:ext cx="4074268" cy="64807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De la même manière…</a:t>
            </a: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  <p:sp>
        <p:nvSpPr>
          <p:cNvPr id="17" name="Espace réservé du contenu 2"/>
          <p:cNvSpPr txBox="1">
            <a:spLocks/>
          </p:cNvSpPr>
          <p:nvPr/>
        </p:nvSpPr>
        <p:spPr>
          <a:xfrm>
            <a:off x="755576" y="4581128"/>
            <a:ext cx="7344816" cy="1800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dire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signifie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dire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à l’avance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voir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signifie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voir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à l’avance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,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pré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adolescence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signifie </a:t>
            </a:r>
            <a:r>
              <a:rPr lang="fr-FR" sz="2800" dirty="0" smtClean="0">
                <a:solidFill>
                  <a:schemeClr val="accent6"/>
                </a:solidFill>
                <a:latin typeface="Calibri" charset="0"/>
                <a:ea typeface="Calibri" charset="0"/>
                <a:cs typeface="Calibri" charset="0"/>
              </a:rPr>
              <a:t>avant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fr-FR" sz="2800" dirty="0" smtClean="0">
                <a:solidFill>
                  <a:schemeClr val="accent5">
                    <a:lumMod val="75000"/>
                  </a:schemeClr>
                </a:solidFill>
                <a:latin typeface="Calibri" charset="0"/>
                <a:ea typeface="Calibri" charset="0"/>
                <a:cs typeface="Calibri" charset="0"/>
              </a:rPr>
              <a:t>l’adolescence</a:t>
            </a:r>
            <a:r>
              <a:rPr lang="fr-FR" sz="2800" dirty="0" smtClean="0">
                <a:latin typeface="Calibri" charset="0"/>
                <a:ea typeface="Calibri" charset="0"/>
                <a:cs typeface="Calibri" charset="0"/>
              </a:rPr>
              <a:t>…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fr-FR" sz="2800" b="1" dirty="0" smtClean="0">
              <a:solidFill>
                <a:srgbClr val="0070C0"/>
              </a:solidFill>
              <a:latin typeface="Calibri" charset="0"/>
              <a:ea typeface="Calibri" charset="0"/>
              <a:cs typeface="Calibr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45501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  <p:bldP spid="20" grpId="0"/>
      <p:bldP spid="21" grpId="0" build="p"/>
      <p:bldP spid="16" grpId="0" build="p"/>
      <p:bldP spid="1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"/>
          <p:cNvSpPr txBox="1">
            <a:spLocks/>
          </p:cNvSpPr>
          <p:nvPr/>
        </p:nvSpPr>
        <p:spPr>
          <a:xfrm>
            <a:off x="467544" y="2219434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dire </a:t>
            </a:r>
            <a:r>
              <a:rPr lang="fr-FR" u="sng" dirty="0" smtClean="0"/>
              <a:t>le contraire </a:t>
            </a:r>
            <a:r>
              <a:rPr lang="fr-FR" dirty="0" smtClean="0"/>
              <a:t>: </a:t>
            </a:r>
            <a:r>
              <a:rPr lang="fr-FR" dirty="0">
                <a:solidFill>
                  <a:schemeClr val="accent6"/>
                </a:solidFill>
              </a:rPr>
              <a:t>in-, </a:t>
            </a:r>
            <a:r>
              <a:rPr lang="fr-FR" dirty="0" err="1">
                <a:solidFill>
                  <a:schemeClr val="accent6"/>
                </a:solidFill>
              </a:rPr>
              <a:t>im</a:t>
            </a:r>
            <a:r>
              <a:rPr lang="fr-FR" dirty="0">
                <a:solidFill>
                  <a:schemeClr val="accent6"/>
                </a:solidFill>
              </a:rPr>
              <a:t>-, il-, dé-, dés-,  mal-</a:t>
            </a:r>
            <a:r>
              <a:rPr lang="fr-FR" dirty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principaux préfixes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Il existe des préfixes 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279464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in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visible</a:t>
            </a:r>
            <a:r>
              <a:rPr lang="fr-FR" sz="2400" i="1" dirty="0" smtClean="0">
                <a:solidFill>
                  <a:schemeClr val="accent6"/>
                </a:solidFill>
              </a:rPr>
              <a:t> – im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mobile</a:t>
            </a:r>
            <a:r>
              <a:rPr lang="fr-FR" sz="2400" i="1" dirty="0" smtClean="0">
                <a:solidFill>
                  <a:schemeClr val="accent6"/>
                </a:solidFill>
              </a:rPr>
              <a:t> – il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lisible</a:t>
            </a:r>
            <a:r>
              <a:rPr lang="fr-FR" sz="2400" i="1" dirty="0" smtClean="0">
                <a:solidFill>
                  <a:schemeClr val="accent6"/>
                </a:solidFill>
              </a:rPr>
              <a:t> – dé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faire</a:t>
            </a:r>
            <a:r>
              <a:rPr lang="fr-FR" sz="2400" i="1" dirty="0" smtClean="0">
                <a:solidFill>
                  <a:schemeClr val="accent6"/>
                </a:solidFill>
              </a:rPr>
              <a:t> – dés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ordonné</a:t>
            </a:r>
            <a:r>
              <a:rPr lang="fr-FR" sz="2400" i="1" dirty="0" smtClean="0">
                <a:solidFill>
                  <a:schemeClr val="accent6"/>
                </a:solidFill>
              </a:rPr>
              <a:t> – mal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poli</a:t>
            </a:r>
            <a:r>
              <a:rPr lang="fr-FR" sz="2400" i="1" dirty="0" smtClean="0">
                <a:solidFill>
                  <a:schemeClr val="accent6"/>
                </a:solidFill>
              </a:rPr>
              <a:t> </a:t>
            </a:r>
            <a:endParaRPr lang="fr-FR" sz="2400" i="1" dirty="0"/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547936" y="3417723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exprimer </a:t>
            </a:r>
            <a:r>
              <a:rPr lang="fr-FR" u="sng" dirty="0" smtClean="0"/>
              <a:t>une quantité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6"/>
                </a:solidFill>
              </a:rPr>
              <a:t>bi-, tri-, poly-, multi…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691952" y="399293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bi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face</a:t>
            </a:r>
            <a:r>
              <a:rPr lang="fr-FR" sz="2400" i="1" dirty="0" smtClean="0">
                <a:solidFill>
                  <a:schemeClr val="accent6"/>
                </a:solidFill>
              </a:rPr>
              <a:t> – tri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colore</a:t>
            </a:r>
            <a:r>
              <a:rPr lang="fr-FR" sz="2400" i="1" dirty="0" smtClean="0">
                <a:solidFill>
                  <a:schemeClr val="accent6"/>
                </a:solidFill>
              </a:rPr>
              <a:t> – poly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gone</a:t>
            </a:r>
            <a:r>
              <a:rPr lang="fr-FR" sz="2400" i="1" dirty="0" smtClean="0">
                <a:solidFill>
                  <a:schemeClr val="accent6"/>
                </a:solidFill>
              </a:rPr>
              <a:t> – multi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prise</a:t>
            </a:r>
            <a:r>
              <a:rPr lang="fr-FR" sz="2400" i="1" dirty="0" smtClean="0">
                <a:solidFill>
                  <a:schemeClr val="accent6"/>
                </a:solidFill>
              </a:rPr>
              <a:t> </a:t>
            </a:r>
            <a:endParaRPr lang="fr-FR" sz="2400" i="1" dirty="0"/>
          </a:p>
        </p:txBody>
      </p:sp>
      <p:sp>
        <p:nvSpPr>
          <p:cNvPr id="19" name="Espace réservé du contenu 1"/>
          <p:cNvSpPr txBox="1">
            <a:spLocks/>
          </p:cNvSpPr>
          <p:nvPr/>
        </p:nvSpPr>
        <p:spPr>
          <a:xfrm>
            <a:off x="547936" y="4466254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exprimer </a:t>
            </a:r>
            <a:r>
              <a:rPr lang="fr-FR" u="sng" dirty="0" smtClean="0"/>
              <a:t>une répétition </a:t>
            </a:r>
            <a:r>
              <a:rPr lang="fr-FR" dirty="0" smtClean="0"/>
              <a:t>: </a:t>
            </a:r>
            <a:r>
              <a:rPr lang="fr-FR" dirty="0" err="1" smtClean="0">
                <a:solidFill>
                  <a:schemeClr val="accent6"/>
                </a:solidFill>
              </a:rPr>
              <a:t>re</a:t>
            </a:r>
            <a:r>
              <a:rPr lang="fr-FR" dirty="0" smtClean="0">
                <a:solidFill>
                  <a:schemeClr val="accent6"/>
                </a:solidFill>
              </a:rPr>
              <a:t>-…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22" name="ZoneTexte 21"/>
          <p:cNvSpPr txBox="1"/>
          <p:nvPr/>
        </p:nvSpPr>
        <p:spPr>
          <a:xfrm>
            <a:off x="691952" y="504146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re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lire</a:t>
            </a:r>
            <a:r>
              <a:rPr lang="fr-FR" sz="2400" i="1" dirty="0" smtClean="0">
                <a:solidFill>
                  <a:schemeClr val="accent6"/>
                </a:solidFill>
              </a:rPr>
              <a:t> – re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commencer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259968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"/>
          <p:cNvSpPr txBox="1">
            <a:spLocks/>
          </p:cNvSpPr>
          <p:nvPr/>
        </p:nvSpPr>
        <p:spPr>
          <a:xfrm>
            <a:off x="467544" y="2219434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</a:t>
            </a:r>
            <a:r>
              <a:rPr lang="fr-FR" u="sng" dirty="0" smtClean="0"/>
              <a:t>les mesures 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6"/>
                </a:solidFill>
              </a:rPr>
              <a:t>kilo-</a:t>
            </a:r>
            <a:r>
              <a:rPr lang="fr-FR" dirty="0">
                <a:solidFill>
                  <a:schemeClr val="accent6"/>
                </a:solidFill>
              </a:rPr>
              <a:t>, </a:t>
            </a:r>
            <a:r>
              <a:rPr lang="fr-FR" dirty="0" smtClean="0">
                <a:solidFill>
                  <a:schemeClr val="accent6"/>
                </a:solidFill>
              </a:rPr>
              <a:t>hecto-</a:t>
            </a:r>
            <a:r>
              <a:rPr lang="fr-FR" dirty="0">
                <a:solidFill>
                  <a:schemeClr val="accent6"/>
                </a:solidFill>
              </a:rPr>
              <a:t>, </a:t>
            </a:r>
            <a:r>
              <a:rPr lang="fr-FR" dirty="0" smtClean="0">
                <a:solidFill>
                  <a:schemeClr val="accent6"/>
                </a:solidFill>
              </a:rPr>
              <a:t>déca-</a:t>
            </a:r>
            <a:r>
              <a:rPr lang="fr-FR" dirty="0">
                <a:solidFill>
                  <a:schemeClr val="accent6"/>
                </a:solidFill>
              </a:rPr>
              <a:t>, </a:t>
            </a:r>
            <a:r>
              <a:rPr lang="fr-FR" dirty="0" smtClean="0">
                <a:solidFill>
                  <a:schemeClr val="accent6"/>
                </a:solidFill>
              </a:rPr>
              <a:t>déci-</a:t>
            </a:r>
            <a:r>
              <a:rPr lang="fr-FR" dirty="0">
                <a:solidFill>
                  <a:schemeClr val="accent6"/>
                </a:solidFill>
              </a:rPr>
              <a:t>, </a:t>
            </a:r>
            <a:r>
              <a:rPr lang="fr-FR" dirty="0" err="1" smtClean="0">
                <a:solidFill>
                  <a:schemeClr val="accent6"/>
                </a:solidFill>
              </a:rPr>
              <a:t>centi</a:t>
            </a:r>
            <a:r>
              <a:rPr lang="fr-FR" dirty="0" smtClean="0">
                <a:solidFill>
                  <a:schemeClr val="accent6"/>
                </a:solidFill>
              </a:rPr>
              <a:t>-</a:t>
            </a:r>
            <a:r>
              <a:rPr lang="fr-FR" dirty="0">
                <a:solidFill>
                  <a:schemeClr val="accent6"/>
                </a:solidFill>
              </a:rPr>
              <a:t>,  </a:t>
            </a:r>
            <a:r>
              <a:rPr lang="fr-FR" dirty="0" smtClean="0">
                <a:solidFill>
                  <a:schemeClr val="accent6"/>
                </a:solidFill>
              </a:rPr>
              <a:t>milli-</a:t>
            </a:r>
            <a:r>
              <a:rPr lang="fr-FR" dirty="0" smtClean="0"/>
              <a:t> 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4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fr-FR" dirty="0" smtClean="0"/>
              <a:t>Les principaux préfixes </a:t>
            </a:r>
            <a:endParaRPr lang="fr-FR" dirty="0"/>
          </a:p>
        </p:txBody>
      </p:sp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0466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 smtClean="0"/>
              <a:t>Il existe des préfixes :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611560" y="279464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kilo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mètre</a:t>
            </a:r>
            <a:r>
              <a:rPr lang="fr-FR" sz="2400" i="1" dirty="0" smtClean="0">
                <a:solidFill>
                  <a:schemeClr val="accent6"/>
                </a:solidFill>
              </a:rPr>
              <a:t> – hecto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litre</a:t>
            </a:r>
            <a:r>
              <a:rPr lang="fr-FR" sz="2400" i="1" dirty="0" smtClean="0">
                <a:solidFill>
                  <a:schemeClr val="accent6"/>
                </a:solidFill>
              </a:rPr>
              <a:t> – déca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gramme</a:t>
            </a:r>
            <a:endParaRPr lang="fr-FR" sz="2400" i="1" dirty="0"/>
          </a:p>
        </p:txBody>
      </p:sp>
      <p:sp>
        <p:nvSpPr>
          <p:cNvPr id="13" name="Espace réservé du contenu 1"/>
          <p:cNvSpPr txBox="1">
            <a:spLocks/>
          </p:cNvSpPr>
          <p:nvPr/>
        </p:nvSpPr>
        <p:spPr>
          <a:xfrm>
            <a:off x="547936" y="3417723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exprimer </a:t>
            </a:r>
            <a:r>
              <a:rPr lang="fr-FR" u="sng" dirty="0" smtClean="0"/>
              <a:t>le temps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6"/>
                </a:solidFill>
              </a:rPr>
              <a:t>pré- (avant), post- (après)</a:t>
            </a:r>
            <a:endParaRPr lang="fr-FR" dirty="0" smtClean="0"/>
          </a:p>
        </p:txBody>
      </p:sp>
      <p:sp>
        <p:nvSpPr>
          <p:cNvPr id="18" name="ZoneTexte 17"/>
          <p:cNvSpPr txBox="1"/>
          <p:nvPr/>
        </p:nvSpPr>
        <p:spPr>
          <a:xfrm>
            <a:off x="691952" y="399293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pré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histoire</a:t>
            </a:r>
            <a:r>
              <a:rPr lang="fr-FR" sz="2400" i="1" dirty="0" smtClean="0">
                <a:solidFill>
                  <a:schemeClr val="accent6"/>
                </a:solidFill>
              </a:rPr>
              <a:t> – post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moderne</a:t>
            </a:r>
            <a:r>
              <a:rPr lang="fr-FR" sz="2400" i="1" dirty="0" smtClean="0">
                <a:solidFill>
                  <a:schemeClr val="accent6"/>
                </a:solidFill>
              </a:rPr>
              <a:t> </a:t>
            </a:r>
            <a:endParaRPr lang="fr-FR" sz="2400" i="1" dirty="0"/>
          </a:p>
        </p:txBody>
      </p:sp>
      <p:sp>
        <p:nvSpPr>
          <p:cNvPr id="19" name="Espace réservé du contenu 1"/>
          <p:cNvSpPr txBox="1">
            <a:spLocks/>
          </p:cNvSpPr>
          <p:nvPr/>
        </p:nvSpPr>
        <p:spPr>
          <a:xfrm>
            <a:off x="547936" y="4466254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</a:t>
            </a:r>
            <a:r>
              <a:rPr lang="fr-FR" u="sng" dirty="0" smtClean="0"/>
              <a:t>une protection</a:t>
            </a:r>
            <a:r>
              <a:rPr lang="fr-FR" dirty="0" smtClean="0"/>
              <a:t> : </a:t>
            </a:r>
            <a:r>
              <a:rPr lang="fr-FR" dirty="0" smtClean="0">
                <a:solidFill>
                  <a:schemeClr val="accent6"/>
                </a:solidFill>
              </a:rPr>
              <a:t>para-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22" name="ZoneTexte 21"/>
          <p:cNvSpPr txBox="1"/>
          <p:nvPr/>
        </p:nvSpPr>
        <p:spPr>
          <a:xfrm>
            <a:off x="691952" y="5041467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para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chute</a:t>
            </a:r>
            <a:r>
              <a:rPr lang="fr-FR" sz="2400" i="1" dirty="0" smtClean="0">
                <a:solidFill>
                  <a:schemeClr val="accent6"/>
                </a:solidFill>
              </a:rPr>
              <a:t> – para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tonnerre</a:t>
            </a:r>
            <a:endParaRPr lang="fr-FR" sz="2400" i="1" dirty="0"/>
          </a:p>
        </p:txBody>
      </p:sp>
      <p:sp>
        <p:nvSpPr>
          <p:cNvPr id="12" name="Espace réservé du contenu 1"/>
          <p:cNvSpPr txBox="1">
            <a:spLocks/>
          </p:cNvSpPr>
          <p:nvPr/>
        </p:nvSpPr>
        <p:spPr>
          <a:xfrm>
            <a:off x="609466" y="5482483"/>
            <a:ext cx="8352928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dirty="0" smtClean="0"/>
              <a:t>- pour dire </a:t>
            </a:r>
            <a:r>
              <a:rPr lang="fr-FR" u="sng" dirty="0" smtClean="0"/>
              <a:t>contre</a:t>
            </a:r>
            <a:r>
              <a:rPr lang="fr-FR" dirty="0" smtClean="0"/>
              <a:t>: </a:t>
            </a:r>
            <a:r>
              <a:rPr lang="fr-FR" dirty="0" smtClean="0">
                <a:solidFill>
                  <a:schemeClr val="accent6"/>
                </a:solidFill>
              </a:rPr>
              <a:t>anti-</a:t>
            </a:r>
            <a:endParaRPr lang="fr-FR" dirty="0"/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</p:txBody>
      </p:sp>
      <p:sp>
        <p:nvSpPr>
          <p:cNvPr id="15" name="ZoneTexte 14"/>
          <p:cNvSpPr txBox="1"/>
          <p:nvPr/>
        </p:nvSpPr>
        <p:spPr>
          <a:xfrm>
            <a:off x="753482" y="6057696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>
                <a:solidFill>
                  <a:schemeClr val="accent6"/>
                </a:solidFill>
              </a:rPr>
              <a:t>anti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virus</a:t>
            </a:r>
            <a:r>
              <a:rPr lang="fr-FR" sz="2400" i="1" dirty="0" smtClean="0">
                <a:solidFill>
                  <a:schemeClr val="accent6"/>
                </a:solidFill>
              </a:rPr>
              <a:t> – anti</a:t>
            </a:r>
            <a:r>
              <a:rPr lang="fr-FR" sz="2400" i="1" dirty="0" smtClean="0">
                <a:solidFill>
                  <a:schemeClr val="accent5">
                    <a:lumMod val="75000"/>
                  </a:schemeClr>
                </a:solidFill>
              </a:rPr>
              <a:t>reflet</a:t>
            </a:r>
            <a:endParaRPr lang="fr-FR" sz="2400" i="1" dirty="0"/>
          </a:p>
        </p:txBody>
      </p:sp>
    </p:spTree>
    <p:extLst>
      <p:ext uri="{BB962C8B-B14F-4D97-AF65-F5344CB8AC3E}">
        <p14:creationId xmlns:p14="http://schemas.microsoft.com/office/powerpoint/2010/main" val="500779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375</Words>
  <Application>Microsoft Office PowerPoint</Application>
  <PresentationFormat>Affichage à l'écran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vocabulaire</vt:lpstr>
      <vt:lpstr>Aujourd’hui, nous allons travailler en vocabulaire. Nous allons apprendre à comprendre à quoi servent les préfixes et à les utiliser. </vt:lpstr>
      <vt:lpstr>Rappel : les familles de mots</vt:lpstr>
      <vt:lpstr>Rappel : les familles de mots</vt:lpstr>
      <vt:lpstr>Qu’est-ce qu’un préfixe ?</vt:lpstr>
      <vt:lpstr>Qu’est-ce qu’un préfixe ?</vt:lpstr>
      <vt:lpstr>A quoi servent les préfixes ?</vt:lpstr>
      <vt:lpstr>Les principaux préfixes </vt:lpstr>
      <vt:lpstr>Les principaux préfixes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46</cp:revision>
  <dcterms:created xsi:type="dcterms:W3CDTF">2020-05-20T07:22:41Z</dcterms:created>
  <dcterms:modified xsi:type="dcterms:W3CDTF">2020-11-22T14:02:12Z</dcterms:modified>
</cp:coreProperties>
</file>