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80" r:id="rId5"/>
    <p:sldId id="284" r:id="rId6"/>
    <p:sldId id="283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0000"/>
    <a:srgbClr val="FF3399"/>
    <a:srgbClr val="FF3300"/>
    <a:srgbClr val="FF99CC"/>
    <a:srgbClr val="FF61B0"/>
    <a:srgbClr val="009900"/>
    <a:srgbClr val="FFE89F"/>
    <a:srgbClr val="DAA600"/>
    <a:srgbClr val="FFD44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7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29/10/2020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29/10/2020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Orthographe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632848" cy="2135088"/>
          </a:xfrm>
        </p:spPr>
        <p:txBody>
          <a:bodyPr>
            <a:noAutofit/>
          </a:bodyPr>
          <a:lstStyle/>
          <a:p>
            <a:r>
              <a:rPr lang="fr-FR" sz="4000" dirty="0" smtClean="0">
                <a:solidFill>
                  <a:schemeClr val="bg1"/>
                </a:solidFill>
              </a:rPr>
              <a:t>Les homophones grammaticaux : </a:t>
            </a:r>
          </a:p>
          <a:p>
            <a:r>
              <a:rPr lang="fr-FR" sz="6000" dirty="0" smtClean="0">
                <a:solidFill>
                  <a:schemeClr val="bg1"/>
                </a:solidFill>
              </a:rPr>
              <a:t>leur </a:t>
            </a:r>
            <a:r>
              <a:rPr lang="fr-FR" sz="6000" dirty="0" smtClean="0">
                <a:solidFill>
                  <a:schemeClr val="bg1"/>
                </a:solidFill>
              </a:rPr>
              <a:t>et </a:t>
            </a:r>
            <a:r>
              <a:rPr lang="fr-FR" sz="6000" dirty="0" smtClean="0">
                <a:solidFill>
                  <a:schemeClr val="bg1"/>
                </a:solidFill>
              </a:rPr>
              <a:t>leurs</a:t>
            </a:r>
            <a:endParaRPr lang="fr-FR" sz="6000" dirty="0" smtClean="0">
              <a:solidFill>
                <a:schemeClr val="bg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O19</a:t>
            </a:r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Aujourd’hui, nous allons travailler en </a:t>
            </a:r>
            <a:r>
              <a:rPr lang="fr-FR" sz="4000" b="1" dirty="0" smtClean="0">
                <a:solidFill>
                  <a:srgbClr val="FF99CC"/>
                </a:solidFill>
                <a:latin typeface="+mn-lt"/>
                <a:ea typeface="Script Ecole 2" panose="02000400000000000000" pitchFamily="2" charset="0"/>
              </a:rPr>
              <a:t>orthographe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. </a:t>
            </a:r>
            <a:b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</a:b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Nous allons apprendre </a:t>
            </a:r>
            <a:r>
              <a:rPr lang="fr-FR" sz="4000" b="1" dirty="0" smtClean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comment choisir la bonne orthographe entre </a:t>
            </a:r>
            <a:r>
              <a:rPr lang="fr-FR" sz="4000" b="1" dirty="0" smtClean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leur et leurs.</a:t>
            </a:r>
            <a:endParaRPr lang="fr-FR" sz="4800" dirty="0">
              <a:solidFill>
                <a:srgbClr val="FF33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Les homophones</a:t>
            </a:r>
            <a:endParaRPr lang="fr-FR" b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604270" y="980727"/>
            <a:ext cx="82882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Les </a:t>
            </a:r>
            <a:r>
              <a:rPr lang="fr-FR" sz="3200" b="1" dirty="0" smtClean="0">
                <a:solidFill>
                  <a:srgbClr val="FF3399"/>
                </a:solidFill>
              </a:rPr>
              <a:t>homophones </a:t>
            </a:r>
            <a:r>
              <a:rPr lang="fr-FR" sz="3200" dirty="0" smtClean="0"/>
              <a:t>sont des mots </a:t>
            </a:r>
            <a:r>
              <a:rPr lang="fr-FR" sz="3200" dirty="0" smtClean="0">
                <a:solidFill>
                  <a:srgbClr val="FF3399"/>
                </a:solidFill>
              </a:rPr>
              <a:t>qui se prononcent de la même façon mais qui ont une orthographe différente.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8704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leur </a:t>
            </a:r>
            <a:r>
              <a:rPr lang="fr-FR" b="1" dirty="0" smtClean="0">
                <a:solidFill>
                  <a:srgbClr val="FF0000"/>
                </a:solidFill>
              </a:rPr>
              <a:t>ou </a:t>
            </a:r>
            <a:r>
              <a:rPr lang="fr-FR" b="1" dirty="0" smtClean="0">
                <a:solidFill>
                  <a:srgbClr val="FF0000"/>
                </a:solidFill>
              </a:rPr>
              <a:t>leurs </a:t>
            </a:r>
            <a:r>
              <a:rPr lang="fr-FR" b="1" dirty="0" smtClean="0">
                <a:solidFill>
                  <a:srgbClr val="FF0000"/>
                </a:solidFill>
              </a:rPr>
              <a:t>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73324" y="908720"/>
            <a:ext cx="8288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b="1" dirty="0" smtClean="0">
                <a:solidFill>
                  <a:srgbClr val="FF3399"/>
                </a:solidFill>
              </a:rPr>
              <a:t>leur</a:t>
            </a:r>
            <a:r>
              <a:rPr lang="fr-FR" sz="3200" dirty="0" smtClean="0"/>
              <a:t> peut être : </a:t>
            </a:r>
            <a:endParaRPr lang="fr-FR" sz="3200" dirty="0"/>
          </a:p>
        </p:txBody>
      </p:sp>
      <p:sp>
        <p:nvSpPr>
          <p:cNvPr id="6" name="ZoneTexte 5"/>
          <p:cNvSpPr txBox="1"/>
          <p:nvPr/>
        </p:nvSpPr>
        <p:spPr>
          <a:xfrm>
            <a:off x="473324" y="1493495"/>
            <a:ext cx="8288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>
                <a:solidFill>
                  <a:schemeClr val="accent6">
                    <a:lumMod val="50000"/>
                  </a:schemeClr>
                </a:solidFill>
              </a:rPr>
              <a:t>- un pronom; </a:t>
            </a:r>
            <a:endParaRPr lang="fr-FR" sz="3200" dirty="0" smtClean="0"/>
          </a:p>
        </p:txBody>
      </p:sp>
      <p:sp>
        <p:nvSpPr>
          <p:cNvPr id="7" name="ZoneTexte 6"/>
          <p:cNvSpPr txBox="1"/>
          <p:nvPr/>
        </p:nvSpPr>
        <p:spPr>
          <a:xfrm>
            <a:off x="471811" y="2204864"/>
            <a:ext cx="82882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 smtClean="0"/>
              <a:t>Dans ce cas, il est toujours juste avant le </a:t>
            </a:r>
            <a:r>
              <a:rPr lang="fr-FR" sz="2800" i="1" dirty="0" smtClean="0">
                <a:solidFill>
                  <a:srgbClr val="F20000"/>
                </a:solidFill>
              </a:rPr>
              <a:t>verbe</a:t>
            </a:r>
            <a:r>
              <a:rPr lang="fr-FR" sz="2800" i="1" dirty="0" smtClean="0"/>
              <a:t>,</a:t>
            </a:r>
            <a:r>
              <a:rPr lang="fr-FR" sz="2800" dirty="0" smtClean="0"/>
              <a:t> </a:t>
            </a:r>
            <a:r>
              <a:rPr lang="fr-FR" sz="2800" dirty="0"/>
              <a:t>il est </a:t>
            </a:r>
            <a:r>
              <a:rPr lang="fr-FR" sz="2800" dirty="0" smtClean="0"/>
              <a:t>alors invariable </a:t>
            </a:r>
            <a:r>
              <a:rPr lang="fr-FR" sz="2800" dirty="0"/>
              <a:t>et s’écrit toujours sans s</a:t>
            </a:r>
            <a:r>
              <a:rPr lang="fr-FR" sz="2800" dirty="0" smtClean="0"/>
              <a:t>.</a:t>
            </a:r>
            <a:endParaRPr lang="fr-FR" sz="2800" dirty="0"/>
          </a:p>
        </p:txBody>
      </p:sp>
      <p:sp>
        <p:nvSpPr>
          <p:cNvPr id="9" name="ZoneTexte 8"/>
          <p:cNvSpPr txBox="1"/>
          <p:nvPr/>
        </p:nvSpPr>
        <p:spPr>
          <a:xfrm>
            <a:off x="479426" y="3292763"/>
            <a:ext cx="82882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 smtClean="0"/>
              <a:t>On peut le remplacer par </a:t>
            </a:r>
            <a:r>
              <a:rPr lang="fr-FR" sz="2800" i="1" dirty="0" smtClean="0">
                <a:solidFill>
                  <a:schemeClr val="accent6">
                    <a:lumMod val="50000"/>
                  </a:schemeClr>
                </a:solidFill>
              </a:rPr>
              <a:t>lui</a:t>
            </a:r>
            <a:r>
              <a:rPr lang="fr-FR" sz="2800" i="1" dirty="0" smtClean="0"/>
              <a:t>.</a:t>
            </a:r>
            <a:endParaRPr lang="fr-FR" sz="2800" i="1" dirty="0"/>
          </a:p>
        </p:txBody>
      </p:sp>
      <p:sp>
        <p:nvSpPr>
          <p:cNvPr id="10" name="ZoneTexte 9"/>
          <p:cNvSpPr txBox="1"/>
          <p:nvPr/>
        </p:nvSpPr>
        <p:spPr>
          <a:xfrm>
            <a:off x="479426" y="3933056"/>
            <a:ext cx="82882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 smtClean="0"/>
              <a:t>Exemple : Je </a:t>
            </a:r>
            <a:r>
              <a:rPr lang="fr-FR" sz="2800" b="1" i="1" dirty="0" smtClean="0">
                <a:solidFill>
                  <a:schemeClr val="accent6">
                    <a:lumMod val="50000"/>
                  </a:schemeClr>
                </a:solidFill>
              </a:rPr>
              <a:t>leur</a:t>
            </a:r>
            <a:r>
              <a:rPr lang="fr-FR" sz="2800" i="1" dirty="0" smtClean="0"/>
              <a:t> </a:t>
            </a:r>
            <a:r>
              <a:rPr lang="fr-FR" sz="2800" i="1" dirty="0" smtClean="0">
                <a:solidFill>
                  <a:srgbClr val="FF0000"/>
                </a:solidFill>
              </a:rPr>
              <a:t>parle</a:t>
            </a:r>
            <a:r>
              <a:rPr lang="fr-FR" sz="2800" i="1" dirty="0" smtClean="0"/>
              <a:t>. </a:t>
            </a:r>
          </a:p>
          <a:p>
            <a:pPr algn="just"/>
            <a:r>
              <a:rPr lang="fr-FR" sz="2800" i="1" dirty="0"/>
              <a:t>	</a:t>
            </a:r>
            <a:r>
              <a:rPr lang="fr-FR" sz="2800" i="1" dirty="0" smtClean="0"/>
              <a:t>       Je </a:t>
            </a:r>
            <a:r>
              <a:rPr lang="fr-FR" sz="2800" b="1" i="1" dirty="0" smtClean="0">
                <a:solidFill>
                  <a:schemeClr val="accent6">
                    <a:lumMod val="50000"/>
                  </a:schemeClr>
                </a:solidFill>
              </a:rPr>
              <a:t>lui</a:t>
            </a:r>
            <a:r>
              <a:rPr lang="fr-FR" sz="2800" i="1" dirty="0" smtClean="0"/>
              <a:t> </a:t>
            </a:r>
            <a:r>
              <a:rPr lang="fr-FR" sz="2800" i="1" dirty="0" smtClean="0">
                <a:solidFill>
                  <a:srgbClr val="FF0000"/>
                </a:solidFill>
              </a:rPr>
              <a:t>parle</a:t>
            </a:r>
            <a:r>
              <a:rPr lang="fr-FR" sz="2800" i="1" dirty="0" smtClean="0"/>
              <a:t>.</a:t>
            </a:r>
            <a:endParaRPr lang="fr-FR" sz="2800" i="1" dirty="0"/>
          </a:p>
        </p:txBody>
      </p:sp>
    </p:spTree>
    <p:extLst>
      <p:ext uri="{BB962C8B-B14F-4D97-AF65-F5344CB8AC3E}">
        <p14:creationId xmlns:p14="http://schemas.microsoft.com/office/powerpoint/2010/main" val="254526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" grpId="0"/>
      <p:bldP spid="7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leur </a:t>
            </a:r>
            <a:r>
              <a:rPr lang="fr-FR" b="1" dirty="0" smtClean="0">
                <a:solidFill>
                  <a:srgbClr val="FF0000"/>
                </a:solidFill>
              </a:rPr>
              <a:t>ou </a:t>
            </a:r>
            <a:r>
              <a:rPr lang="fr-FR" b="1" dirty="0" smtClean="0">
                <a:solidFill>
                  <a:srgbClr val="FF0000"/>
                </a:solidFill>
              </a:rPr>
              <a:t>leurs </a:t>
            </a:r>
            <a:r>
              <a:rPr lang="fr-FR" b="1" dirty="0" smtClean="0">
                <a:solidFill>
                  <a:srgbClr val="FF0000"/>
                </a:solidFill>
              </a:rPr>
              <a:t>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73324" y="908720"/>
            <a:ext cx="8288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b="1" dirty="0" smtClean="0">
                <a:solidFill>
                  <a:srgbClr val="FF3399"/>
                </a:solidFill>
              </a:rPr>
              <a:t>leur</a:t>
            </a:r>
            <a:r>
              <a:rPr lang="fr-FR" sz="3200" dirty="0" smtClean="0"/>
              <a:t> peut être : </a:t>
            </a:r>
            <a:endParaRPr lang="fr-FR" sz="3200" dirty="0"/>
          </a:p>
        </p:txBody>
      </p:sp>
      <p:sp>
        <p:nvSpPr>
          <p:cNvPr id="6" name="ZoneTexte 5"/>
          <p:cNvSpPr txBox="1"/>
          <p:nvPr/>
        </p:nvSpPr>
        <p:spPr>
          <a:xfrm>
            <a:off x="473324" y="1493495"/>
            <a:ext cx="8288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>
                <a:solidFill>
                  <a:schemeClr val="accent6">
                    <a:lumMod val="50000"/>
                  </a:schemeClr>
                </a:solidFill>
              </a:rPr>
              <a:t>- un pronom; </a:t>
            </a:r>
            <a:endParaRPr lang="fr-FR" sz="3200" dirty="0" smtClean="0"/>
          </a:p>
        </p:txBody>
      </p:sp>
      <p:sp>
        <p:nvSpPr>
          <p:cNvPr id="8" name="ZoneTexte 7"/>
          <p:cNvSpPr txBox="1"/>
          <p:nvPr/>
        </p:nvSpPr>
        <p:spPr>
          <a:xfrm>
            <a:off x="508423" y="2070565"/>
            <a:ext cx="8288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- un déterminant possessif. </a:t>
            </a:r>
            <a:endParaRPr lang="fr-FR" sz="32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44005" y="2681917"/>
            <a:ext cx="82882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 smtClean="0"/>
              <a:t>Dans ce cas, il est toujours juste avant un </a:t>
            </a:r>
            <a:r>
              <a:rPr lang="fr-FR" sz="2800" i="1" dirty="0" smtClean="0">
                <a:solidFill>
                  <a:srgbClr val="0070C0"/>
                </a:solidFill>
              </a:rPr>
              <a:t>nom</a:t>
            </a:r>
            <a:r>
              <a:rPr lang="fr-FR" sz="2800" i="1" dirty="0" smtClean="0"/>
              <a:t>,</a:t>
            </a:r>
            <a:r>
              <a:rPr lang="fr-FR" sz="2800" dirty="0" smtClean="0"/>
              <a:t> </a:t>
            </a:r>
            <a:r>
              <a:rPr lang="fr-FR" sz="2800" dirty="0"/>
              <a:t>il </a:t>
            </a:r>
            <a:r>
              <a:rPr lang="fr-FR" sz="2800" dirty="0" smtClean="0"/>
              <a:t>s’accorde alors avec ce nom.</a:t>
            </a:r>
            <a:endParaRPr lang="fr-FR" sz="2800" dirty="0"/>
          </a:p>
        </p:txBody>
      </p:sp>
      <p:sp>
        <p:nvSpPr>
          <p:cNvPr id="12" name="ZoneTexte 11"/>
          <p:cNvSpPr txBox="1"/>
          <p:nvPr/>
        </p:nvSpPr>
        <p:spPr>
          <a:xfrm>
            <a:off x="473324" y="3793391"/>
            <a:ext cx="82882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 smtClean="0"/>
              <a:t>On peut le remplacer soit par </a:t>
            </a:r>
            <a:r>
              <a:rPr lang="fr-FR" sz="2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mon</a:t>
            </a:r>
            <a:r>
              <a:rPr lang="fr-FR" sz="2800" i="1" dirty="0" smtClean="0"/>
              <a:t>, soit par </a:t>
            </a:r>
            <a:r>
              <a:rPr lang="fr-FR" sz="2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mes</a:t>
            </a:r>
            <a:r>
              <a:rPr lang="fr-FR" sz="2800" i="1" dirty="0" smtClean="0"/>
              <a:t>.</a:t>
            </a:r>
            <a:endParaRPr lang="fr-FR" sz="2800" i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444005" y="4410109"/>
            <a:ext cx="82882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 smtClean="0"/>
              <a:t>Exemple : </a:t>
            </a:r>
            <a:r>
              <a:rPr lang="fr-FR" sz="2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Leurs</a:t>
            </a:r>
            <a:r>
              <a:rPr lang="fr-FR" sz="2800" i="1" dirty="0" smtClean="0"/>
              <a:t> cheveux se sont dressés sur </a:t>
            </a:r>
            <a:r>
              <a:rPr lang="fr-FR" sz="2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leur</a:t>
            </a:r>
            <a:r>
              <a:rPr lang="fr-FR" sz="2800" i="1" dirty="0" smtClean="0"/>
              <a:t> tête ! </a:t>
            </a:r>
          </a:p>
          <a:p>
            <a:pPr algn="just"/>
            <a:r>
              <a:rPr lang="fr-FR" sz="2800" i="1" dirty="0"/>
              <a:t>	</a:t>
            </a:r>
            <a:r>
              <a:rPr lang="fr-FR" sz="2800" i="1" dirty="0" smtClean="0"/>
              <a:t>      </a:t>
            </a:r>
            <a:r>
              <a:rPr lang="fr-FR" sz="2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Mes</a:t>
            </a:r>
            <a:r>
              <a:rPr lang="fr-FR" sz="2800" i="1" dirty="0" smtClean="0"/>
              <a:t> </a:t>
            </a:r>
            <a:r>
              <a:rPr lang="fr-FR" sz="2800" i="1" dirty="0"/>
              <a:t>cheveux se sont dressés sur </a:t>
            </a:r>
            <a:r>
              <a:rPr lang="fr-FR" sz="2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ma</a:t>
            </a:r>
            <a:r>
              <a:rPr lang="fr-FR" sz="2800" i="1" dirty="0" smtClean="0"/>
              <a:t> </a:t>
            </a:r>
            <a:r>
              <a:rPr lang="fr-FR" sz="2800" i="1" dirty="0"/>
              <a:t>tête ! </a:t>
            </a:r>
            <a:endParaRPr lang="fr-FR" sz="28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1547664" y="5364216"/>
            <a:ext cx="65527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>
                <a:solidFill>
                  <a:srgbClr val="FF0000"/>
                </a:solidFill>
              </a:rPr>
              <a:t>Il faut toujours réfléchir au sens pour savoir si le déterminant est au singulier ou au pluriel. Dans la phrase exemple, il est évident qu’il y a plusieurs cheveux, mais que chacun n’a qu’une seule tête !</a:t>
            </a:r>
            <a:endParaRPr lang="fr-FR" sz="2000" dirty="0">
              <a:solidFill>
                <a:srgbClr val="FF0000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390945"/>
            <a:ext cx="1148283" cy="114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712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On s’entraîne ?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67966" y="1556792"/>
            <a:ext cx="8424514" cy="604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Ils sont montés dans           voiture.</a:t>
            </a:r>
            <a:endParaRPr lang="fr-FR" dirty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498358" y="2203123"/>
            <a:ext cx="853813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On </a:t>
            </a:r>
            <a:r>
              <a:rPr lang="fr-FR" dirty="0" smtClean="0"/>
              <a:t>	 </a:t>
            </a:r>
            <a:r>
              <a:rPr lang="fr-FR" dirty="0" smtClean="0"/>
              <a:t>     a dit que              affaires étaient par terre. 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1133152" y="2196153"/>
            <a:ext cx="1350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chemeClr val="accent6">
                    <a:lumMod val="50000"/>
                  </a:schemeClr>
                </a:solidFill>
              </a:rPr>
              <a:t>leur</a:t>
            </a:r>
            <a:endParaRPr lang="fr-F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1434462" y="2824336"/>
            <a:ext cx="7097978" cy="604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enfants          ont préparé une surprise.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467544" y="2780928"/>
            <a:ext cx="1225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Leurs</a:t>
            </a:r>
            <a:r>
              <a:rPr lang="fr-FR" sz="3600" dirty="0" smtClean="0">
                <a:solidFill>
                  <a:srgbClr val="FF0000"/>
                </a:solidFill>
              </a:rPr>
              <a:t>  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955803" y="1497781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leur</a:t>
            </a:r>
            <a:endParaRPr lang="fr-FR" sz="2000" b="1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528095" y="213285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leurs</a:t>
            </a:r>
            <a:endParaRPr lang="fr-FR" sz="2000" b="1" dirty="0">
              <a:ln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789336" y="2779187"/>
            <a:ext cx="1350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accent6">
                    <a:lumMod val="50000"/>
                  </a:schemeClr>
                </a:solidFill>
              </a:rPr>
              <a:t>leur</a:t>
            </a:r>
            <a:endParaRPr lang="fr-FR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70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 build="p"/>
      <p:bldP spid="11" grpId="0"/>
      <p:bldP spid="12" grpId="0" build="p"/>
      <p:bldP spid="13" grpId="0"/>
      <p:bldP spid="15" grpId="0"/>
      <p:bldP spid="16" grpId="0"/>
      <p:bldP spid="1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205</Words>
  <Application>Microsoft Office PowerPoint</Application>
  <PresentationFormat>Affichage à l'écran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Orthographe</vt:lpstr>
      <vt:lpstr>Aujourd’hui, nous allons travailler en orthographe.  Nous allons apprendre comment choisir la bonne orthographe entre leur et leurs.</vt:lpstr>
      <vt:lpstr>Les homophones</vt:lpstr>
      <vt:lpstr>leur ou leurs ?</vt:lpstr>
      <vt:lpstr>leur ou leurs ?</vt:lpstr>
      <vt:lpstr>On s’entraîne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72</cp:revision>
  <dcterms:created xsi:type="dcterms:W3CDTF">2020-05-20T07:22:41Z</dcterms:created>
  <dcterms:modified xsi:type="dcterms:W3CDTF">2020-10-29T14:56:49Z</dcterms:modified>
</cp:coreProperties>
</file>