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4" r:id="rId8"/>
    <p:sldId id="28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99"/>
    <a:srgbClr val="FF99CC"/>
    <a:srgbClr val="FF61B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homophones grammaticaux : </a:t>
            </a:r>
          </a:p>
          <a:p>
            <a:r>
              <a:rPr lang="fr-FR" sz="6000" dirty="0" smtClean="0">
                <a:solidFill>
                  <a:schemeClr val="bg1"/>
                </a:solidFill>
              </a:rPr>
              <a:t>et, est, es et ai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O11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entre </a:t>
            </a:r>
            <a:r>
              <a:rPr lang="fr-FR" sz="4000" b="1" dirty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et, est, es et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ai.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homophones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homophones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qui se prononcent de la même façon mais qui ont une orthographe différente.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et, est, es et </a:t>
            </a:r>
            <a:r>
              <a:rPr lang="fr-FR" b="1" dirty="0" smtClean="0">
                <a:solidFill>
                  <a:srgbClr val="FF0000"/>
                </a:solidFill>
              </a:rPr>
              <a:t>ai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rgbClr val="FF0000"/>
                </a:solidFill>
              </a:rPr>
              <a:t>est</a:t>
            </a:r>
            <a:r>
              <a:rPr lang="fr-FR" sz="3200" dirty="0" smtClean="0"/>
              <a:t> est le verbe être au présent de la 3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personne du singulier.</a:t>
            </a:r>
            <a:r>
              <a:rPr lang="fr-FR" sz="3200" dirty="0"/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00125" y="2420888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n’est pas</a:t>
            </a:r>
            <a:r>
              <a:rPr lang="fr-FR" sz="3200" dirty="0" smtClean="0"/>
              <a:t> » ou par « </a:t>
            </a:r>
            <a:r>
              <a:rPr lang="fr-FR" sz="3200" dirty="0" smtClean="0">
                <a:solidFill>
                  <a:srgbClr val="FF0000"/>
                </a:solidFill>
              </a:rPr>
              <a:t>était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8246" y="3865984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La pluie </a:t>
            </a:r>
            <a:r>
              <a:rPr lang="fr-FR" sz="3200" i="1" dirty="0" smtClean="0">
                <a:solidFill>
                  <a:srgbClr val="FF0000"/>
                </a:solidFill>
              </a:rPr>
              <a:t>est</a:t>
            </a:r>
            <a:r>
              <a:rPr lang="fr-FR" sz="3200" i="1" dirty="0" smtClean="0"/>
              <a:t> tombée en abondance.</a:t>
            </a:r>
          </a:p>
          <a:p>
            <a:pPr algn="just"/>
            <a:r>
              <a:rPr lang="fr-FR" sz="3200" i="1" dirty="0"/>
              <a:t>La pluie </a:t>
            </a:r>
            <a:r>
              <a:rPr lang="fr-FR" sz="3200" i="1" dirty="0" smtClean="0">
                <a:solidFill>
                  <a:srgbClr val="FF0000"/>
                </a:solidFill>
              </a:rPr>
              <a:t>n’est pas</a:t>
            </a:r>
            <a:r>
              <a:rPr lang="fr-FR" sz="3200" i="1" dirty="0" smtClean="0"/>
              <a:t> </a:t>
            </a:r>
            <a:r>
              <a:rPr lang="fr-FR" sz="3200" i="1" dirty="0"/>
              <a:t>tombée en abondance.</a:t>
            </a:r>
          </a:p>
          <a:p>
            <a:pPr algn="just"/>
            <a:r>
              <a:rPr lang="fr-FR" sz="3200" i="1" dirty="0"/>
              <a:t>La pluie </a:t>
            </a:r>
            <a:r>
              <a:rPr lang="fr-FR" sz="3200" i="1" dirty="0" smtClean="0">
                <a:solidFill>
                  <a:srgbClr val="FF0000"/>
                </a:solidFill>
              </a:rPr>
              <a:t>était</a:t>
            </a:r>
            <a:r>
              <a:rPr lang="fr-FR" sz="3200" i="1" dirty="0" smtClean="0"/>
              <a:t> </a:t>
            </a:r>
            <a:r>
              <a:rPr lang="fr-FR" sz="3200" i="1" dirty="0"/>
              <a:t>tombée en abondance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/>
          <p:cNvSpPr txBox="1"/>
          <p:nvPr/>
        </p:nvSpPr>
        <p:spPr>
          <a:xfrm>
            <a:off x="473324" y="908720"/>
            <a:ext cx="82882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rgbClr val="FF0000"/>
                </a:solidFill>
              </a:rPr>
              <a:t>es</a:t>
            </a:r>
            <a:r>
              <a:rPr lang="fr-FR" sz="3200" dirty="0" smtClean="0"/>
              <a:t> est le verbe être au présent de la 2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personne du singulier.</a:t>
            </a:r>
            <a:r>
              <a:rPr lang="fr-FR" sz="3200" dirty="0"/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36" y="3140968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Lui aussi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n’es pas</a:t>
            </a:r>
            <a:r>
              <a:rPr lang="fr-FR" sz="3200" dirty="0" smtClean="0"/>
              <a:t> » ou par « </a:t>
            </a:r>
            <a:r>
              <a:rPr lang="fr-FR" sz="3200" dirty="0" smtClean="0">
                <a:solidFill>
                  <a:srgbClr val="FF0000"/>
                </a:solidFill>
              </a:rPr>
              <a:t>étais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5536" y="4293096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Tu </a:t>
            </a:r>
            <a:r>
              <a:rPr lang="fr-FR" sz="3200" i="1" dirty="0" smtClean="0">
                <a:solidFill>
                  <a:srgbClr val="FF0000"/>
                </a:solidFill>
              </a:rPr>
              <a:t>es</a:t>
            </a:r>
            <a:r>
              <a:rPr lang="fr-FR" sz="3200" i="1" dirty="0" smtClean="0"/>
              <a:t> tombé pendant la récréation.</a:t>
            </a:r>
          </a:p>
          <a:p>
            <a:pPr algn="just"/>
            <a:r>
              <a:rPr lang="fr-FR" sz="3200" i="1" dirty="0"/>
              <a:t>Tu </a:t>
            </a:r>
            <a:r>
              <a:rPr lang="fr-FR" sz="3200" i="1" dirty="0" smtClean="0">
                <a:solidFill>
                  <a:srgbClr val="FF0000"/>
                </a:solidFill>
              </a:rPr>
              <a:t>n’es pas</a:t>
            </a:r>
            <a:r>
              <a:rPr lang="fr-FR" sz="3200" i="1" dirty="0" smtClean="0"/>
              <a:t> </a:t>
            </a:r>
            <a:r>
              <a:rPr lang="fr-FR" sz="3200" i="1" dirty="0"/>
              <a:t>tombé pendant la récréation.</a:t>
            </a:r>
          </a:p>
          <a:p>
            <a:pPr algn="just"/>
            <a:r>
              <a:rPr lang="fr-FR" sz="3200" i="1" dirty="0"/>
              <a:t>Tu </a:t>
            </a:r>
            <a:r>
              <a:rPr lang="fr-FR" sz="3200" i="1" dirty="0" smtClean="0">
                <a:solidFill>
                  <a:srgbClr val="FF0000"/>
                </a:solidFill>
              </a:rPr>
              <a:t>étais</a:t>
            </a:r>
            <a:r>
              <a:rPr lang="fr-FR" sz="3200" i="1" dirty="0" smtClean="0"/>
              <a:t> </a:t>
            </a:r>
            <a:r>
              <a:rPr lang="fr-FR" sz="3200" i="1" dirty="0"/>
              <a:t>tombé pendant la récréation.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1223" y="242088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rgbClr val="FF0000"/>
                </a:solidFill>
              </a:rPr>
              <a:t>Il y a donc obligatoirement « tu » devant.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>
                <a:solidFill>
                  <a:srgbClr val="FF0000"/>
                </a:solidFill>
              </a:rPr>
              <a:t>et, est, es et ai ?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9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/>
              <a:t>et</a:t>
            </a:r>
            <a:r>
              <a:rPr lang="fr-FR" sz="3200" dirty="0" smtClean="0"/>
              <a:t> est une conjonction de coordination. 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395536" y="2852936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Dans la classe, il y a des CM1 </a:t>
            </a:r>
            <a:r>
              <a:rPr lang="fr-FR" sz="3200" b="1" i="1" dirty="0" smtClean="0">
                <a:solidFill>
                  <a:schemeClr val="bg1">
                    <a:lumMod val="50000"/>
                  </a:schemeClr>
                </a:solidFill>
              </a:rPr>
              <a:t>et</a:t>
            </a:r>
            <a:r>
              <a:rPr lang="fr-FR" sz="3200" i="1" dirty="0" smtClean="0"/>
              <a:t> des CM2.</a:t>
            </a:r>
          </a:p>
          <a:p>
            <a:pPr algn="just"/>
            <a:r>
              <a:rPr lang="fr-FR" sz="3200" i="1" dirty="0"/>
              <a:t>Dans la classe, il y a des CM1 </a:t>
            </a:r>
            <a:r>
              <a:rPr lang="fr-FR" sz="3200" b="1" i="1" dirty="0" smtClean="0">
                <a:solidFill>
                  <a:schemeClr val="bg1">
                    <a:lumMod val="50000"/>
                  </a:schemeClr>
                </a:solidFill>
              </a:rPr>
              <a:t>et puis</a:t>
            </a:r>
            <a:r>
              <a:rPr lang="fr-FR" sz="3200" i="1" dirty="0" smtClean="0"/>
              <a:t> </a:t>
            </a:r>
            <a:r>
              <a:rPr lang="fr-FR" sz="3200" i="1" dirty="0"/>
              <a:t>des CM2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51223" y="1837651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On peut le remplacer par « et puis ».</a:t>
            </a:r>
            <a:endParaRPr lang="fr-FR" sz="2000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et, est, es et </a:t>
            </a:r>
            <a:r>
              <a:rPr lang="fr-FR" b="1" dirty="0" smtClean="0">
                <a:solidFill>
                  <a:srgbClr val="FF0000"/>
                </a:solidFill>
              </a:rPr>
              <a:t>ai ?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9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/>
          <p:cNvSpPr txBox="1"/>
          <p:nvPr/>
        </p:nvSpPr>
        <p:spPr>
          <a:xfrm>
            <a:off x="473324" y="908720"/>
            <a:ext cx="82882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rgbClr val="FF0000"/>
                </a:solidFill>
              </a:rPr>
              <a:t>ai</a:t>
            </a:r>
            <a:r>
              <a:rPr lang="fr-FR" sz="3200" dirty="0" smtClean="0"/>
              <a:t> est le verbe avoir au présent de la 1</a:t>
            </a:r>
            <a:r>
              <a:rPr lang="fr-FR" sz="3200" baseline="30000" dirty="0" smtClean="0"/>
              <a:t>ère</a:t>
            </a:r>
            <a:r>
              <a:rPr lang="fr-FR" sz="3200" dirty="0" smtClean="0"/>
              <a:t>  personne du singulier.</a:t>
            </a:r>
            <a:r>
              <a:rPr lang="fr-FR" sz="3200" dirty="0"/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36" y="314096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Lui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avais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5536" y="4293096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J’</a:t>
            </a:r>
            <a:r>
              <a:rPr lang="fr-FR" sz="3200" i="1" dirty="0" smtClean="0">
                <a:solidFill>
                  <a:srgbClr val="FF0000"/>
                </a:solidFill>
              </a:rPr>
              <a:t>ai</a:t>
            </a:r>
            <a:r>
              <a:rPr lang="fr-FR" sz="3200" i="1" dirty="0" smtClean="0"/>
              <a:t> mangé tout le reste du gâteau.</a:t>
            </a:r>
          </a:p>
          <a:p>
            <a:pPr algn="just"/>
            <a:r>
              <a:rPr lang="fr-FR" sz="3200" i="1" dirty="0" smtClean="0"/>
              <a:t>J’</a:t>
            </a:r>
            <a:r>
              <a:rPr lang="fr-FR" sz="3200" i="1" dirty="0" smtClean="0">
                <a:solidFill>
                  <a:srgbClr val="FF0000"/>
                </a:solidFill>
              </a:rPr>
              <a:t>avais</a:t>
            </a:r>
            <a:r>
              <a:rPr lang="fr-FR" sz="3200" i="1" dirty="0" smtClean="0"/>
              <a:t> </a:t>
            </a:r>
            <a:r>
              <a:rPr lang="fr-FR" sz="3200" i="1" dirty="0"/>
              <a:t>mangé tout le reste du gâteau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51223" y="242088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rgbClr val="FF0000"/>
                </a:solidFill>
              </a:rPr>
              <a:t>Il y a donc obligatoirement « j’ » devant (ou je).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>
                <a:solidFill>
                  <a:srgbClr val="FF0000"/>
                </a:solidFill>
              </a:rPr>
              <a:t>et, est, es et ai ?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7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72208"/>
            <a:ext cx="7715200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Mon stylo	         vide.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267744" y="162880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3300"/>
                </a:solidFill>
              </a:rPr>
              <a:t>est</a:t>
            </a:r>
            <a:endParaRPr lang="fr-FR" sz="2000" dirty="0">
              <a:solidFill>
                <a:srgbClr val="FF330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77838" y="2420888"/>
            <a:ext cx="8126610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J’      acheté un nouveau classeur         une trousse.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27584" y="2348880"/>
            <a:ext cx="54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ai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67544" y="3112368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Mon père	       dans la cuisine.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285281" y="3068960"/>
            <a:ext cx="88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3300"/>
                </a:solidFill>
              </a:rPr>
              <a:t>est</a:t>
            </a:r>
            <a:endParaRPr lang="fr-FR" sz="2000" dirty="0">
              <a:solidFill>
                <a:srgbClr val="FF3300"/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98358" y="3861048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Tu        en retard       tu as oublié tes affaires !.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043608" y="3817639"/>
            <a:ext cx="666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es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203848" y="3789040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</a:t>
            </a: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24128" y="2348880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</a:t>
            </a: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build="p"/>
      <p:bldP spid="7" grpId="0"/>
      <p:bldP spid="10" grpId="0" build="p"/>
      <p:bldP spid="11" grpId="0"/>
      <p:bldP spid="12" grpId="0" build="p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286</Words>
  <Application>Microsoft Office PowerPoint</Application>
  <PresentationFormat>Affichage à l'écran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Orthographe</vt:lpstr>
      <vt:lpstr>Aujourd’hui, nous allons travailler en orthographe.  Nous allons apprendre comment choisir la bonne orthographe entre et, est, es et ai.</vt:lpstr>
      <vt:lpstr>Les homophones</vt:lpstr>
      <vt:lpstr>et, est, es et ai ?</vt:lpstr>
      <vt:lpstr>Présentation PowerPoint</vt:lpstr>
      <vt:lpstr>et, est, es et ai ?</vt:lpstr>
      <vt:lpstr>Présentation PowerPoint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67</cp:revision>
  <dcterms:created xsi:type="dcterms:W3CDTF">2020-05-20T07:22:41Z</dcterms:created>
  <dcterms:modified xsi:type="dcterms:W3CDTF">2020-11-28T11:42:22Z</dcterms:modified>
</cp:coreProperties>
</file>