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99"/>
    <a:srgbClr val="FF99CC"/>
    <a:srgbClr val="FF61B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</a:t>
            </a:r>
            <a:r>
              <a:rPr lang="fr-FR" sz="4000" dirty="0" smtClean="0">
                <a:solidFill>
                  <a:schemeClr val="bg1"/>
                </a:solidFill>
              </a:rPr>
              <a:t>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à, a et as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O10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a, as et à.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</a:t>
            </a:r>
            <a:r>
              <a:rPr lang="fr-FR" b="1" dirty="0" smtClean="0"/>
              <a:t>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a, as ou à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a</a:t>
            </a:r>
            <a:r>
              <a:rPr lang="fr-FR" sz="3200" dirty="0" smtClean="0"/>
              <a:t> est le verbe avoir au présent de la 3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personne du singulier.</a:t>
            </a:r>
            <a:r>
              <a:rPr lang="fr-FR" sz="3200" dirty="0"/>
              <a:t>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n’a pas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avait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3861048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Le responsable </a:t>
            </a:r>
            <a:r>
              <a:rPr lang="fr-FR" sz="3200" i="1" dirty="0" smtClean="0">
                <a:solidFill>
                  <a:srgbClr val="FF0000"/>
                </a:solidFill>
              </a:rPr>
              <a:t>a</a:t>
            </a:r>
            <a:r>
              <a:rPr lang="fr-FR" sz="3200" i="1" dirty="0" smtClean="0"/>
              <a:t> ouvert la fenêtre.</a:t>
            </a:r>
          </a:p>
          <a:p>
            <a:pPr algn="just"/>
            <a:r>
              <a:rPr lang="fr-FR" sz="3200" i="1" dirty="0"/>
              <a:t>Le responsable </a:t>
            </a:r>
            <a:r>
              <a:rPr lang="fr-FR" sz="3200" i="1" dirty="0" smtClean="0">
                <a:solidFill>
                  <a:srgbClr val="FF0000"/>
                </a:solidFill>
              </a:rPr>
              <a:t>n’a pas </a:t>
            </a:r>
            <a:r>
              <a:rPr lang="fr-FR" sz="3200" i="1" dirty="0"/>
              <a:t>ouvert la fenêtre.</a:t>
            </a:r>
          </a:p>
          <a:p>
            <a:pPr algn="just"/>
            <a:r>
              <a:rPr lang="fr-FR" sz="3200" i="1" dirty="0"/>
              <a:t>Le responsable </a:t>
            </a:r>
            <a:r>
              <a:rPr lang="fr-FR" sz="3200" i="1" dirty="0" smtClean="0">
                <a:solidFill>
                  <a:srgbClr val="FF0000"/>
                </a:solidFill>
              </a:rPr>
              <a:t>avait</a:t>
            </a:r>
            <a:r>
              <a:rPr lang="fr-FR" sz="3200" i="1" dirty="0" smtClean="0"/>
              <a:t> </a:t>
            </a:r>
            <a:r>
              <a:rPr lang="fr-FR" sz="3200" i="1" dirty="0"/>
              <a:t>ouvert la fenêtre</a:t>
            </a:r>
            <a:r>
              <a:rPr lang="fr-FR" sz="3200" i="1" dirty="0" smtClean="0"/>
              <a:t>.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a, as ou à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as</a:t>
            </a:r>
            <a:r>
              <a:rPr lang="fr-FR" sz="3200" dirty="0" smtClean="0"/>
              <a:t> est le verbe avoir au présent de la 2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personne du singulier.</a:t>
            </a:r>
            <a:r>
              <a:rPr lang="fr-FR" sz="3200" dirty="0"/>
              <a:t>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395536" y="3140968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Lui aussi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n’as pas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avais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4293096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Tu </a:t>
            </a:r>
            <a:r>
              <a:rPr lang="fr-FR" sz="3200" i="1" dirty="0" smtClean="0">
                <a:solidFill>
                  <a:srgbClr val="FF0000"/>
                </a:solidFill>
              </a:rPr>
              <a:t>as</a:t>
            </a:r>
            <a:r>
              <a:rPr lang="fr-FR" sz="3200" i="1" dirty="0" smtClean="0"/>
              <a:t> oublié tes lunettes.</a:t>
            </a:r>
          </a:p>
          <a:p>
            <a:pPr algn="just"/>
            <a:r>
              <a:rPr lang="fr-FR" sz="3200" i="1" dirty="0" smtClean="0"/>
              <a:t>Tu </a:t>
            </a:r>
            <a:r>
              <a:rPr lang="fr-FR" sz="3200" i="1" dirty="0" smtClean="0">
                <a:solidFill>
                  <a:srgbClr val="FF0000"/>
                </a:solidFill>
              </a:rPr>
              <a:t>n’as pas </a:t>
            </a:r>
            <a:r>
              <a:rPr lang="fr-FR" sz="3200" i="1" dirty="0"/>
              <a:t>oublié tes lunettes.</a:t>
            </a:r>
          </a:p>
          <a:p>
            <a:pPr algn="just"/>
            <a:r>
              <a:rPr lang="fr-FR" sz="3200" i="1" dirty="0" smtClean="0"/>
              <a:t>Tu </a:t>
            </a:r>
            <a:r>
              <a:rPr lang="fr-FR" sz="3200" i="1" dirty="0" smtClean="0">
                <a:solidFill>
                  <a:srgbClr val="FF0000"/>
                </a:solidFill>
              </a:rPr>
              <a:t>avais</a:t>
            </a:r>
            <a:r>
              <a:rPr lang="fr-FR" sz="3200" i="1" dirty="0" smtClean="0"/>
              <a:t> </a:t>
            </a:r>
            <a:r>
              <a:rPr lang="fr-FR" sz="3200" i="1" dirty="0"/>
              <a:t>oublié tes lunettes.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1223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FF0000"/>
                </a:solidFill>
              </a:rPr>
              <a:t>Il y a donc obligatoirement « tu » devant.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9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a, as ou à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7030A0"/>
                </a:solidFill>
              </a:rPr>
              <a:t>à</a:t>
            </a:r>
            <a:r>
              <a:rPr lang="fr-FR" sz="3200" dirty="0" smtClean="0"/>
              <a:t> est une préposition.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395536" y="2852936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Le maître parle </a:t>
            </a:r>
            <a:r>
              <a:rPr lang="fr-FR" sz="3200" i="1" dirty="0" smtClean="0">
                <a:solidFill>
                  <a:srgbClr val="7030A0"/>
                </a:solidFill>
              </a:rPr>
              <a:t>à</a:t>
            </a:r>
            <a:r>
              <a:rPr lang="fr-FR" sz="3200" i="1" dirty="0" smtClean="0"/>
              <a:t> ses élèves.</a:t>
            </a:r>
          </a:p>
          <a:p>
            <a:pPr algn="just"/>
            <a:r>
              <a:rPr lang="fr-FR" sz="3200" i="1" dirty="0"/>
              <a:t>Le maître parle </a:t>
            </a:r>
            <a:r>
              <a:rPr lang="fr-FR" sz="3200" i="1" strike="sngStrike" dirty="0" smtClean="0">
                <a:solidFill>
                  <a:srgbClr val="7030A0"/>
                </a:solidFill>
              </a:rPr>
              <a:t>n’à pas</a:t>
            </a:r>
            <a:r>
              <a:rPr lang="fr-FR" sz="3200" i="1" strike="sngStrike" dirty="0" smtClean="0"/>
              <a:t> </a:t>
            </a:r>
            <a:r>
              <a:rPr lang="fr-FR" sz="3200" i="1" dirty="0"/>
              <a:t>ses élèves.</a:t>
            </a:r>
          </a:p>
          <a:p>
            <a:pPr algn="just"/>
            <a:r>
              <a:rPr lang="fr-FR" sz="3200" i="1" dirty="0"/>
              <a:t>Le maître parle </a:t>
            </a:r>
            <a:r>
              <a:rPr lang="fr-FR" sz="3200" i="1" strike="sngStrike" dirty="0" smtClean="0">
                <a:solidFill>
                  <a:srgbClr val="7030A0"/>
                </a:solidFill>
              </a:rPr>
              <a:t>avait</a:t>
            </a:r>
            <a:r>
              <a:rPr lang="fr-FR" sz="3200" i="1" dirty="0" smtClean="0"/>
              <a:t> </a:t>
            </a:r>
            <a:r>
              <a:rPr lang="fr-FR" sz="3200" i="1" dirty="0"/>
              <a:t>ses élèves.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1223" y="1837651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7030A0"/>
                </a:solidFill>
              </a:rPr>
              <a:t>On ne peut pas le remplacer !</a:t>
            </a:r>
            <a:endParaRPr lang="fr-F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2208"/>
            <a:ext cx="77152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Gaël	   repassé du linge.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331640" y="1628800"/>
            <a:ext cx="54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00"/>
                </a:solidFill>
              </a:rPr>
              <a:t>a</a:t>
            </a:r>
            <a:endParaRPr lang="fr-FR" sz="2000" dirty="0">
              <a:solidFill>
                <a:srgbClr val="FF330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77838" y="242088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Paul viendra </a:t>
            </a:r>
            <a:r>
              <a:rPr lang="fr-FR" dirty="0"/>
              <a:t> </a:t>
            </a:r>
            <a:r>
              <a:rPr lang="fr-FR" dirty="0" smtClean="0"/>
              <a:t>   dix heures.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627784" y="2377480"/>
            <a:ext cx="54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à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88962" y="311236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Je crois que tu 	   mal boutonné ton col !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110576" y="3068960"/>
            <a:ext cx="669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00"/>
                </a:solidFill>
              </a:rPr>
              <a:t>as</a:t>
            </a:r>
            <a:endParaRPr lang="fr-FR" sz="2000" dirty="0">
              <a:solidFill>
                <a:srgbClr val="FF330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09600" y="386104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Hier,       l’aube, elle       vu une cigogne.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547664" y="3817639"/>
            <a:ext cx="54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à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93840" y="3789040"/>
            <a:ext cx="54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a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build="p"/>
      <p:bldP spid="7" grpId="0"/>
      <p:bldP spid="10" grpId="0" build="p"/>
      <p:bldP spid="11" grpId="0"/>
      <p:bldP spid="12" grpId="0" build="p"/>
      <p:bldP spid="13" grpId="0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213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Orthographe</vt:lpstr>
      <vt:lpstr>Aujourd’hui, nous allons travailler en orthographe.  Nous allons apprendre comment choisir la bonne orthographe entre a, as et à.</vt:lpstr>
      <vt:lpstr>Les homophones</vt:lpstr>
      <vt:lpstr>a, as ou à ?</vt:lpstr>
      <vt:lpstr>a, as ou à ?</vt:lpstr>
      <vt:lpstr>a, as ou à 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63</cp:revision>
  <dcterms:created xsi:type="dcterms:W3CDTF">2020-05-20T07:22:41Z</dcterms:created>
  <dcterms:modified xsi:type="dcterms:W3CDTF">2020-10-28T11:38:57Z</dcterms:modified>
</cp:coreProperties>
</file>