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20000"/>
    <a:srgbClr val="0099CC"/>
    <a:srgbClr val="FFFFFF"/>
    <a:srgbClr val="0000FF"/>
    <a:srgbClr val="6600CC"/>
    <a:srgbClr val="E28AC5"/>
    <a:srgbClr val="FF33CC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34"/>
  </p:normalViewPr>
  <p:slideViewPr>
    <p:cSldViewPr>
      <p:cViewPr varScale="1">
        <p:scale>
          <a:sx n="110" d="100"/>
          <a:sy n="110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Intercaler et encadrer</a:t>
            </a:r>
            <a:endParaRPr lang="fr-FR" sz="4400" dirty="0" smtClean="0">
              <a:solidFill>
                <a:schemeClr val="bg1"/>
              </a:solidFill>
            </a:endParaRPr>
          </a:p>
          <a:p>
            <a:r>
              <a:rPr lang="fr-FR" sz="4400" dirty="0" smtClean="0">
                <a:solidFill>
                  <a:schemeClr val="bg1"/>
                </a:solidFill>
              </a:rPr>
              <a:t>les grands nombres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N3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intercaler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encadrer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grands nombres.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FF3399"/>
                </a:solidFill>
              </a:rPr>
              <a:t>Intercaler un grand nombre</a:t>
            </a:r>
            <a:endParaRPr lang="fr-FR" sz="4800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4514" y="1600201"/>
            <a:ext cx="8229600" cy="2332856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solidFill>
                  <a:srgbClr val="FF3399"/>
                </a:solidFill>
              </a:rPr>
              <a:t>Intercaler</a:t>
            </a:r>
            <a:r>
              <a:rPr lang="fr-FR" dirty="0" smtClean="0"/>
              <a:t> un nombre, c’est mettre un nombre entre un nombre plus petit et un autre nombre plus grand.</a:t>
            </a:r>
          </a:p>
          <a:p>
            <a:pPr marL="0" indent="0">
              <a:buNone/>
            </a:pPr>
            <a:r>
              <a:rPr lang="fr-FR" dirty="0" smtClean="0"/>
              <a:t>Exemple : Je veux placer 23 entre deux nombres.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12" name="Groupe 11"/>
          <p:cNvGrpSpPr/>
          <p:nvPr/>
        </p:nvGrpSpPr>
        <p:grpSpPr>
          <a:xfrm>
            <a:off x="506169" y="4144158"/>
            <a:ext cx="6586111" cy="589697"/>
            <a:chOff x="506169" y="4144158"/>
            <a:chExt cx="6586111" cy="589697"/>
          </a:xfrm>
        </p:grpSpPr>
        <p:sp>
          <p:nvSpPr>
            <p:cNvPr id="4" name="ZoneTexte 3"/>
            <p:cNvSpPr txBox="1"/>
            <p:nvPr/>
          </p:nvSpPr>
          <p:spPr>
            <a:xfrm>
              <a:off x="543483" y="4149080"/>
              <a:ext cx="612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10</a:t>
              </a:r>
              <a:endParaRPr lang="fr-FR" sz="3200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4463988" y="4149080"/>
              <a:ext cx="612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25</a:t>
              </a:r>
              <a:endParaRPr lang="fr-FR" sz="3200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3187156" y="4149080"/>
              <a:ext cx="612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20</a:t>
              </a:r>
              <a:endParaRPr lang="fr-FR" sz="32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873010" y="4149080"/>
              <a:ext cx="612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15</a:t>
              </a:r>
              <a:endParaRPr lang="fr-FR" sz="3200" dirty="0"/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506169" y="4653136"/>
              <a:ext cx="6586111" cy="0"/>
            </a:xfrm>
            <a:prstGeom prst="line">
              <a:avLst/>
            </a:prstGeom>
            <a:ln w="28575">
              <a:solidFill>
                <a:srgbClr val="FF3399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5796136" y="4144158"/>
              <a:ext cx="6120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 smtClean="0"/>
                <a:t>30</a:t>
              </a:r>
              <a:endParaRPr lang="fr-FR" sz="3200" dirty="0"/>
            </a:p>
          </p:txBody>
        </p:sp>
      </p:grp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77481" y="4436545"/>
            <a:ext cx="8229600" cy="2332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494095" y="5661248"/>
            <a:ext cx="8229600" cy="8123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20 &lt; 23 et 23 &lt; 25 alors je place 23 entre 20 et 25.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6" name="Rectangle avec flèche vers le bas 15"/>
          <p:cNvSpPr/>
          <p:nvPr/>
        </p:nvSpPr>
        <p:spPr>
          <a:xfrm>
            <a:off x="3853008" y="3712110"/>
            <a:ext cx="772776" cy="864096"/>
          </a:xfrm>
          <a:prstGeom prst="downArrowCallout">
            <a:avLst>
              <a:gd name="adj1" fmla="val 11604"/>
              <a:gd name="adj2" fmla="val 16070"/>
              <a:gd name="adj3" fmla="val 25000"/>
              <a:gd name="adj4" fmla="val 64977"/>
            </a:avLst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23</a:t>
            </a:r>
            <a:endParaRPr lang="fr-FR" dirty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04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3399"/>
                </a:solidFill>
              </a:rPr>
              <a:t>Rappel : Comparer </a:t>
            </a:r>
            <a:r>
              <a:rPr lang="fr-FR" dirty="0" smtClean="0">
                <a:solidFill>
                  <a:srgbClr val="FF3399"/>
                </a:solidFill>
              </a:rPr>
              <a:t>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044824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Pour comparer les grands nombres, on commence par compter le nombre de chiffres de chacun de ces nombres. </a:t>
            </a:r>
            <a:r>
              <a:rPr lang="fr-FR" dirty="0" smtClean="0">
                <a:solidFill>
                  <a:srgbClr val="FF3399"/>
                </a:solidFill>
              </a:rPr>
              <a:t>Le plus grand est celui qui a le plus de chiffres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979712" y="3322766"/>
            <a:ext cx="496855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400" dirty="0" smtClean="0"/>
              <a:t>214 451 … 37 480</a:t>
            </a:r>
            <a:endParaRPr lang="fr-FR" sz="4400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2483768" y="4005064"/>
            <a:ext cx="1764196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6 chiffres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0" name="Rectangle avec flèche vers le haut 9"/>
          <p:cNvSpPr/>
          <p:nvPr/>
        </p:nvSpPr>
        <p:spPr>
          <a:xfrm>
            <a:off x="4788024" y="4005064"/>
            <a:ext cx="1764196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5 chiffres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427984" y="3212976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rgbClr val="FF3399"/>
                </a:solidFill>
              </a:rPr>
              <a:t>&gt;</a:t>
            </a:r>
            <a:endParaRPr lang="fr-FR" sz="4800" b="1" dirty="0">
              <a:solidFill>
                <a:srgbClr val="FF3399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2064327" y="76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45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3399"/>
                </a:solidFill>
              </a:rPr>
              <a:t>Rappel : comparer </a:t>
            </a:r>
            <a:r>
              <a:rPr lang="fr-FR" dirty="0" smtClean="0">
                <a:solidFill>
                  <a:srgbClr val="FF3399"/>
                </a:solidFill>
              </a:rPr>
              <a:t>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044824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Si les nombres ont le même nombre de chiffres, </a:t>
            </a:r>
            <a:r>
              <a:rPr lang="fr-FR" dirty="0" smtClean="0">
                <a:solidFill>
                  <a:srgbClr val="FF3399"/>
                </a:solidFill>
              </a:rPr>
              <a:t>je compare chacun des chiffres des nombres en partant de la gauche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979712" y="3322766"/>
            <a:ext cx="496855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400" dirty="0" smtClean="0"/>
              <a:t>251 301 … 256 480</a:t>
            </a:r>
            <a:endParaRPr lang="fr-FR" sz="4400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2195736" y="3933056"/>
            <a:ext cx="576064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2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11960" y="3212976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3399"/>
                </a:solidFill>
              </a:rPr>
              <a:t>&lt;</a:t>
            </a:r>
          </a:p>
        </p:txBody>
      </p:sp>
      <p:sp>
        <p:nvSpPr>
          <p:cNvPr id="8" name="Rectangle avec flèche vers le haut 7"/>
          <p:cNvSpPr/>
          <p:nvPr/>
        </p:nvSpPr>
        <p:spPr>
          <a:xfrm>
            <a:off x="4644008" y="3933056"/>
            <a:ext cx="576064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2</a:t>
            </a:r>
            <a:endParaRPr lang="fr-FR" sz="2800" dirty="0">
              <a:solidFill>
                <a:schemeClr val="tx1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2483768" y="3933056"/>
            <a:ext cx="576064" cy="1747489"/>
            <a:chOff x="7092280" y="3007828"/>
            <a:chExt cx="576064" cy="1747489"/>
          </a:xfrm>
        </p:grpSpPr>
        <p:sp>
          <p:nvSpPr>
            <p:cNvPr id="5" name="Rectangle avec flèche vers le haut 4"/>
            <p:cNvSpPr/>
            <p:nvPr/>
          </p:nvSpPr>
          <p:spPr>
            <a:xfrm>
              <a:off x="7092280" y="3007828"/>
              <a:ext cx="576064" cy="1747489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34928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7164288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5</a:t>
              </a:r>
              <a:endParaRPr lang="fr-FR" sz="28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932040" y="3933056"/>
            <a:ext cx="576064" cy="1747489"/>
            <a:chOff x="7092280" y="3007828"/>
            <a:chExt cx="576064" cy="1747489"/>
          </a:xfrm>
          <a:solidFill>
            <a:schemeClr val="bg1"/>
          </a:solidFill>
        </p:grpSpPr>
        <p:sp>
          <p:nvSpPr>
            <p:cNvPr id="15" name="Rectangle avec flèche vers le haut 14"/>
            <p:cNvSpPr/>
            <p:nvPr/>
          </p:nvSpPr>
          <p:spPr>
            <a:xfrm>
              <a:off x="7092280" y="3007828"/>
              <a:ext cx="576064" cy="1747489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3492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103452" y="4212800"/>
              <a:ext cx="564892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5</a:t>
              </a:r>
              <a:endParaRPr lang="fr-FR" sz="2800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2749005" y="3962605"/>
            <a:ext cx="576064" cy="2490731"/>
            <a:chOff x="2749005" y="3962605"/>
            <a:chExt cx="576064" cy="2490731"/>
          </a:xfrm>
        </p:grpSpPr>
        <p:sp>
          <p:nvSpPr>
            <p:cNvPr id="18" name="Rectangle avec flèche vers le haut 17"/>
            <p:cNvSpPr/>
            <p:nvPr/>
          </p:nvSpPr>
          <p:spPr>
            <a:xfrm>
              <a:off x="2749005" y="3962605"/>
              <a:ext cx="576064" cy="2490731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2624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771800" y="587727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1</a:t>
              </a:r>
              <a:endParaRPr lang="fr-FR" sz="2800" dirty="0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5212469" y="3933056"/>
            <a:ext cx="576064" cy="2490731"/>
            <a:chOff x="5212469" y="3933056"/>
            <a:chExt cx="576064" cy="2490731"/>
          </a:xfrm>
        </p:grpSpPr>
        <p:sp>
          <p:nvSpPr>
            <p:cNvPr id="20" name="Rectangle avec flèche vers le haut 19"/>
            <p:cNvSpPr/>
            <p:nvPr/>
          </p:nvSpPr>
          <p:spPr>
            <a:xfrm>
              <a:off x="5212469" y="3933056"/>
              <a:ext cx="576064" cy="2490731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2624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212469" y="587727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6</a:t>
              </a:r>
              <a:endParaRPr lang="fr-FR" sz="2800" dirty="0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3959932" y="5723383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3399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395501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1" grpId="0"/>
      <p:bldP spid="8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Encadrer 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3789040"/>
            <a:ext cx="820891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sz="4400" dirty="0"/>
          </a:p>
        </p:txBody>
      </p:sp>
      <p:sp>
        <p:nvSpPr>
          <p:cNvPr id="5" name="ZoneTexte 4"/>
          <p:cNvSpPr txBox="1"/>
          <p:nvPr/>
        </p:nvSpPr>
        <p:spPr>
          <a:xfrm>
            <a:off x="525158" y="1052736"/>
            <a:ext cx="8093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>
                <a:solidFill>
                  <a:srgbClr val="FF3399"/>
                </a:solidFill>
              </a:rPr>
              <a:t>Encadrer un nombre</a:t>
            </a:r>
            <a:r>
              <a:rPr lang="fr-FR" sz="2800" dirty="0" smtClean="0"/>
              <a:t>, c’est mettre un nombre entre deux nombres arrondis </a:t>
            </a:r>
            <a:r>
              <a:rPr lang="fr-FR" sz="2800" u="sng" dirty="0" smtClean="0"/>
              <a:t>qui se suivent</a:t>
            </a:r>
            <a:r>
              <a:rPr lang="fr-FR" sz="2800" dirty="0" smtClean="0"/>
              <a:t>.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525158" y="213285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Quand on te demande d’encadrer un nombre, on te précise toujours à quoi il faut l’arrondir.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54780" y="3891677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On va encadrer 513 419…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83568" y="4291787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à la dizaine près : 513 4</a:t>
            </a:r>
            <a:r>
              <a:rPr lang="fr-FR" sz="2000" dirty="0" smtClean="0">
                <a:solidFill>
                  <a:srgbClr val="FF3399"/>
                </a:solidFill>
              </a:rPr>
              <a:t>10</a:t>
            </a:r>
            <a:r>
              <a:rPr lang="fr-FR" sz="2000" dirty="0" smtClean="0"/>
              <a:t> &lt; 513 4</a:t>
            </a:r>
            <a:r>
              <a:rPr lang="fr-FR" sz="2000" dirty="0" smtClean="0">
                <a:solidFill>
                  <a:srgbClr val="FF3399"/>
                </a:solidFill>
              </a:rPr>
              <a:t>19</a:t>
            </a:r>
            <a:r>
              <a:rPr lang="fr-FR" sz="2000" dirty="0" smtClean="0"/>
              <a:t> &lt; 513 4</a:t>
            </a:r>
            <a:r>
              <a:rPr lang="fr-FR" sz="2000" dirty="0" smtClean="0">
                <a:solidFill>
                  <a:srgbClr val="FF3399"/>
                </a:solidFill>
              </a:rPr>
              <a:t>20</a:t>
            </a:r>
            <a:endParaRPr lang="fr-FR" sz="2000" dirty="0">
              <a:solidFill>
                <a:srgbClr val="FF3399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5158" y="3327375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va prendre plusieurs exemples pour comprendre…</a:t>
            </a:r>
            <a:endParaRPr lang="fr-FR" sz="2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702727" y="472265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à la centaine près : 513 </a:t>
            </a:r>
            <a:r>
              <a:rPr lang="fr-FR" sz="2000" dirty="0" smtClean="0">
                <a:solidFill>
                  <a:srgbClr val="FF3399"/>
                </a:solidFill>
              </a:rPr>
              <a:t>400</a:t>
            </a:r>
            <a:r>
              <a:rPr lang="fr-FR" sz="2000" dirty="0" smtClean="0"/>
              <a:t> &lt; 513 </a:t>
            </a:r>
            <a:r>
              <a:rPr lang="fr-FR" sz="2000" dirty="0" smtClean="0">
                <a:solidFill>
                  <a:srgbClr val="FF3399"/>
                </a:solidFill>
              </a:rPr>
              <a:t>419</a:t>
            </a:r>
            <a:r>
              <a:rPr lang="fr-FR" sz="2000" dirty="0" smtClean="0"/>
              <a:t> &lt; 513 </a:t>
            </a:r>
            <a:r>
              <a:rPr lang="fr-FR" sz="2000" dirty="0" smtClean="0">
                <a:solidFill>
                  <a:srgbClr val="FF3399"/>
                </a:solidFill>
              </a:rPr>
              <a:t>500</a:t>
            </a:r>
            <a:endParaRPr lang="fr-FR" sz="2000" dirty="0">
              <a:solidFill>
                <a:srgbClr val="FF3399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83568" y="512276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à l’unité de mille près : 51</a:t>
            </a:r>
            <a:r>
              <a:rPr lang="fr-FR" sz="2000" dirty="0" smtClean="0">
                <a:solidFill>
                  <a:srgbClr val="FF3399"/>
                </a:solidFill>
              </a:rPr>
              <a:t>3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FF3399"/>
                </a:solidFill>
              </a:rPr>
              <a:t>000</a:t>
            </a:r>
            <a:r>
              <a:rPr lang="fr-FR" sz="2000" dirty="0" smtClean="0"/>
              <a:t> &lt; 51</a:t>
            </a:r>
            <a:r>
              <a:rPr lang="fr-FR" sz="2000" dirty="0" smtClean="0">
                <a:solidFill>
                  <a:srgbClr val="FF3399"/>
                </a:solidFill>
              </a:rPr>
              <a:t>3 419 </a:t>
            </a:r>
            <a:r>
              <a:rPr lang="fr-FR" sz="2000" dirty="0" smtClean="0"/>
              <a:t>&lt; 51</a:t>
            </a:r>
            <a:r>
              <a:rPr lang="fr-FR" sz="2000" dirty="0" smtClean="0">
                <a:solidFill>
                  <a:srgbClr val="FF3399"/>
                </a:solidFill>
              </a:rPr>
              <a:t>4 000</a:t>
            </a:r>
            <a:endParaRPr lang="fr-FR" sz="2000" dirty="0">
              <a:solidFill>
                <a:srgbClr val="FF3399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83568" y="552287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à la dizaine de mille près : 5</a:t>
            </a:r>
            <a:r>
              <a:rPr lang="fr-FR" sz="2000" dirty="0" smtClean="0">
                <a:solidFill>
                  <a:srgbClr val="FF3399"/>
                </a:solidFill>
              </a:rPr>
              <a:t>10 000</a:t>
            </a:r>
            <a:r>
              <a:rPr lang="fr-FR" sz="2000" dirty="0" smtClean="0"/>
              <a:t> &lt; 5</a:t>
            </a:r>
            <a:r>
              <a:rPr lang="fr-FR" sz="2000" dirty="0" smtClean="0">
                <a:solidFill>
                  <a:srgbClr val="FF3399"/>
                </a:solidFill>
              </a:rPr>
              <a:t>13 419</a:t>
            </a:r>
            <a:r>
              <a:rPr lang="fr-FR" sz="2000" dirty="0" smtClean="0"/>
              <a:t> &lt; 5</a:t>
            </a:r>
            <a:r>
              <a:rPr lang="fr-FR" sz="2000" dirty="0" smtClean="0">
                <a:solidFill>
                  <a:srgbClr val="FF3399"/>
                </a:solidFill>
              </a:rPr>
              <a:t>20 000</a:t>
            </a:r>
            <a:endParaRPr lang="fr-FR" sz="2000" dirty="0">
              <a:solidFill>
                <a:srgbClr val="FF3399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3568" y="593399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- à la centaine de mille près : </a:t>
            </a:r>
            <a:r>
              <a:rPr lang="fr-FR" sz="2000" dirty="0">
                <a:solidFill>
                  <a:srgbClr val="FF3399"/>
                </a:solidFill>
              </a:rPr>
              <a:t>5</a:t>
            </a:r>
            <a:r>
              <a:rPr lang="fr-FR" sz="2000" dirty="0" smtClean="0">
                <a:solidFill>
                  <a:srgbClr val="FF3399"/>
                </a:solidFill>
              </a:rPr>
              <a:t>00 000</a:t>
            </a:r>
            <a:r>
              <a:rPr lang="fr-FR" sz="2000" dirty="0" smtClean="0"/>
              <a:t> &lt; </a:t>
            </a:r>
            <a:r>
              <a:rPr lang="fr-FR" sz="2000" dirty="0" smtClean="0">
                <a:solidFill>
                  <a:srgbClr val="FF3399"/>
                </a:solidFill>
              </a:rPr>
              <a:t>513 419</a:t>
            </a:r>
            <a:r>
              <a:rPr lang="fr-FR" sz="2000" dirty="0" smtClean="0"/>
              <a:t> &lt; </a:t>
            </a:r>
            <a:r>
              <a:rPr lang="fr-FR" sz="2000" dirty="0" smtClean="0">
                <a:solidFill>
                  <a:srgbClr val="FF3399"/>
                </a:solidFill>
              </a:rPr>
              <a:t>600 000</a:t>
            </a:r>
            <a:endParaRPr lang="fr-FR" sz="20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3399"/>
                </a:solidFill>
              </a:rPr>
              <a:t>Comment encadrer les grands nombres ?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3789040"/>
            <a:ext cx="820891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sz="4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02697"/>
              </p:ext>
            </p:extLst>
          </p:nvPr>
        </p:nvGraphicFramePr>
        <p:xfrm>
          <a:off x="608665" y="2675706"/>
          <a:ext cx="8091576" cy="1066800"/>
        </p:xfrm>
        <a:graphic>
          <a:graphicData uri="http://schemas.openxmlformats.org/drawingml/2006/table">
            <a:tbl>
              <a:tblPr/>
              <a:tblGrid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</a:tblGrid>
              <a:tr h="29027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Milliards 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Millions 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Mille 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Unités</a:t>
                      </a:r>
                      <a:r>
                        <a:rPr lang="fr-FR" sz="1400" baseline="0" dirty="0" smtClean="0">
                          <a:solidFill>
                            <a:srgbClr val="F20000"/>
                          </a:solidFill>
                        </a:rPr>
                        <a:t> simples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02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smtClean="0"/>
                        <a:t>7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</a:t>
                      </a:r>
                      <a:endParaRPr lang="fr-FR" sz="2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5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25158" y="1340768"/>
            <a:ext cx="8093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veut encadrer 7 126 451 à la dizaine de mille près.</a:t>
            </a:r>
            <a:endParaRPr lang="fr-FR" sz="3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41182" y="1861373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1- On cherche le chiffre des dizaines de mille du nombre. (On peut s’aider du tableau de numération)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78917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3399"/>
                </a:solidFill>
              </a:rPr>
              <a:t>Comment encadrer les grands nombres ?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3789040"/>
            <a:ext cx="820891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sz="4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157910"/>
              </p:ext>
            </p:extLst>
          </p:nvPr>
        </p:nvGraphicFramePr>
        <p:xfrm>
          <a:off x="608665" y="2675706"/>
          <a:ext cx="8091576" cy="1066800"/>
        </p:xfrm>
        <a:graphic>
          <a:graphicData uri="http://schemas.openxmlformats.org/drawingml/2006/table">
            <a:tbl>
              <a:tblPr/>
              <a:tblGrid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</a:tblGrid>
              <a:tr h="29027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Milliards 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Millions 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Mille 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F20000"/>
                          </a:solidFill>
                        </a:rPr>
                        <a:t>Unités</a:t>
                      </a:r>
                      <a:r>
                        <a:rPr lang="fr-FR" sz="1400" baseline="0" dirty="0" smtClean="0">
                          <a:solidFill>
                            <a:srgbClr val="F20000"/>
                          </a:solidFill>
                        </a:rPr>
                        <a:t> simples</a:t>
                      </a:r>
                      <a:endParaRPr lang="fr-FR" sz="1400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027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7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solidFill>
                            <a:srgbClr val="FF3399"/>
                          </a:solidFill>
                        </a:rPr>
                        <a:t>2</a:t>
                      </a:r>
                      <a:endParaRPr lang="fr-FR" sz="2400" dirty="0">
                        <a:solidFill>
                          <a:srgbClr val="FF339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</a:t>
                      </a:r>
                      <a:endParaRPr lang="fr-FR" sz="24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5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25158" y="1340768"/>
            <a:ext cx="8093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veut encadrer 7 126 451 à la dizaine de mille près.</a:t>
            </a:r>
            <a:endParaRPr lang="fr-FR" sz="3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41182" y="1859440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1- On cherche le chiffre des dizaines de mille du nombre. (On peut s’aider du tableau de numération)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741182" y="3861048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2- On écrit le nombre jusqu’au chiffre des dizaines de mille, et je remplace tous les chiffres suivants par des 0.</a:t>
            </a:r>
            <a:endParaRPr lang="fr-FR" sz="3200" dirty="0"/>
          </a:p>
        </p:txBody>
      </p:sp>
      <p:sp>
        <p:nvSpPr>
          <p:cNvPr id="9" name="ZoneTexte 8"/>
          <p:cNvSpPr txBox="1"/>
          <p:nvPr/>
        </p:nvSpPr>
        <p:spPr>
          <a:xfrm>
            <a:off x="652874" y="5805264"/>
            <a:ext cx="139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7 1</a:t>
            </a:r>
            <a:r>
              <a:rPr lang="fr-FR" sz="2400" b="1" dirty="0" smtClean="0"/>
              <a:t>2</a:t>
            </a:r>
            <a:r>
              <a:rPr lang="fr-FR" sz="2400" dirty="0" smtClean="0">
                <a:solidFill>
                  <a:srgbClr val="FF3399"/>
                </a:solidFill>
              </a:rPr>
              <a:t>0 000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41182" y="4653136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3- On écrit ensuite le nombre que l’on veut encadrer. On n’oublie pas les signes &lt; !</a:t>
            </a:r>
            <a:endParaRPr lang="fr-FR" sz="3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267744" y="5805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&lt; 7 126 451 &lt;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90819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3399"/>
                </a:solidFill>
              </a:rPr>
              <a:t>Comment encadrer les grands nombres ?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3789040"/>
            <a:ext cx="820891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sz="4400" dirty="0"/>
          </a:p>
        </p:txBody>
      </p:sp>
      <p:sp>
        <p:nvSpPr>
          <p:cNvPr id="5" name="ZoneTexte 4"/>
          <p:cNvSpPr txBox="1"/>
          <p:nvPr/>
        </p:nvSpPr>
        <p:spPr>
          <a:xfrm>
            <a:off x="525158" y="1340768"/>
            <a:ext cx="8093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veut encadrer 7 126 451 à la dizaine de mille près.</a:t>
            </a:r>
            <a:endParaRPr lang="fr-FR" sz="3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741182" y="1859440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1- On cherche le chiffre des dizaines de mille du nombre. (On peut s’aider du tableau de numération)</a:t>
            </a: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741182" y="3861048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2- On écrit le nombre jusqu’au chiffre des dizaines de mille, et je remplace tous les chiffres suivants par des 0.</a:t>
            </a:r>
            <a:endParaRPr lang="fr-FR" sz="3200" dirty="0"/>
          </a:p>
        </p:txBody>
      </p:sp>
      <p:sp>
        <p:nvSpPr>
          <p:cNvPr id="9" name="ZoneTexte 8"/>
          <p:cNvSpPr txBox="1"/>
          <p:nvPr/>
        </p:nvSpPr>
        <p:spPr>
          <a:xfrm>
            <a:off x="652874" y="5805264"/>
            <a:ext cx="139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7 1</a:t>
            </a:r>
            <a:r>
              <a:rPr lang="fr-FR" sz="2400" b="1" dirty="0" smtClean="0"/>
              <a:t>2</a:t>
            </a:r>
            <a:r>
              <a:rPr lang="fr-FR" sz="2400" dirty="0" smtClean="0">
                <a:solidFill>
                  <a:srgbClr val="FF3399"/>
                </a:solidFill>
              </a:rPr>
              <a:t>0 000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41182" y="4653136"/>
            <a:ext cx="8093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3- On écrit ensuite le nombre que l’on veut encadrer. On n’oublie pas les signes &lt; !</a:t>
            </a:r>
            <a:endParaRPr lang="fr-FR" sz="3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267744" y="58052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&lt; 7 126 451 &lt;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724882" y="4437112"/>
            <a:ext cx="7879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4- J’ajoute 1 dans la colonne des dizaines de mille, et je remplace tous les autres chiffres par des 0.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169731" y="5805264"/>
            <a:ext cx="139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7 1</a:t>
            </a:r>
            <a:r>
              <a:rPr lang="fr-FR" sz="2400" b="1" dirty="0" smtClean="0"/>
              <a:t>3</a:t>
            </a:r>
            <a:r>
              <a:rPr lang="fr-FR" sz="2400" dirty="0" smtClean="0">
                <a:solidFill>
                  <a:srgbClr val="FF3399"/>
                </a:solidFill>
              </a:rPr>
              <a:t>0 000</a:t>
            </a:r>
            <a:endParaRPr lang="fr-FR" sz="3200" dirty="0">
              <a:solidFill>
                <a:srgbClr val="FF3399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44208" y="6012936"/>
            <a:ext cx="226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C’est terminé !</a:t>
            </a:r>
            <a:endParaRPr lang="fr-FR" sz="32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5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1.11111E-6 -0.16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8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L -1.11111E-6 -0.1655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3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583</Words>
  <Application>Microsoft Office PowerPoint</Application>
  <PresentationFormat>Affichage à l'écran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Numération</vt:lpstr>
      <vt:lpstr>Aujourd’hui, nous allons travailler en numération. Nous allons apprendre à intercaler et à encadrer les grands nombres.</vt:lpstr>
      <vt:lpstr>Intercaler un grand nombre</vt:lpstr>
      <vt:lpstr>Rappel : Comparer les grands nombres</vt:lpstr>
      <vt:lpstr>Rappel : comparer les grands nombres</vt:lpstr>
      <vt:lpstr>Encadrer les grands nombres</vt:lpstr>
      <vt:lpstr>Comment encadrer les grands nombres ?</vt:lpstr>
      <vt:lpstr>Comment encadrer les grands nombres ?</vt:lpstr>
      <vt:lpstr>Comment encadrer les grands nombres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58</cp:revision>
  <dcterms:created xsi:type="dcterms:W3CDTF">2020-05-20T07:22:41Z</dcterms:created>
  <dcterms:modified xsi:type="dcterms:W3CDTF">2020-11-21T10:58:33Z</dcterms:modified>
</cp:coreProperties>
</file>