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0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Géométrie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La symétrie</a:t>
            </a: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G</a:t>
            </a:r>
            <a:r>
              <a:rPr lang="fr-FR" sz="1600" dirty="0" smtClean="0">
                <a:solidFill>
                  <a:schemeClr val="tx1"/>
                </a:solidFill>
              </a:rPr>
              <a:t>éom</a:t>
            </a:r>
            <a:r>
              <a:rPr lang="fr-FR" sz="2800" dirty="0">
                <a:solidFill>
                  <a:schemeClr val="tx1"/>
                </a:solidFill>
              </a:rPr>
              <a:t>3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le symétrique d’une figure sur papier uni.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1340768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Là encore, deux façons de faire :</a:t>
            </a:r>
            <a:endParaRPr lang="fr-FR" sz="28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67544" y="182043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2- Avec du papier calque.</a:t>
            </a:r>
            <a:endParaRPr lang="fr-FR" sz="28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940152" y="2340282"/>
            <a:ext cx="2433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On décalque l’axe d et la figure au crayon de papier.</a:t>
            </a:r>
            <a:endParaRPr lang="fr-FR" sz="2000" dirty="0"/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2618482"/>
            <a:ext cx="3523590" cy="3762846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2195736" y="2618482"/>
            <a:ext cx="3523590" cy="3762846"/>
          </a:xfrm>
          <a:prstGeom prst="rect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29"/>
          <p:cNvCxnSpPr/>
          <p:nvPr/>
        </p:nvCxnSpPr>
        <p:spPr>
          <a:xfrm>
            <a:off x="3078419" y="3511665"/>
            <a:ext cx="0" cy="144016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3059832" y="3511665"/>
            <a:ext cx="576064" cy="11521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H="1">
            <a:off x="2555776" y="3511665"/>
            <a:ext cx="504055" cy="11521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H="1" flipV="1">
            <a:off x="2539254" y="4658184"/>
            <a:ext cx="1096642" cy="56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H="1" flipV="1">
            <a:off x="2259482" y="4946217"/>
            <a:ext cx="1592438" cy="560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H="1" flipV="1">
            <a:off x="2507380" y="5228640"/>
            <a:ext cx="1096642" cy="560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 flipV="1">
            <a:off x="2259483" y="4949021"/>
            <a:ext cx="279771" cy="2796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3604022" y="4946217"/>
            <a:ext cx="256161" cy="28242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V="1">
            <a:off x="3635896" y="2925265"/>
            <a:ext cx="1656184" cy="33227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58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le symétrique d’une figure sur papier uni.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1340768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Là encore, deux façons de faire :</a:t>
            </a:r>
            <a:endParaRPr lang="fr-FR" sz="2800" dirty="0"/>
          </a:p>
        </p:txBody>
      </p:sp>
      <p:sp>
        <p:nvSpPr>
          <p:cNvPr id="23" name="ZoneTexte 22"/>
          <p:cNvSpPr txBox="1"/>
          <p:nvPr/>
        </p:nvSpPr>
        <p:spPr>
          <a:xfrm>
            <a:off x="6444208" y="1842890"/>
            <a:ext cx="24330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On retourne le calque et on superpose exactement </a:t>
            </a:r>
            <a:r>
              <a:rPr lang="fr-FR" sz="2000" smtClean="0"/>
              <a:t>les axes.</a:t>
            </a:r>
            <a:endParaRPr lang="fr-FR" sz="2000" dirty="0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2204864"/>
            <a:ext cx="3523590" cy="3762846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580700">
            <a:off x="4267675" y="2703808"/>
            <a:ext cx="1838411" cy="3926606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6444207" y="4671922"/>
            <a:ext cx="24330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On repasse sur les traits du calque au crayon de papier en appuyant bien.</a:t>
            </a:r>
            <a:endParaRPr lang="fr-FR" sz="2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67544" y="1820434"/>
            <a:ext cx="471933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2- Avec du papier calque.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02355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1149802"/>
            <a:ext cx="7988424" cy="4367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géométrie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b="1" dirty="0" smtClean="0">
                <a:solidFill>
                  <a:srgbClr val="92D05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reconnaître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à</a:t>
            </a:r>
            <a:r>
              <a:rPr lang="fr-FR" b="1" dirty="0" smtClean="0">
                <a:solidFill>
                  <a:srgbClr val="92D05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tracer des figures symétriques.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Qu’est-ce qu’un axe de symétrie?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39552" y="1484784"/>
            <a:ext cx="82089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Un </a:t>
            </a:r>
            <a:r>
              <a:rPr lang="fr-FR" sz="3200" dirty="0" smtClean="0">
                <a:solidFill>
                  <a:srgbClr val="00B050"/>
                </a:solidFill>
              </a:rPr>
              <a:t>axe de symétrie </a:t>
            </a:r>
            <a:r>
              <a:rPr lang="fr-FR" sz="3200" dirty="0" smtClean="0"/>
              <a:t>sépare deux parties d’une figure ou deux figures de telle sorte que si on plie la feuille selon cet axe, tous les traits se superposent.</a:t>
            </a:r>
            <a:endParaRPr lang="fr-FR" sz="32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322223"/>
              </p:ext>
            </p:extLst>
          </p:nvPr>
        </p:nvGraphicFramePr>
        <p:xfrm>
          <a:off x="505726" y="3546887"/>
          <a:ext cx="8331200" cy="3033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16697"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69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69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69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69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69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69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69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69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69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69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69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69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697"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Forme libre 14"/>
          <p:cNvSpPr/>
          <p:nvPr/>
        </p:nvSpPr>
        <p:spPr>
          <a:xfrm>
            <a:off x="1543792" y="3972296"/>
            <a:ext cx="2084120" cy="1306286"/>
          </a:xfrm>
          <a:custGeom>
            <a:avLst/>
            <a:gdLst>
              <a:gd name="connsiteX0" fmla="*/ 0 w 2084120"/>
              <a:gd name="connsiteY0" fmla="*/ 439387 h 1306286"/>
              <a:gd name="connsiteX1" fmla="*/ 433450 w 2084120"/>
              <a:gd name="connsiteY1" fmla="*/ 445325 h 1306286"/>
              <a:gd name="connsiteX2" fmla="*/ 427512 w 2084120"/>
              <a:gd name="connsiteY2" fmla="*/ 0 h 1306286"/>
              <a:gd name="connsiteX3" fmla="*/ 843148 w 2084120"/>
              <a:gd name="connsiteY3" fmla="*/ 5938 h 1306286"/>
              <a:gd name="connsiteX4" fmla="*/ 849086 w 2084120"/>
              <a:gd name="connsiteY4" fmla="*/ 653143 h 1306286"/>
              <a:gd name="connsiteX5" fmla="*/ 1252847 w 2084120"/>
              <a:gd name="connsiteY5" fmla="*/ 653143 h 1306286"/>
              <a:gd name="connsiteX6" fmla="*/ 1252847 w 2084120"/>
              <a:gd name="connsiteY6" fmla="*/ 11875 h 1306286"/>
              <a:gd name="connsiteX7" fmla="*/ 1674421 w 2084120"/>
              <a:gd name="connsiteY7" fmla="*/ 5938 h 1306286"/>
              <a:gd name="connsiteX8" fmla="*/ 1662546 w 2084120"/>
              <a:gd name="connsiteY8" fmla="*/ 439387 h 1306286"/>
              <a:gd name="connsiteX9" fmla="*/ 2084120 w 2084120"/>
              <a:gd name="connsiteY9" fmla="*/ 433449 h 1306286"/>
              <a:gd name="connsiteX10" fmla="*/ 1692234 w 2084120"/>
              <a:gd name="connsiteY10" fmla="*/ 878774 h 1306286"/>
              <a:gd name="connsiteX11" fmla="*/ 1692234 w 2084120"/>
              <a:gd name="connsiteY11" fmla="*/ 1306286 h 1306286"/>
              <a:gd name="connsiteX12" fmla="*/ 409699 w 2084120"/>
              <a:gd name="connsiteY12" fmla="*/ 1306286 h 1306286"/>
              <a:gd name="connsiteX13" fmla="*/ 415637 w 2084120"/>
              <a:gd name="connsiteY13" fmla="*/ 884712 h 1306286"/>
              <a:gd name="connsiteX14" fmla="*/ 0 w 2084120"/>
              <a:gd name="connsiteY14" fmla="*/ 439387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84120" h="1306286">
                <a:moveTo>
                  <a:pt x="0" y="439387"/>
                </a:moveTo>
                <a:lnTo>
                  <a:pt x="433450" y="445325"/>
                </a:lnTo>
                <a:cubicBezTo>
                  <a:pt x="431471" y="296883"/>
                  <a:pt x="429491" y="148442"/>
                  <a:pt x="427512" y="0"/>
                </a:cubicBezTo>
                <a:lnTo>
                  <a:pt x="843148" y="5938"/>
                </a:lnTo>
                <a:cubicBezTo>
                  <a:pt x="845127" y="221673"/>
                  <a:pt x="847107" y="437408"/>
                  <a:pt x="849086" y="653143"/>
                </a:cubicBezTo>
                <a:lnTo>
                  <a:pt x="1252847" y="653143"/>
                </a:lnTo>
                <a:lnTo>
                  <a:pt x="1252847" y="11875"/>
                </a:lnTo>
                <a:lnTo>
                  <a:pt x="1674421" y="5938"/>
                </a:lnTo>
                <a:lnTo>
                  <a:pt x="1662546" y="439387"/>
                </a:lnTo>
                <a:lnTo>
                  <a:pt x="2084120" y="433449"/>
                </a:lnTo>
                <a:lnTo>
                  <a:pt x="1692234" y="878774"/>
                </a:lnTo>
                <a:lnTo>
                  <a:pt x="1692234" y="1306286"/>
                </a:lnTo>
                <a:lnTo>
                  <a:pt x="409699" y="1306286"/>
                </a:lnTo>
                <a:cubicBezTo>
                  <a:pt x="411678" y="1165761"/>
                  <a:pt x="413658" y="1025237"/>
                  <a:pt x="415637" y="884712"/>
                </a:cubicBezTo>
                <a:lnTo>
                  <a:pt x="0" y="439387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2585852" y="3546887"/>
            <a:ext cx="0" cy="240239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riangle rectangle 17"/>
          <p:cNvSpPr/>
          <p:nvPr/>
        </p:nvSpPr>
        <p:spPr>
          <a:xfrm>
            <a:off x="5085995" y="3972296"/>
            <a:ext cx="1872208" cy="86409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/>
          <p:nvPr/>
        </p:nvCxnSpPr>
        <p:spPr>
          <a:xfrm>
            <a:off x="4499992" y="5075854"/>
            <a:ext cx="331236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riangle rectangle 37"/>
          <p:cNvSpPr/>
          <p:nvPr/>
        </p:nvSpPr>
        <p:spPr>
          <a:xfrm flipV="1">
            <a:off x="5085995" y="5278582"/>
            <a:ext cx="1872208" cy="86409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3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le symétrique d’une figure sur papier quadrillé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1340768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/>
              <a:t>Je veux tracer le symétrique de cette figure par rapport à l’axe rouge. Je marque les sommets de la figure</a:t>
            </a:r>
          </a:p>
        </p:txBody>
      </p:sp>
      <p:pic>
        <p:nvPicPr>
          <p:cNvPr id="14" name="Picture 2" descr="http://www.jerevise.fr/wp-content/uploads/2012/04/tracer-symetrie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562" y="2910428"/>
            <a:ext cx="6770836" cy="385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Ellipse 14"/>
          <p:cNvSpPr/>
          <p:nvPr/>
        </p:nvSpPr>
        <p:spPr>
          <a:xfrm>
            <a:off x="1685719" y="3558912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1109655" y="4592925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3773951" y="5143088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269895" y="5719152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/>
          <p:cNvCxnSpPr>
            <a:stCxn id="15" idx="2"/>
          </p:cNvCxnSpPr>
          <p:nvPr/>
        </p:nvCxnSpPr>
        <p:spPr>
          <a:xfrm flipV="1">
            <a:off x="1685719" y="3681137"/>
            <a:ext cx="2706261" cy="1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195736" y="2310263"/>
            <a:ext cx="6480720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400" dirty="0"/>
              <a:t>Je compte le nombre de carreaux entre mon point et l’axe. Je reporte de l’autre côté et j’obtiens le symétrique de mon sommet.</a:t>
            </a:r>
          </a:p>
        </p:txBody>
      </p:sp>
      <p:sp>
        <p:nvSpPr>
          <p:cNvPr id="24" name="Ellipse 23"/>
          <p:cNvSpPr/>
          <p:nvPr/>
        </p:nvSpPr>
        <p:spPr>
          <a:xfrm>
            <a:off x="6978054" y="3563004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avec flèche 21"/>
          <p:cNvCxnSpPr/>
          <p:nvPr/>
        </p:nvCxnSpPr>
        <p:spPr>
          <a:xfrm flipV="1">
            <a:off x="4379805" y="3681136"/>
            <a:ext cx="2706261" cy="1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V="1">
            <a:off x="1283714" y="4725144"/>
            <a:ext cx="3096091" cy="1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4428237" y="4725144"/>
            <a:ext cx="3096091" cy="1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>
            <a:off x="7509532" y="4602919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avec flèche 29"/>
          <p:cNvCxnSpPr/>
          <p:nvPr/>
        </p:nvCxnSpPr>
        <p:spPr>
          <a:xfrm flipV="1">
            <a:off x="3860259" y="5265313"/>
            <a:ext cx="567978" cy="1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V="1">
            <a:off x="4370267" y="5271055"/>
            <a:ext cx="567978" cy="1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3355752" y="5805264"/>
            <a:ext cx="1014515" cy="4890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4412415" y="5805264"/>
            <a:ext cx="1014515" cy="4890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4830233" y="5148830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5364088" y="5687928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51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 animBg="1"/>
      <p:bldP spid="16" grpId="0" animBg="1"/>
      <p:bldP spid="17" grpId="0" animBg="1"/>
      <p:bldP spid="18" grpId="0" animBg="1"/>
      <p:bldP spid="7" grpId="0" animBg="1"/>
      <p:bldP spid="24" grpId="0" animBg="1"/>
      <p:bldP spid="29" grpId="0" animBg="1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le symétrique d’une figure sur papier quadrillé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1340768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/>
              <a:t>Je veux tracer le symétrique de cette figure par rapport à l’axe rouge. Je marque les sommets de la figure</a:t>
            </a:r>
          </a:p>
        </p:txBody>
      </p:sp>
      <p:pic>
        <p:nvPicPr>
          <p:cNvPr id="14" name="Picture 2" descr="http://www.jerevise.fr/wp-content/uploads/2012/04/tracer-symetrie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247" y="2919617"/>
            <a:ext cx="6770836" cy="385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Ellipse 14"/>
          <p:cNvSpPr/>
          <p:nvPr/>
        </p:nvSpPr>
        <p:spPr>
          <a:xfrm>
            <a:off x="1685719" y="3558912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1109655" y="4592925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3773951" y="5143088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269895" y="5719152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394257" y="2466858"/>
            <a:ext cx="439248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Il n’y a plus qu’à relier les points !</a:t>
            </a:r>
            <a:endParaRPr lang="fr-FR" sz="2400" dirty="0"/>
          </a:p>
        </p:txBody>
      </p:sp>
      <p:cxnSp>
        <p:nvCxnSpPr>
          <p:cNvPr id="5" name="Connecteur droit 4"/>
          <p:cNvCxnSpPr>
            <a:stCxn id="24" idx="3"/>
            <a:endCxn id="34" idx="7"/>
          </p:cNvCxnSpPr>
          <p:nvPr/>
        </p:nvCxnSpPr>
        <p:spPr>
          <a:xfrm flipH="1">
            <a:off x="5014621" y="3771656"/>
            <a:ext cx="1995069" cy="141297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stCxn id="29" idx="7"/>
          </p:cNvCxnSpPr>
          <p:nvPr/>
        </p:nvCxnSpPr>
        <p:spPr>
          <a:xfrm flipH="1">
            <a:off x="5472602" y="4638718"/>
            <a:ext cx="2221318" cy="117143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stCxn id="34" idx="1"/>
            <a:endCxn id="35" idx="5"/>
          </p:cNvCxnSpPr>
          <p:nvPr/>
        </p:nvCxnSpPr>
        <p:spPr>
          <a:xfrm>
            <a:off x="4861869" y="5184629"/>
            <a:ext cx="686607" cy="71195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endCxn id="29" idx="5"/>
          </p:cNvCxnSpPr>
          <p:nvPr/>
        </p:nvCxnSpPr>
        <p:spPr>
          <a:xfrm>
            <a:off x="7086066" y="3685229"/>
            <a:ext cx="607854" cy="112634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e 23"/>
          <p:cNvSpPr/>
          <p:nvPr/>
        </p:nvSpPr>
        <p:spPr>
          <a:xfrm>
            <a:off x="6978054" y="3563004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7509532" y="4602919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4830233" y="5148830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5364088" y="5687928"/>
            <a:ext cx="216024" cy="24445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98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le symétrique d’une figure sur papier quadrillé avec un axe oblique.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1340768"/>
            <a:ext cx="82089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/>
              <a:t>Lorsque l’axe est oblique, je procède de la même façon mais j’utilise une </a:t>
            </a:r>
            <a:r>
              <a:rPr lang="fr-FR" sz="2800" dirty="0" smtClean="0"/>
              <a:t>réquerre </a:t>
            </a:r>
            <a:r>
              <a:rPr lang="fr-FR" sz="2800" dirty="0"/>
              <a:t>pour compter les carreaux en diagonale sans me </a:t>
            </a:r>
            <a:r>
              <a:rPr lang="fr-FR" sz="2800" dirty="0" smtClean="0"/>
              <a:t>tromper ou les graduations de la réquerre.</a:t>
            </a:r>
            <a:endParaRPr lang="fr-FR" sz="2800" dirty="0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3184338"/>
            <a:ext cx="3312368" cy="326832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10989">
            <a:off x="3055033" y="4289602"/>
            <a:ext cx="3169468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avec flèche 5"/>
          <p:cNvCxnSpPr/>
          <p:nvPr/>
        </p:nvCxnSpPr>
        <p:spPr>
          <a:xfrm flipV="1">
            <a:off x="3995936" y="5157192"/>
            <a:ext cx="864096" cy="864096"/>
          </a:xfrm>
          <a:prstGeom prst="straightConnector1">
            <a:avLst/>
          </a:prstGeom>
          <a:ln w="381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4211960" y="5643243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3 carreaux</a:t>
            </a:r>
            <a:endParaRPr lang="fr-FR" b="1" dirty="0">
              <a:solidFill>
                <a:srgbClr val="00B0F0"/>
              </a:solidFill>
            </a:endParaRPr>
          </a:p>
        </p:txBody>
      </p:sp>
      <p:cxnSp>
        <p:nvCxnSpPr>
          <p:cNvPr id="39" name="Connecteur droit avec flèche 38"/>
          <p:cNvCxnSpPr/>
          <p:nvPr/>
        </p:nvCxnSpPr>
        <p:spPr>
          <a:xfrm flipV="1">
            <a:off x="4932040" y="4221088"/>
            <a:ext cx="864096" cy="864096"/>
          </a:xfrm>
          <a:prstGeom prst="straightConnector1">
            <a:avLst/>
          </a:prstGeom>
          <a:ln w="381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5148064" y="47071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3 carreaux</a:t>
            </a:r>
            <a:endParaRPr lang="fr-FR" b="1" dirty="0">
              <a:solidFill>
                <a:srgbClr val="00B0F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923928" y="5940567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5724128" y="41490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88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40" grpId="0"/>
      <p:bldP spid="9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le symétrique d’une figure sur papier quadrillé avec un axe oblique.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1340768"/>
            <a:ext cx="82089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/>
              <a:t>Lorsque l’axe est oblique, je procède de la même façon mais j’utilise une </a:t>
            </a:r>
            <a:r>
              <a:rPr lang="fr-FR" sz="2800" dirty="0" smtClean="0"/>
              <a:t>réquerre </a:t>
            </a:r>
            <a:r>
              <a:rPr lang="fr-FR" sz="2800" dirty="0"/>
              <a:t>pour compter les carreaux en diagonale sans me </a:t>
            </a:r>
            <a:r>
              <a:rPr lang="fr-FR" sz="2800" dirty="0" smtClean="0"/>
              <a:t>tromper ou les graduations de la réquerre.</a:t>
            </a:r>
            <a:endParaRPr lang="fr-FR" sz="2800" dirty="0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3184338"/>
            <a:ext cx="3312368" cy="326832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10989">
            <a:off x="3055033" y="4289602"/>
            <a:ext cx="3169468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Ellipse 8"/>
          <p:cNvSpPr/>
          <p:nvPr/>
        </p:nvSpPr>
        <p:spPr>
          <a:xfrm>
            <a:off x="3923928" y="5940567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5724128" y="41490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3910557"/>
            <a:ext cx="2016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Ou avec les graduations de la réquerre.</a:t>
            </a:r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7224999" y="4760277"/>
            <a:ext cx="1728192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7</a:t>
            </a:r>
            <a:r>
              <a:rPr lang="fr-FR" baseline="30000" dirty="0" smtClean="0"/>
              <a:t>ème</a:t>
            </a:r>
            <a:r>
              <a:rPr lang="fr-FR" dirty="0" smtClean="0"/>
              <a:t> graduation de chaque côté.</a:t>
            </a:r>
            <a:endParaRPr lang="fr-FR" dirty="0"/>
          </a:p>
        </p:txBody>
      </p:sp>
      <p:cxnSp>
        <p:nvCxnSpPr>
          <p:cNvPr id="10" name="Connecteur droit avec flèche 9"/>
          <p:cNvCxnSpPr>
            <a:endCxn id="41" idx="5"/>
          </p:cNvCxnSpPr>
          <p:nvPr/>
        </p:nvCxnSpPr>
        <p:spPr>
          <a:xfrm flipH="1" flipV="1">
            <a:off x="5847053" y="4272005"/>
            <a:ext cx="1377946" cy="6691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>
            <a:off x="4067944" y="4933225"/>
            <a:ext cx="3139088" cy="10793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52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3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le symétrique d’une figure sur papier uni.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1340768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Là encore, deux façons de faire :</a:t>
            </a:r>
            <a:endParaRPr lang="fr-FR" sz="2800" dirty="0"/>
          </a:p>
        </p:txBody>
      </p:sp>
      <p:sp>
        <p:nvSpPr>
          <p:cNvPr id="9" name="Ellipse 8"/>
          <p:cNvSpPr/>
          <p:nvPr/>
        </p:nvSpPr>
        <p:spPr>
          <a:xfrm>
            <a:off x="4147037" y="4199997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5016302" y="301208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224999" y="4760277"/>
            <a:ext cx="1728192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4</a:t>
            </a:r>
            <a:r>
              <a:rPr lang="fr-FR" baseline="30000" dirty="0" smtClean="0"/>
              <a:t>ème</a:t>
            </a:r>
            <a:r>
              <a:rPr lang="fr-FR" dirty="0" smtClean="0"/>
              <a:t> graduation de chaque côté.</a:t>
            </a:r>
            <a:endParaRPr lang="fr-FR" dirty="0"/>
          </a:p>
        </p:txBody>
      </p:sp>
      <p:cxnSp>
        <p:nvCxnSpPr>
          <p:cNvPr id="10" name="Connecteur droit avec flèche 9"/>
          <p:cNvCxnSpPr/>
          <p:nvPr/>
        </p:nvCxnSpPr>
        <p:spPr>
          <a:xfrm flipH="1" flipV="1">
            <a:off x="5142414" y="3156105"/>
            <a:ext cx="2064618" cy="177712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 flipV="1">
            <a:off x="4355976" y="4272005"/>
            <a:ext cx="2851056" cy="66122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67544" y="182043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1- Avec la réquerre.</a:t>
            </a:r>
            <a:endParaRPr lang="fr-FR" sz="2800" dirty="0"/>
          </a:p>
        </p:txBody>
      </p:sp>
      <p:sp>
        <p:nvSpPr>
          <p:cNvPr id="6" name="Forme en L 5"/>
          <p:cNvSpPr/>
          <p:nvPr/>
        </p:nvSpPr>
        <p:spPr>
          <a:xfrm>
            <a:off x="3468130" y="4272005"/>
            <a:ext cx="1692188" cy="1511297"/>
          </a:xfrm>
          <a:prstGeom prst="corne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3264559" y="2605264"/>
            <a:ext cx="4043745" cy="308763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42649">
            <a:off x="3383309" y="3357483"/>
            <a:ext cx="3169468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92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41" grpId="0" animBg="1"/>
      <p:bldP spid="5" grpId="0" animBg="1"/>
      <p:bldP spid="12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e en L 5"/>
          <p:cNvSpPr/>
          <p:nvPr/>
        </p:nvSpPr>
        <p:spPr>
          <a:xfrm>
            <a:off x="3468130" y="4272005"/>
            <a:ext cx="1692188" cy="1511297"/>
          </a:xfrm>
          <a:prstGeom prst="corne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le symétrique d’une figure sur papier uni.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1340768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Là encore, deux façons de faire :</a:t>
            </a:r>
            <a:endParaRPr lang="fr-FR" sz="2800" dirty="0"/>
          </a:p>
        </p:txBody>
      </p:sp>
      <p:sp>
        <p:nvSpPr>
          <p:cNvPr id="9" name="Ellipse 8"/>
          <p:cNvSpPr/>
          <p:nvPr/>
        </p:nvSpPr>
        <p:spPr>
          <a:xfrm>
            <a:off x="4147037" y="4199997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5016302" y="301208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7544" y="182043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1- Avec la réquerre.</a:t>
            </a:r>
            <a:endParaRPr lang="fr-FR" sz="2800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3264559" y="2605264"/>
            <a:ext cx="4043745" cy="308763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rme en L 12"/>
          <p:cNvSpPr/>
          <p:nvPr/>
        </p:nvSpPr>
        <p:spPr>
          <a:xfrm rot="10354850">
            <a:off x="5094540" y="2174815"/>
            <a:ext cx="1692188" cy="1511297"/>
          </a:xfrm>
          <a:prstGeom prst="corne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161039" y="4955645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396122" y="571129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396122" y="420838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5082510" y="4978907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5096687" y="5692895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4932040" y="2214265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5940634" y="2882699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6084650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6588224" y="201003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6805212" y="349306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4760" y="3310893"/>
            <a:ext cx="23042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On recommence pour chaque sommet de la figure, puis on relie les points.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47849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396</Words>
  <Application>Microsoft Office PowerPoint</Application>
  <PresentationFormat>Affichage à l'écran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Présentation PowerPoint</vt:lpstr>
      <vt:lpstr>Qu’est-ce qu’un axe de symétrie? </vt:lpstr>
      <vt:lpstr>Tracer le symétrique d’une figure sur papier quadrillé</vt:lpstr>
      <vt:lpstr>Tracer le symétrique d’une figure sur papier quadrillé</vt:lpstr>
      <vt:lpstr>Tracer le symétrique d’une figure sur papier quadrillé avec un axe oblique.</vt:lpstr>
      <vt:lpstr>Tracer le symétrique d’une figure sur papier quadrillé avec un axe oblique.</vt:lpstr>
      <vt:lpstr>Tracer le symétrique d’une figure sur papier uni.</vt:lpstr>
      <vt:lpstr>Tracer le symétrique d’une figure sur papier uni.</vt:lpstr>
      <vt:lpstr>Tracer le symétrique d’une figure sur papier uni.</vt:lpstr>
      <vt:lpstr>Tracer le symétrique d’une figure sur papier uni.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39</cp:revision>
  <dcterms:created xsi:type="dcterms:W3CDTF">2020-04-23T07:55:41Z</dcterms:created>
  <dcterms:modified xsi:type="dcterms:W3CDTF">2020-11-26T21:18:41Z</dcterms:modified>
</cp:coreProperties>
</file>